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51" r:id="rId2"/>
  </p:sldMasterIdLst>
  <p:notesMasterIdLst>
    <p:notesMasterId r:id="rId19"/>
  </p:notesMasterIdLst>
  <p:handoutMasterIdLst>
    <p:handoutMasterId r:id="rId20"/>
  </p:handoutMasterIdLst>
  <p:sldIdLst>
    <p:sldId id="487" r:id="rId3"/>
    <p:sldId id="476" r:id="rId4"/>
    <p:sldId id="481" r:id="rId5"/>
    <p:sldId id="489" r:id="rId6"/>
    <p:sldId id="470" r:id="rId7"/>
    <p:sldId id="485" r:id="rId8"/>
    <p:sldId id="461" r:id="rId9"/>
    <p:sldId id="462" r:id="rId10"/>
    <p:sldId id="483" r:id="rId11"/>
    <p:sldId id="484" r:id="rId12"/>
    <p:sldId id="490" r:id="rId13"/>
    <p:sldId id="496" r:id="rId14"/>
    <p:sldId id="493" r:id="rId15"/>
    <p:sldId id="494" r:id="rId16"/>
    <p:sldId id="495" r:id="rId17"/>
    <p:sldId id="488" r:id="rId18"/>
  </p:sldIdLst>
  <p:sldSz cx="9144000" cy="6858000" type="screen4x3"/>
  <p:notesSz cx="6811963" cy="9942513"/>
  <p:custDataLst>
    <p:tags r:id="rId21"/>
  </p:custDataLst>
  <p:defaultTextStyle>
    <a:defPPr>
      <a:defRPr lang="en-GB"/>
    </a:defPPr>
    <a:lvl1pPr algn="l" rtl="0" fontAlgn="base">
      <a:spcBef>
        <a:spcPct val="0"/>
      </a:spcBef>
      <a:spcAft>
        <a:spcPct val="0"/>
      </a:spcAft>
      <a:defRPr sz="20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0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0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0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000" kern="1200">
        <a:solidFill>
          <a:schemeClr val="tx1"/>
        </a:solidFill>
        <a:latin typeface="Times New Roman" charset="0"/>
        <a:ea typeface="ＭＳ Ｐゴシック" charset="-128"/>
        <a:cs typeface="+mn-cs"/>
      </a:defRPr>
    </a:lvl5pPr>
    <a:lvl6pPr marL="2286000" algn="l" defTabSz="914400" rtl="0" eaLnBrk="1" latinLnBrk="0" hangingPunct="1">
      <a:defRPr sz="2000" kern="1200">
        <a:solidFill>
          <a:schemeClr val="tx1"/>
        </a:solidFill>
        <a:latin typeface="Times New Roman" charset="0"/>
        <a:ea typeface="ＭＳ Ｐゴシック" charset="-128"/>
        <a:cs typeface="+mn-cs"/>
      </a:defRPr>
    </a:lvl6pPr>
    <a:lvl7pPr marL="2743200" algn="l" defTabSz="914400" rtl="0" eaLnBrk="1" latinLnBrk="0" hangingPunct="1">
      <a:defRPr sz="2000" kern="1200">
        <a:solidFill>
          <a:schemeClr val="tx1"/>
        </a:solidFill>
        <a:latin typeface="Times New Roman" charset="0"/>
        <a:ea typeface="ＭＳ Ｐゴシック" charset="-128"/>
        <a:cs typeface="+mn-cs"/>
      </a:defRPr>
    </a:lvl7pPr>
    <a:lvl8pPr marL="3200400" algn="l" defTabSz="914400" rtl="0" eaLnBrk="1" latinLnBrk="0" hangingPunct="1">
      <a:defRPr sz="2000" kern="1200">
        <a:solidFill>
          <a:schemeClr val="tx1"/>
        </a:solidFill>
        <a:latin typeface="Times New Roman" charset="0"/>
        <a:ea typeface="ＭＳ Ｐゴシック" charset="-128"/>
        <a:cs typeface="+mn-cs"/>
      </a:defRPr>
    </a:lvl8pPr>
    <a:lvl9pPr marL="3657600" algn="l" defTabSz="914400" rtl="0" eaLnBrk="1" latinLnBrk="0" hangingPunct="1">
      <a:defRPr sz="2000" kern="1200">
        <a:solidFill>
          <a:schemeClr val="tx1"/>
        </a:solidFill>
        <a:latin typeface="Times New Roman"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CCECFF"/>
    <a:srgbClr val="000099"/>
    <a:srgbClr val="FFDDDD"/>
    <a:srgbClr val="C1FFEF"/>
    <a:srgbClr val="D1F0FF"/>
    <a:srgbClr val="FFFFCC"/>
    <a:srgbClr val="99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923" autoAdjust="0"/>
    <p:restoredTop sz="63791" autoAdjust="0"/>
  </p:normalViewPr>
  <p:slideViewPr>
    <p:cSldViewPr snapToGrid="0">
      <p:cViewPr>
        <p:scale>
          <a:sx n="46" d="100"/>
          <a:sy n="46" d="100"/>
        </p:scale>
        <p:origin x="-978" y="-84"/>
      </p:cViewPr>
      <p:guideLst>
        <p:guide orient="horz" pos="1251"/>
        <p:guide orient="horz" pos="762"/>
        <p:guide orient="horz" pos="1934"/>
        <p:guide orient="horz" pos="1541"/>
        <p:guide orient="horz" pos="4122"/>
        <p:guide orient="horz" pos="1144"/>
        <p:guide orient="horz" pos="3214"/>
        <p:guide orient="horz" pos="622"/>
        <p:guide pos="5521"/>
        <p:guide pos="2879"/>
        <p:guide pos="385"/>
        <p:guide pos="2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658" y="-96"/>
      </p:cViewPr>
      <p:guideLst>
        <p:guide orient="horz" pos="3132"/>
        <p:guide pos="214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1"/>
            <a:ext cx="2952593" cy="497126"/>
          </a:xfrm>
          <a:prstGeom prst="rect">
            <a:avLst/>
          </a:prstGeom>
          <a:noFill/>
          <a:ln w="9525">
            <a:noFill/>
            <a:miter lim="800000"/>
            <a:headEnd/>
            <a:tailEnd/>
          </a:ln>
          <a:effectLst/>
        </p:spPr>
        <p:txBody>
          <a:bodyPr vert="horz" wrap="square" lIns="95731" tIns="47865" rIns="95731" bIns="47865" numCol="1" anchor="t" anchorCtr="0" compatLnSpc="1">
            <a:prstTxWarp prst="textNoShape">
              <a:avLst/>
            </a:prstTxWarp>
          </a:bodyPr>
          <a:lstStyle>
            <a:lvl1pPr>
              <a:defRPr sz="1300"/>
            </a:lvl1pPr>
          </a:lstStyle>
          <a:p>
            <a:pPr>
              <a:defRPr/>
            </a:pPr>
            <a:r>
              <a:rPr lang="en-GB" smtClean="0"/>
              <a:t>UKSTLG December 2012</a:t>
            </a:r>
            <a:endParaRPr lang="en-GB"/>
          </a:p>
        </p:txBody>
      </p:sp>
      <p:sp>
        <p:nvSpPr>
          <p:cNvPr id="124931" name="Rectangle 3"/>
          <p:cNvSpPr>
            <a:spLocks noGrp="1" noChangeArrowheads="1"/>
          </p:cNvSpPr>
          <p:nvPr>
            <p:ph type="dt" sz="quarter" idx="1"/>
          </p:nvPr>
        </p:nvSpPr>
        <p:spPr bwMode="auto">
          <a:xfrm>
            <a:off x="3859370" y="1"/>
            <a:ext cx="2952593" cy="497126"/>
          </a:xfrm>
          <a:prstGeom prst="rect">
            <a:avLst/>
          </a:prstGeom>
          <a:noFill/>
          <a:ln w="9525">
            <a:noFill/>
            <a:miter lim="800000"/>
            <a:headEnd/>
            <a:tailEnd/>
          </a:ln>
          <a:effectLst/>
        </p:spPr>
        <p:txBody>
          <a:bodyPr vert="horz" wrap="square" lIns="95731" tIns="47865" rIns="95731" bIns="47865" numCol="1" anchor="t" anchorCtr="0" compatLnSpc="1">
            <a:prstTxWarp prst="textNoShape">
              <a:avLst/>
            </a:prstTxWarp>
          </a:bodyPr>
          <a:lstStyle>
            <a:lvl1pPr algn="r">
              <a:defRPr sz="1300"/>
            </a:lvl1pPr>
          </a:lstStyle>
          <a:p>
            <a:pPr>
              <a:defRPr/>
            </a:pPr>
            <a:r>
              <a:rPr lang="en-GB"/>
              <a:t>March 2012</a:t>
            </a:r>
          </a:p>
        </p:txBody>
      </p:sp>
      <p:sp>
        <p:nvSpPr>
          <p:cNvPr id="124932" name="Rectangle 4"/>
          <p:cNvSpPr>
            <a:spLocks noGrp="1" noChangeArrowheads="1"/>
          </p:cNvSpPr>
          <p:nvPr>
            <p:ph type="ftr" sz="quarter" idx="2"/>
          </p:nvPr>
        </p:nvSpPr>
        <p:spPr bwMode="auto">
          <a:xfrm>
            <a:off x="0" y="9445390"/>
            <a:ext cx="2952593" cy="497124"/>
          </a:xfrm>
          <a:prstGeom prst="rect">
            <a:avLst/>
          </a:prstGeom>
          <a:noFill/>
          <a:ln w="9525">
            <a:noFill/>
            <a:miter lim="800000"/>
            <a:headEnd/>
            <a:tailEnd/>
          </a:ln>
          <a:effectLst/>
        </p:spPr>
        <p:txBody>
          <a:bodyPr vert="horz" wrap="square" lIns="95731" tIns="47865" rIns="95731" bIns="47865" numCol="1" anchor="b" anchorCtr="0" compatLnSpc="1">
            <a:prstTxWarp prst="textNoShape">
              <a:avLst/>
            </a:prstTxWarp>
          </a:bodyPr>
          <a:lstStyle>
            <a:lvl1pPr>
              <a:defRPr sz="1300"/>
            </a:lvl1pPr>
          </a:lstStyle>
          <a:p>
            <a:pPr>
              <a:defRPr/>
            </a:pPr>
            <a:endParaRPr lang="en-US"/>
          </a:p>
        </p:txBody>
      </p:sp>
      <p:sp>
        <p:nvSpPr>
          <p:cNvPr id="124933" name="Rectangle 5"/>
          <p:cNvSpPr>
            <a:spLocks noGrp="1" noChangeArrowheads="1"/>
          </p:cNvSpPr>
          <p:nvPr>
            <p:ph type="sldNum" sz="quarter" idx="3"/>
          </p:nvPr>
        </p:nvSpPr>
        <p:spPr bwMode="auto">
          <a:xfrm>
            <a:off x="3859370" y="9445390"/>
            <a:ext cx="2952593" cy="497124"/>
          </a:xfrm>
          <a:prstGeom prst="rect">
            <a:avLst/>
          </a:prstGeom>
          <a:noFill/>
          <a:ln w="9525">
            <a:noFill/>
            <a:miter lim="800000"/>
            <a:headEnd/>
            <a:tailEnd/>
          </a:ln>
          <a:effectLst/>
        </p:spPr>
        <p:txBody>
          <a:bodyPr vert="horz" wrap="square" lIns="95731" tIns="47865" rIns="95731" bIns="47865" numCol="1" anchor="b" anchorCtr="0" compatLnSpc="1">
            <a:prstTxWarp prst="textNoShape">
              <a:avLst/>
            </a:prstTxWarp>
          </a:bodyPr>
          <a:lstStyle>
            <a:lvl1pPr algn="r">
              <a:defRPr sz="1300"/>
            </a:lvl1pPr>
          </a:lstStyle>
          <a:p>
            <a:pPr>
              <a:defRPr/>
            </a:pPr>
            <a:fld id="{555CE3AE-74A2-45B2-9EF3-2FC1CDFDFC39}" type="slidenum">
              <a:rPr lang="en-GB"/>
              <a:pPr>
                <a:defRPr/>
              </a:pPr>
              <a:t>‹#›</a:t>
            </a:fld>
            <a:endParaRPr lang="en-GB"/>
          </a:p>
        </p:txBody>
      </p:sp>
    </p:spTree>
    <p:extLst>
      <p:ext uri="{BB962C8B-B14F-4D97-AF65-F5344CB8AC3E}">
        <p14:creationId xmlns:p14="http://schemas.microsoft.com/office/powerpoint/2010/main" xmlns="" val="32334666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1"/>
            <a:ext cx="2952593" cy="497126"/>
          </a:xfrm>
          <a:prstGeom prst="rect">
            <a:avLst/>
          </a:prstGeom>
          <a:noFill/>
          <a:ln w="9525">
            <a:noFill/>
            <a:miter lim="800000"/>
            <a:headEnd/>
            <a:tailEnd/>
          </a:ln>
          <a:effectLst/>
        </p:spPr>
        <p:txBody>
          <a:bodyPr vert="horz" wrap="square" lIns="95731" tIns="47865" rIns="95731" bIns="47865" numCol="1" anchor="t" anchorCtr="0" compatLnSpc="1">
            <a:prstTxWarp prst="textNoShape">
              <a:avLst/>
            </a:prstTxWarp>
          </a:bodyPr>
          <a:lstStyle>
            <a:lvl1pPr eaLnBrk="0" hangingPunct="0">
              <a:defRPr sz="1300"/>
            </a:lvl1pPr>
          </a:lstStyle>
          <a:p>
            <a:pPr>
              <a:defRPr/>
            </a:pPr>
            <a:r>
              <a:rPr lang="en-GB" smtClean="0"/>
              <a:t>UKSTLG December 2012</a:t>
            </a:r>
            <a:endParaRPr lang="en-GB"/>
          </a:p>
        </p:txBody>
      </p:sp>
      <p:sp>
        <p:nvSpPr>
          <p:cNvPr id="39939" name="Rectangle 3"/>
          <p:cNvSpPr>
            <a:spLocks noGrp="1" noChangeArrowheads="1"/>
          </p:cNvSpPr>
          <p:nvPr>
            <p:ph type="dt" idx="1"/>
          </p:nvPr>
        </p:nvSpPr>
        <p:spPr bwMode="auto">
          <a:xfrm>
            <a:off x="3857780" y="1"/>
            <a:ext cx="2952593" cy="497126"/>
          </a:xfrm>
          <a:prstGeom prst="rect">
            <a:avLst/>
          </a:prstGeom>
          <a:noFill/>
          <a:ln w="9525">
            <a:noFill/>
            <a:miter lim="800000"/>
            <a:headEnd/>
            <a:tailEnd/>
          </a:ln>
          <a:effectLst/>
        </p:spPr>
        <p:txBody>
          <a:bodyPr vert="horz" wrap="square" lIns="95731" tIns="47865" rIns="95731" bIns="47865" numCol="1" anchor="t" anchorCtr="0" compatLnSpc="1">
            <a:prstTxWarp prst="textNoShape">
              <a:avLst/>
            </a:prstTxWarp>
          </a:bodyPr>
          <a:lstStyle>
            <a:lvl1pPr algn="r" eaLnBrk="0" hangingPunct="0">
              <a:defRPr sz="1300"/>
            </a:lvl1pPr>
          </a:lstStyle>
          <a:p>
            <a:pPr>
              <a:defRPr/>
            </a:pPr>
            <a:fld id="{E865D26C-45AF-440F-B031-5216EAA937A6}" type="datetime1">
              <a:rPr lang="en-GB"/>
              <a:pPr>
                <a:defRPr/>
              </a:pPr>
              <a:t>15/03/13</a:t>
            </a:fld>
            <a:endParaRPr lang="en-GB"/>
          </a:p>
        </p:txBody>
      </p:sp>
      <p:sp>
        <p:nvSpPr>
          <p:cNvPr id="29700" name="Rectangle 4"/>
          <p:cNvSpPr>
            <a:spLocks noGrp="1" noRot="1" noChangeAspect="1" noChangeArrowheads="1" noTextEdit="1"/>
          </p:cNvSpPr>
          <p:nvPr>
            <p:ph type="sldImg" idx="2"/>
          </p:nvPr>
        </p:nvSpPr>
        <p:spPr bwMode="auto">
          <a:xfrm>
            <a:off x="920750" y="744538"/>
            <a:ext cx="4970463" cy="3729037"/>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0880" y="4721896"/>
            <a:ext cx="5450207" cy="4474131"/>
          </a:xfrm>
          <a:prstGeom prst="rect">
            <a:avLst/>
          </a:prstGeom>
          <a:noFill/>
          <a:ln w="9525">
            <a:noFill/>
            <a:miter lim="800000"/>
            <a:headEnd/>
            <a:tailEnd/>
          </a:ln>
          <a:effectLst/>
        </p:spPr>
        <p:txBody>
          <a:bodyPr vert="horz" wrap="square" lIns="95731" tIns="47865" rIns="95731" bIns="4786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9942" name="Rectangle 6"/>
          <p:cNvSpPr>
            <a:spLocks noGrp="1" noChangeArrowheads="1"/>
          </p:cNvSpPr>
          <p:nvPr>
            <p:ph type="ftr" sz="quarter" idx="4"/>
          </p:nvPr>
        </p:nvSpPr>
        <p:spPr bwMode="auto">
          <a:xfrm>
            <a:off x="0" y="9443790"/>
            <a:ext cx="2952593" cy="497126"/>
          </a:xfrm>
          <a:prstGeom prst="rect">
            <a:avLst/>
          </a:prstGeom>
          <a:noFill/>
          <a:ln w="9525">
            <a:noFill/>
            <a:miter lim="800000"/>
            <a:headEnd/>
            <a:tailEnd/>
          </a:ln>
          <a:effectLst/>
        </p:spPr>
        <p:txBody>
          <a:bodyPr vert="horz" wrap="square" lIns="95731" tIns="47865" rIns="95731" bIns="47865" numCol="1" anchor="b" anchorCtr="0" compatLnSpc="1">
            <a:prstTxWarp prst="textNoShape">
              <a:avLst/>
            </a:prstTxWarp>
          </a:bodyPr>
          <a:lstStyle>
            <a:lvl1pPr eaLnBrk="0" hangingPunct="0">
              <a:defRPr sz="1300"/>
            </a:lvl1pPr>
          </a:lstStyle>
          <a:p>
            <a:pPr>
              <a:defRPr/>
            </a:pPr>
            <a:endParaRPr lang="en-US"/>
          </a:p>
        </p:txBody>
      </p:sp>
      <p:sp>
        <p:nvSpPr>
          <p:cNvPr id="39943" name="Rectangle 7"/>
          <p:cNvSpPr>
            <a:spLocks noGrp="1" noChangeArrowheads="1"/>
          </p:cNvSpPr>
          <p:nvPr>
            <p:ph type="sldNum" sz="quarter" idx="5"/>
          </p:nvPr>
        </p:nvSpPr>
        <p:spPr bwMode="auto">
          <a:xfrm>
            <a:off x="3857780" y="9443790"/>
            <a:ext cx="2952593" cy="497126"/>
          </a:xfrm>
          <a:prstGeom prst="rect">
            <a:avLst/>
          </a:prstGeom>
          <a:noFill/>
          <a:ln w="9525">
            <a:noFill/>
            <a:miter lim="800000"/>
            <a:headEnd/>
            <a:tailEnd/>
          </a:ln>
          <a:effectLst/>
        </p:spPr>
        <p:txBody>
          <a:bodyPr vert="horz" wrap="square" lIns="95731" tIns="47865" rIns="95731" bIns="47865" numCol="1" anchor="b" anchorCtr="0" compatLnSpc="1">
            <a:prstTxWarp prst="textNoShape">
              <a:avLst/>
            </a:prstTxWarp>
          </a:bodyPr>
          <a:lstStyle>
            <a:lvl1pPr algn="r" eaLnBrk="0" hangingPunct="0">
              <a:defRPr sz="1300"/>
            </a:lvl1pPr>
          </a:lstStyle>
          <a:p>
            <a:pPr>
              <a:defRPr/>
            </a:pPr>
            <a:fld id="{C141EABC-C2A5-4AC2-A097-17F39A8F0D48}" type="slidenum">
              <a:rPr lang="en-GB"/>
              <a:pPr>
                <a:defRPr/>
              </a:pPr>
              <a:t>‹#›</a:t>
            </a:fld>
            <a:endParaRPr lang="en-GB"/>
          </a:p>
        </p:txBody>
      </p:sp>
    </p:spTree>
    <p:extLst>
      <p:ext uri="{BB962C8B-B14F-4D97-AF65-F5344CB8AC3E}">
        <p14:creationId xmlns:p14="http://schemas.microsoft.com/office/powerpoint/2010/main" xmlns="" val="2615513295"/>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14:00</a:t>
            </a:r>
          </a:p>
          <a:p>
            <a:endParaRPr lang="en-GB" dirty="0" smtClean="0"/>
          </a:p>
          <a:p>
            <a:r>
              <a:rPr lang="en-GB" dirty="0" smtClean="0"/>
              <a:t>AE:</a:t>
            </a:r>
          </a:p>
          <a:p>
            <a:endParaRPr lang="en-GB" dirty="0" smtClean="0"/>
          </a:p>
          <a:p>
            <a:r>
              <a:rPr lang="en-GB" dirty="0" smtClean="0"/>
              <a:t>Who we are </a:t>
            </a:r>
          </a:p>
        </p:txBody>
      </p:sp>
      <p:sp>
        <p:nvSpPr>
          <p:cNvPr id="4" name="Slide Number Placeholder 3"/>
          <p:cNvSpPr>
            <a:spLocks noGrp="1"/>
          </p:cNvSpPr>
          <p:nvPr>
            <p:ph type="sldNum" sz="quarter" idx="10"/>
          </p:nvPr>
        </p:nvSpPr>
        <p:spPr/>
        <p:txBody>
          <a:bodyPr/>
          <a:lstStyle/>
          <a:p>
            <a:fld id="{1E0B144C-A85E-4710-B333-86FC076D6EF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dirty="0" smtClean="0"/>
              <a:t>1420</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dirty="0" smtClean="0"/>
              <a:t>Shelf check VH  - Understanding</a:t>
            </a:r>
            <a:r>
              <a:rPr lang="en-GB" baseline="0" dirty="0" smtClean="0"/>
              <a:t> Dewey card game, with audience sorting card held by volunteers into the correct order. Includes loan periods , different editions and locations plus what to do if not on the shelf</a:t>
            </a:r>
            <a:endParaRPr lang="en-GB" dirty="0" smtClean="0"/>
          </a:p>
          <a:p>
            <a:pPr>
              <a:buFont typeface="Arial" pitchFamily="34" charset="0"/>
              <a:buChar char="•"/>
            </a:pPr>
            <a:r>
              <a:rPr lang="en-GB" dirty="0" smtClean="0"/>
              <a:t>Thinking about resources (card game) AE  - card sorting game in teams to understand the basics of different types of resources.</a:t>
            </a:r>
          </a:p>
          <a:p>
            <a:pPr>
              <a:buFont typeface="Arial" pitchFamily="34" charset="0"/>
              <a:buNone/>
            </a:pPr>
            <a:endParaRPr lang="en-GB" dirty="0" smtClean="0"/>
          </a:p>
          <a:p>
            <a:pPr>
              <a:buFont typeface="Arial" pitchFamily="34" charset="0"/>
              <a:buNone/>
            </a:pPr>
            <a:r>
              <a:rPr lang="en-GB" dirty="0" smtClean="0"/>
              <a:t>Developed for same skills at different</a:t>
            </a:r>
            <a:r>
              <a:rPr lang="en-GB" baseline="0" dirty="0" smtClean="0"/>
              <a:t> levels to avoid repetition or to address needs of specific groups</a:t>
            </a:r>
          </a:p>
          <a:p>
            <a:pPr>
              <a:buFont typeface="Arial" pitchFamily="34" charset="0"/>
              <a:buNone/>
            </a:pPr>
            <a:endParaRPr lang="en-GB" dirty="0" smtClean="0"/>
          </a:p>
          <a:p>
            <a:pPr>
              <a:buFont typeface="Arial" pitchFamily="34" charset="0"/>
              <a:buChar char="•"/>
            </a:pPr>
            <a:r>
              <a:rPr lang="en-GB" dirty="0" smtClean="0"/>
              <a:t>Third</a:t>
            </a:r>
            <a:r>
              <a:rPr lang="en-GB" baseline="0" dirty="0" smtClean="0"/>
              <a:t> year direct entry based on “I need info” scenarios</a:t>
            </a:r>
          </a:p>
          <a:p>
            <a:pPr>
              <a:buFont typeface="Arial" pitchFamily="34" charset="0"/>
              <a:buChar char="•"/>
            </a:pPr>
            <a:r>
              <a:rPr lang="en-GB" dirty="0" smtClean="0"/>
              <a:t>Evaluation card game for 3</a:t>
            </a:r>
            <a:r>
              <a:rPr lang="en-GB" baseline="30000" dirty="0" smtClean="0"/>
              <a:t>rd</a:t>
            </a:r>
            <a:r>
              <a:rPr lang="en-GB" dirty="0" smtClean="0"/>
              <a:t> years</a:t>
            </a:r>
          </a:p>
          <a:p>
            <a:pPr>
              <a:buFont typeface="Arial" pitchFamily="34" charset="0"/>
              <a:buChar char="•"/>
            </a:pPr>
            <a:r>
              <a:rPr lang="en-GB" dirty="0" smtClean="0"/>
              <a:t>Evaluation real</a:t>
            </a:r>
            <a:r>
              <a:rPr lang="en-GB" baseline="0" dirty="0" smtClean="0"/>
              <a:t> items with template to complete</a:t>
            </a:r>
          </a:p>
          <a:p>
            <a:pPr>
              <a:buFont typeface="Arial" pitchFamily="34" charset="0"/>
              <a:buChar char="•"/>
            </a:pPr>
            <a:endParaRPr lang="en-GB" dirty="0" smtClean="0"/>
          </a:p>
          <a:p>
            <a:pPr>
              <a:buFont typeface="Arial" pitchFamily="34" charset="0"/>
              <a:buChar char="•"/>
            </a:pPr>
            <a:endParaRPr lang="en-GB" baseline="0" dirty="0" smtClean="0"/>
          </a:p>
          <a:p>
            <a:pPr>
              <a:buFont typeface="Arial" pitchFamily="34" charset="0"/>
              <a:buNone/>
            </a:pPr>
            <a:r>
              <a:rPr lang="en-GB" baseline="0" dirty="0" smtClean="0"/>
              <a:t>5 </a:t>
            </a:r>
            <a:r>
              <a:rPr lang="en-GB" baseline="0" dirty="0" err="1" smtClean="0"/>
              <a:t>mins</a:t>
            </a:r>
            <a:r>
              <a:rPr lang="en-GB" baseline="0" dirty="0" smtClean="0"/>
              <a:t> each game +Questions 14:20-14:35</a:t>
            </a:r>
          </a:p>
          <a:p>
            <a:pPr>
              <a:buFont typeface="Arial" pitchFamily="34" charset="0"/>
              <a:buNone/>
            </a:pPr>
            <a:endParaRPr lang="en-GB" baseline="0" dirty="0" smtClean="0"/>
          </a:p>
        </p:txBody>
      </p:sp>
      <p:sp>
        <p:nvSpPr>
          <p:cNvPr id="4" name="Header Placeholder 3"/>
          <p:cNvSpPr>
            <a:spLocks noGrp="1"/>
          </p:cNvSpPr>
          <p:nvPr>
            <p:ph type="hdr" sz="quarter" idx="10"/>
          </p:nvPr>
        </p:nvSpPr>
        <p:spPr/>
        <p:txBody>
          <a:bodyPr/>
          <a:lstStyle/>
          <a:p>
            <a:pPr>
              <a:defRPr/>
            </a:pPr>
            <a:r>
              <a:rPr lang="en-GB" smtClean="0"/>
              <a:t>UKSTLG December 2012</a:t>
            </a:r>
            <a:endParaRPr lang="en-GB"/>
          </a:p>
        </p:txBody>
      </p:sp>
      <p:sp>
        <p:nvSpPr>
          <p:cNvPr id="5" name="Slide Number Placeholder 4"/>
          <p:cNvSpPr>
            <a:spLocks noGrp="1"/>
          </p:cNvSpPr>
          <p:nvPr>
            <p:ph type="sldNum" sz="quarter" idx="11"/>
          </p:nvPr>
        </p:nvSpPr>
        <p:spPr/>
        <p:txBody>
          <a:bodyPr/>
          <a:lstStyle/>
          <a:p>
            <a:pPr>
              <a:defRPr/>
            </a:pPr>
            <a:fld id="{C141EABC-C2A5-4AC2-A097-17F39A8F0D48}"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14:35-14:50</a:t>
            </a:r>
          </a:p>
          <a:p>
            <a:r>
              <a:rPr lang="en-GB" dirty="0" smtClean="0"/>
              <a:t>AW</a:t>
            </a:r>
          </a:p>
          <a:p>
            <a:r>
              <a:rPr lang="en-GB" dirty="0" smtClean="0"/>
              <a:t>Quite like 5 or</a:t>
            </a:r>
            <a:r>
              <a:rPr lang="en-GB" baseline="0" dirty="0" smtClean="0"/>
              <a:t> 10 minutes to talk about creating SEEK! and get people to play with it – stick this wherever you think most appropriate!</a:t>
            </a:r>
            <a:endParaRPr lang="en-GB" dirty="0"/>
          </a:p>
        </p:txBody>
      </p:sp>
      <p:sp>
        <p:nvSpPr>
          <p:cNvPr id="4" name="Header Placeholder 3"/>
          <p:cNvSpPr>
            <a:spLocks noGrp="1"/>
          </p:cNvSpPr>
          <p:nvPr>
            <p:ph type="hdr" sz="quarter" idx="10"/>
          </p:nvPr>
        </p:nvSpPr>
        <p:spPr/>
        <p:txBody>
          <a:bodyPr/>
          <a:lstStyle/>
          <a:p>
            <a:pPr>
              <a:defRPr/>
            </a:pPr>
            <a:r>
              <a:rPr lang="en-GB" smtClean="0"/>
              <a:t>UKSTLG December 2012</a:t>
            </a:r>
            <a:endParaRPr lang="en-GB"/>
          </a:p>
        </p:txBody>
      </p:sp>
      <p:sp>
        <p:nvSpPr>
          <p:cNvPr id="5" name="Slide Number Placeholder 4"/>
          <p:cNvSpPr>
            <a:spLocks noGrp="1"/>
          </p:cNvSpPr>
          <p:nvPr>
            <p:ph type="sldNum" sz="quarter" idx="11"/>
          </p:nvPr>
        </p:nvSpPr>
        <p:spPr/>
        <p:txBody>
          <a:bodyPr/>
          <a:lstStyle/>
          <a:p>
            <a:pPr>
              <a:defRPr/>
            </a:pPr>
            <a:fld id="{C141EABC-C2A5-4AC2-A097-17F39A8F0D48}" type="slidenum">
              <a:rPr lang="en-GB" smtClean="0"/>
              <a:pPr>
                <a:defRPr/>
              </a:pPr>
              <a:t>11</a:t>
            </a:fld>
            <a:endParaRPr lang="en-GB"/>
          </a:p>
        </p:txBody>
      </p:sp>
    </p:spTree>
    <p:extLst>
      <p:ext uri="{BB962C8B-B14F-4D97-AF65-F5344CB8AC3E}">
        <p14:creationId xmlns:p14="http://schemas.microsoft.com/office/powerpoint/2010/main" xmlns="" val="91190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1450</a:t>
            </a:r>
          </a:p>
          <a:p>
            <a:endParaRPr lang="en-GB" dirty="0" smtClean="0"/>
          </a:p>
          <a:p>
            <a:r>
              <a:rPr lang="en-GB" dirty="0" smtClean="0"/>
              <a:t>AW</a:t>
            </a:r>
          </a:p>
          <a:p>
            <a:r>
              <a:rPr lang="en-GB" dirty="0" smtClean="0"/>
              <a:t>Place holder to</a:t>
            </a:r>
            <a:r>
              <a:rPr lang="en-GB" baseline="0" dirty="0" smtClean="0"/>
              <a:t> draw attention that we are moving on</a:t>
            </a:r>
            <a:endParaRPr lang="en-GB" dirty="0"/>
          </a:p>
        </p:txBody>
      </p:sp>
      <p:sp>
        <p:nvSpPr>
          <p:cNvPr id="4" name="Header Placeholder 3"/>
          <p:cNvSpPr>
            <a:spLocks noGrp="1"/>
          </p:cNvSpPr>
          <p:nvPr>
            <p:ph type="hdr" sz="quarter" idx="10"/>
          </p:nvPr>
        </p:nvSpPr>
        <p:spPr/>
        <p:txBody>
          <a:bodyPr/>
          <a:lstStyle/>
          <a:p>
            <a:pPr>
              <a:defRPr/>
            </a:pPr>
            <a:r>
              <a:rPr lang="en-GB" smtClean="0"/>
              <a:t>UKSTLG December 2012</a:t>
            </a:r>
            <a:endParaRPr lang="en-GB"/>
          </a:p>
        </p:txBody>
      </p:sp>
      <p:sp>
        <p:nvSpPr>
          <p:cNvPr id="5" name="Slide Number Placeholder 4"/>
          <p:cNvSpPr>
            <a:spLocks noGrp="1"/>
          </p:cNvSpPr>
          <p:nvPr>
            <p:ph type="sldNum" sz="quarter" idx="11"/>
          </p:nvPr>
        </p:nvSpPr>
        <p:spPr/>
        <p:txBody>
          <a:bodyPr/>
          <a:lstStyle/>
          <a:p>
            <a:pPr>
              <a:defRPr/>
            </a:pPr>
            <a:fld id="{C141EABC-C2A5-4AC2-A097-17F39A8F0D48}"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buFontTx/>
              <a:buNone/>
            </a:pPr>
            <a:r>
              <a:rPr lang="en-GB" dirty="0" smtClean="0">
                <a:solidFill>
                  <a:schemeClr val="bg2"/>
                </a:solidFill>
                <a:latin typeface="Calibri" charset="0"/>
              </a:rPr>
              <a:t>AW</a:t>
            </a:r>
          </a:p>
          <a:p>
            <a:pPr eaLnBrk="1" hangingPunct="1">
              <a:buFontTx/>
              <a:buNone/>
            </a:pPr>
            <a:endParaRPr lang="en-GB" dirty="0" smtClean="0">
              <a:solidFill>
                <a:schemeClr val="bg2"/>
              </a:solidFill>
              <a:latin typeface="Calibri" charset="0"/>
            </a:endParaRPr>
          </a:p>
          <a:p>
            <a:pPr eaLnBrk="1" hangingPunct="1">
              <a:buFontTx/>
              <a:buNone/>
            </a:pPr>
            <a:r>
              <a:rPr lang="en-GB" dirty="0" smtClean="0">
                <a:solidFill>
                  <a:schemeClr val="bg2"/>
                </a:solidFill>
                <a:latin typeface="Calibri" charset="0"/>
              </a:rPr>
              <a:t>Quick mention of Lemontree...</a:t>
            </a:r>
            <a:r>
              <a:rPr lang="en-GB" baseline="0" dirty="0" smtClean="0">
                <a:solidFill>
                  <a:schemeClr val="bg2"/>
                </a:solidFill>
                <a:latin typeface="Calibri" charset="0"/>
              </a:rPr>
              <a:t> And gamification as an idea.</a:t>
            </a:r>
          </a:p>
          <a:p>
            <a:pPr eaLnBrk="1" hangingPunct="1">
              <a:buFontTx/>
              <a:buNone/>
            </a:pPr>
            <a:r>
              <a:rPr lang="en-GB" baseline="0" dirty="0" smtClean="0">
                <a:solidFill>
                  <a:schemeClr val="bg2"/>
                </a:solidFill>
                <a:latin typeface="Calibri" charset="0"/>
              </a:rPr>
              <a:t>Will fit in wherever you think appropriate!</a:t>
            </a:r>
            <a:endParaRPr lang="en-GB" dirty="0" smtClean="0">
              <a:solidFill>
                <a:schemeClr val="bg2"/>
              </a:solidFill>
              <a:latin typeface="Calibri" charset="0"/>
            </a:endParaRPr>
          </a:p>
          <a:p>
            <a:pPr eaLnBrk="1" hangingPunct="1"/>
            <a:endParaRPr lang="en-GB" dirty="0" smtClean="0">
              <a:latin typeface="Calibri" charset="0"/>
            </a:endParaRPr>
          </a:p>
        </p:txBody>
      </p:sp>
      <p:sp>
        <p:nvSpPr>
          <p:cNvPr id="44036" name="Header Placeholder 3"/>
          <p:cNvSpPr>
            <a:spLocks noGrp="1"/>
          </p:cNvSpPr>
          <p:nvPr>
            <p:ph type="hdr" sz="quarter"/>
          </p:nvPr>
        </p:nvSpPr>
        <p:spPr>
          <a:noFill/>
        </p:spPr>
        <p:txBody>
          <a:bodyPr/>
          <a:lstStyle/>
          <a:p>
            <a:r>
              <a:rPr lang="en-GB" smtClean="0"/>
              <a:t>UKSTLG December 2012</a:t>
            </a:r>
          </a:p>
        </p:txBody>
      </p:sp>
      <p:sp>
        <p:nvSpPr>
          <p:cNvPr id="44037" name="Slide Number Placeholder 4"/>
          <p:cNvSpPr>
            <a:spLocks noGrp="1"/>
          </p:cNvSpPr>
          <p:nvPr>
            <p:ph type="sldNum" sz="quarter" idx="5"/>
          </p:nvPr>
        </p:nvSpPr>
        <p:spPr>
          <a:noFill/>
        </p:spPr>
        <p:txBody>
          <a:bodyPr/>
          <a:lstStyle/>
          <a:p>
            <a:fld id="{030F3687-4F98-424E-8FA2-1FA08646F221}" type="slidenum">
              <a:rPr lang="en-GB" smtClean="0"/>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AW –</a:t>
            </a:r>
          </a:p>
          <a:p>
            <a:endParaRPr lang="en-GB" dirty="0" smtClean="0"/>
          </a:p>
          <a:p>
            <a:r>
              <a:rPr lang="en-GB" dirty="0" smtClean="0"/>
              <a:t>Mention I’ve</a:t>
            </a:r>
            <a:r>
              <a:rPr lang="en-GB" baseline="0" dirty="0" smtClean="0"/>
              <a:t> run some making games for libraries workshops – as much material as </a:t>
            </a:r>
            <a:r>
              <a:rPr lang="en-GB" baseline="0" dirty="0" err="1" smtClean="0"/>
              <a:t>poss</a:t>
            </a:r>
            <a:r>
              <a:rPr lang="en-GB" baseline="0" dirty="0" smtClean="0"/>
              <a:t> is up on the blog (link on last slide!).</a:t>
            </a:r>
          </a:p>
          <a:p>
            <a:endParaRPr lang="en-GB" baseline="0" dirty="0" smtClean="0"/>
          </a:p>
          <a:p>
            <a:r>
              <a:rPr lang="en-GB" baseline="0" dirty="0" smtClean="0"/>
              <a:t>Will only take a couple of minutes for this...</a:t>
            </a:r>
            <a:endParaRPr lang="en-GB" dirty="0"/>
          </a:p>
        </p:txBody>
      </p:sp>
      <p:sp>
        <p:nvSpPr>
          <p:cNvPr id="4" name="Header Placeholder 3"/>
          <p:cNvSpPr>
            <a:spLocks noGrp="1"/>
          </p:cNvSpPr>
          <p:nvPr>
            <p:ph type="hdr" sz="quarter" idx="10"/>
          </p:nvPr>
        </p:nvSpPr>
        <p:spPr/>
        <p:txBody>
          <a:bodyPr/>
          <a:lstStyle/>
          <a:p>
            <a:pPr>
              <a:defRPr/>
            </a:pPr>
            <a:r>
              <a:rPr lang="en-GB" smtClean="0"/>
              <a:t>UKSTLG December 2012</a:t>
            </a:r>
            <a:endParaRPr lang="en-GB"/>
          </a:p>
        </p:txBody>
      </p:sp>
      <p:sp>
        <p:nvSpPr>
          <p:cNvPr id="5" name="Slide Number Placeholder 4"/>
          <p:cNvSpPr>
            <a:spLocks noGrp="1"/>
          </p:cNvSpPr>
          <p:nvPr>
            <p:ph type="sldNum" sz="quarter" idx="11"/>
          </p:nvPr>
        </p:nvSpPr>
        <p:spPr/>
        <p:txBody>
          <a:bodyPr/>
          <a:lstStyle/>
          <a:p>
            <a:pPr>
              <a:defRPr/>
            </a:pPr>
            <a:fld id="{C141EABC-C2A5-4AC2-A097-17F39A8F0D48}" type="slidenum">
              <a:rPr lang="en-GB" smtClean="0"/>
              <a:pPr>
                <a:defRPr/>
              </a:pPr>
              <a:t>14</a:t>
            </a:fld>
            <a:endParaRPr lang="en-GB"/>
          </a:p>
        </p:txBody>
      </p:sp>
    </p:spTree>
    <p:extLst>
      <p:ext uri="{BB962C8B-B14F-4D97-AF65-F5344CB8AC3E}">
        <p14:creationId xmlns:p14="http://schemas.microsoft.com/office/powerpoint/2010/main" xmlns="" val="1768406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14:55</a:t>
            </a:r>
            <a:r>
              <a:rPr lang="en-GB" baseline="0" dirty="0" smtClean="0"/>
              <a:t> end</a:t>
            </a:r>
          </a:p>
          <a:p>
            <a:endParaRPr lang="en-GB" baseline="0" dirty="0" smtClean="0"/>
          </a:p>
          <a:p>
            <a:r>
              <a:rPr lang="en-GB" baseline="0" dirty="0" smtClean="0"/>
              <a:t>AW</a:t>
            </a:r>
          </a:p>
          <a:p>
            <a:r>
              <a:rPr lang="en-GB" baseline="0" dirty="0" smtClean="0"/>
              <a:t>We’d like to share with you and you to share with us. So please get in touch and use the links</a:t>
            </a:r>
            <a:endParaRPr lang="en-GB" dirty="0"/>
          </a:p>
        </p:txBody>
      </p:sp>
      <p:sp>
        <p:nvSpPr>
          <p:cNvPr id="4" name="Header Placeholder 3"/>
          <p:cNvSpPr>
            <a:spLocks noGrp="1"/>
          </p:cNvSpPr>
          <p:nvPr>
            <p:ph type="hdr" sz="quarter" idx="10"/>
          </p:nvPr>
        </p:nvSpPr>
        <p:spPr/>
        <p:txBody>
          <a:bodyPr/>
          <a:lstStyle/>
          <a:p>
            <a:pPr>
              <a:defRPr/>
            </a:pPr>
            <a:r>
              <a:rPr lang="en-GB" smtClean="0"/>
              <a:t>UKSTLG December 2012</a:t>
            </a:r>
            <a:endParaRPr lang="en-GB"/>
          </a:p>
        </p:txBody>
      </p:sp>
      <p:sp>
        <p:nvSpPr>
          <p:cNvPr id="5" name="Slide Number Placeholder 4"/>
          <p:cNvSpPr>
            <a:spLocks noGrp="1"/>
          </p:cNvSpPr>
          <p:nvPr>
            <p:ph type="sldNum" sz="quarter" idx="11"/>
          </p:nvPr>
        </p:nvSpPr>
        <p:spPr/>
        <p:txBody>
          <a:bodyPr/>
          <a:lstStyle/>
          <a:p>
            <a:pPr>
              <a:defRPr/>
            </a:pPr>
            <a:fld id="{C141EABC-C2A5-4AC2-A097-17F39A8F0D48}" type="slidenum">
              <a:rPr lang="en-GB" smtClean="0"/>
              <a:pPr>
                <a:defRPr/>
              </a:pPr>
              <a:t>15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AE</a:t>
            </a:r>
          </a:p>
          <a:p>
            <a:pPr>
              <a:buFont typeface="Arial" pitchFamily="34" charset="0"/>
              <a:buChar char="•"/>
            </a:pPr>
            <a:endParaRPr lang="en-US" dirty="0" smtClean="0"/>
          </a:p>
          <a:p>
            <a:pPr>
              <a:buFont typeface="Arial" pitchFamily="34" charset="0"/>
              <a:buChar char="•"/>
            </a:pPr>
            <a:r>
              <a:rPr lang="en-US" dirty="0" smtClean="0"/>
              <a:t>How we have been inspired</a:t>
            </a:r>
            <a:r>
              <a:rPr lang="en-US" baseline="0" dirty="0" smtClean="0"/>
              <a:t> to change the way we teach and address the problems</a:t>
            </a:r>
          </a:p>
          <a:p>
            <a:pPr>
              <a:buFont typeface="Arial" pitchFamily="34" charset="0"/>
              <a:buChar char="•"/>
            </a:pPr>
            <a:r>
              <a:rPr lang="en-US" baseline="0" dirty="0" smtClean="0"/>
              <a:t>What we have done</a:t>
            </a:r>
          </a:p>
          <a:p>
            <a:pPr>
              <a:buFont typeface="Arial" pitchFamily="34" charset="0"/>
              <a:buChar char="•"/>
            </a:pPr>
            <a:r>
              <a:rPr lang="en-US" baseline="0" dirty="0" smtClean="0"/>
              <a:t>And having a go at some of our games</a:t>
            </a:r>
            <a:endParaRPr lang="en-GB" dirty="0"/>
          </a:p>
        </p:txBody>
      </p:sp>
      <p:sp>
        <p:nvSpPr>
          <p:cNvPr id="4" name="Header Placeholder 3"/>
          <p:cNvSpPr>
            <a:spLocks noGrp="1"/>
          </p:cNvSpPr>
          <p:nvPr>
            <p:ph type="hdr" sz="quarter" idx="10"/>
          </p:nvPr>
        </p:nvSpPr>
        <p:spPr/>
        <p:txBody>
          <a:bodyPr/>
          <a:lstStyle/>
          <a:p>
            <a:pPr>
              <a:defRPr/>
            </a:pPr>
            <a:r>
              <a:rPr lang="en-GB" smtClean="0"/>
              <a:t>UKSTLG December 2012</a:t>
            </a:r>
            <a:endParaRPr lang="en-GB"/>
          </a:p>
        </p:txBody>
      </p:sp>
      <p:sp>
        <p:nvSpPr>
          <p:cNvPr id="5" name="Slide Number Placeholder 4"/>
          <p:cNvSpPr>
            <a:spLocks noGrp="1"/>
          </p:cNvSpPr>
          <p:nvPr>
            <p:ph type="sldNum" sz="quarter" idx="11"/>
          </p:nvPr>
        </p:nvSpPr>
        <p:spPr/>
        <p:txBody>
          <a:bodyPr/>
          <a:lstStyle/>
          <a:p>
            <a:pPr>
              <a:defRPr/>
            </a:pPr>
            <a:fld id="{C141EABC-C2A5-4AC2-A097-17F39A8F0D48}"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AE</a:t>
            </a:r>
          </a:p>
          <a:p>
            <a:endParaRPr lang="en-GB" dirty="0" smtClean="0"/>
          </a:p>
          <a:p>
            <a:r>
              <a:rPr lang="en-GB" dirty="0" smtClean="0"/>
              <a:t>From PG Cert.  Summarises how we have to change what we do.</a:t>
            </a:r>
          </a:p>
          <a:p>
            <a:endParaRPr lang="en-GB" dirty="0" smtClean="0"/>
          </a:p>
          <a:p>
            <a:endParaRPr lang="en-GB" dirty="0" smtClean="0"/>
          </a:p>
          <a:p>
            <a:r>
              <a:rPr lang="en-GB" dirty="0" smtClean="0"/>
              <a:t>Moving from didactic</a:t>
            </a:r>
            <a:r>
              <a:rPr lang="en-GB" baseline="0" dirty="0" smtClean="0"/>
              <a:t> behaviour driven teaching to learning by doing, as we shall see.</a:t>
            </a:r>
          </a:p>
          <a:p>
            <a:endParaRPr lang="en-GB" dirty="0" smtClean="0"/>
          </a:p>
          <a:p>
            <a:endParaRPr lang="en-GB" dirty="0" smtClean="0"/>
          </a:p>
          <a:p>
            <a:endParaRPr lang="en-GB" dirty="0" smtClean="0"/>
          </a:p>
        </p:txBody>
      </p:sp>
      <p:sp>
        <p:nvSpPr>
          <p:cNvPr id="4" name="Header Placeholder 3"/>
          <p:cNvSpPr>
            <a:spLocks noGrp="1"/>
          </p:cNvSpPr>
          <p:nvPr>
            <p:ph type="hdr" sz="quarter" idx="10"/>
          </p:nvPr>
        </p:nvSpPr>
        <p:spPr/>
        <p:txBody>
          <a:bodyPr/>
          <a:lstStyle/>
          <a:p>
            <a:pPr>
              <a:defRPr/>
            </a:pPr>
            <a:r>
              <a:rPr lang="en-GB" smtClean="0"/>
              <a:t>UKSTLG December 2012</a:t>
            </a:r>
            <a:endParaRPr lang="en-GB"/>
          </a:p>
        </p:txBody>
      </p:sp>
      <p:sp>
        <p:nvSpPr>
          <p:cNvPr id="5" name="Slide Number Placeholder 4"/>
          <p:cNvSpPr>
            <a:spLocks noGrp="1"/>
          </p:cNvSpPr>
          <p:nvPr>
            <p:ph type="sldNum" sz="quarter" idx="11"/>
          </p:nvPr>
        </p:nvSpPr>
        <p:spPr/>
        <p:txBody>
          <a:bodyPr/>
          <a:lstStyle/>
          <a:p>
            <a:pPr>
              <a:defRPr/>
            </a:pPr>
            <a:fld id="{C141EABC-C2A5-4AC2-A097-17F39A8F0D48}"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dirty="0" smtClean="0">
                <a:latin typeface="Calibri" charset="0"/>
              </a:rPr>
              <a:t>1405</a:t>
            </a:r>
          </a:p>
          <a:p>
            <a:r>
              <a:rPr lang="en-GB" dirty="0" smtClean="0">
                <a:latin typeface="Calibri" charset="0"/>
              </a:rPr>
              <a:t>AW</a:t>
            </a:r>
            <a:endParaRPr lang="en-GB" baseline="0" dirty="0" smtClean="0">
              <a:latin typeface="Calibri" charset="0"/>
            </a:endParaRPr>
          </a:p>
          <a:p>
            <a:endParaRPr lang="en-GB" baseline="0" dirty="0" smtClean="0">
              <a:latin typeface="Calibri" charset="0"/>
            </a:endParaRPr>
          </a:p>
          <a:p>
            <a:r>
              <a:rPr lang="en-GB" baseline="0" dirty="0" smtClean="0">
                <a:latin typeface="Calibri" charset="0"/>
              </a:rPr>
              <a:t>Similar constructivist approach for me – strongly believe in “learning by doing”, an Active Learning approach.</a:t>
            </a:r>
          </a:p>
          <a:p>
            <a:r>
              <a:rPr lang="en-GB" baseline="0" dirty="0" smtClean="0">
                <a:latin typeface="Calibri" charset="0"/>
              </a:rPr>
              <a:t>Regularly used play / bits of games in teaching... Started to think I should start to consider “proper” games. </a:t>
            </a:r>
          </a:p>
          <a:p>
            <a:r>
              <a:rPr lang="en-GB" baseline="0" dirty="0" smtClean="0">
                <a:latin typeface="Calibri" charset="0"/>
              </a:rPr>
              <a:t>Doing Lemontree helped build confidence in trying this.</a:t>
            </a:r>
          </a:p>
          <a:p>
            <a:endParaRPr lang="en-GB" baseline="0" dirty="0" smtClean="0">
              <a:latin typeface="Calibri" charset="0"/>
            </a:endParaRPr>
          </a:p>
          <a:p>
            <a:r>
              <a:rPr lang="en-GB" baseline="0" dirty="0" smtClean="0">
                <a:latin typeface="Calibri" charset="0"/>
              </a:rPr>
              <a:t>Seen other very worthy games &amp; was inspired to do things a lot more simply!</a:t>
            </a:r>
          </a:p>
          <a:p>
            <a:endParaRPr lang="en-GB" baseline="0" dirty="0" smtClean="0">
              <a:latin typeface="Calibri" charset="0"/>
            </a:endParaRPr>
          </a:p>
          <a:p>
            <a:endParaRPr lang="en-GB" baseline="0" dirty="0" smtClean="0">
              <a:latin typeface="Calibri" charset="0"/>
            </a:endParaRPr>
          </a:p>
          <a:p>
            <a:endParaRPr lang="en-GB" dirty="0" smtClean="0">
              <a:latin typeface="Calibri" charset="0"/>
            </a:endParaRPr>
          </a:p>
        </p:txBody>
      </p:sp>
      <p:sp>
        <p:nvSpPr>
          <p:cNvPr id="34820" name="Slide Number Placeholder 3"/>
          <p:cNvSpPr>
            <a:spLocks noGrp="1"/>
          </p:cNvSpPr>
          <p:nvPr>
            <p:ph type="sldNum" sz="quarter" idx="5"/>
          </p:nvPr>
        </p:nvSpPr>
        <p:spPr>
          <a:noFill/>
        </p:spPr>
        <p:txBody>
          <a:bodyPr/>
          <a:lstStyle/>
          <a:p>
            <a:fld id="{14A7DCE0-EE87-48FF-B04C-D5A918E32927}"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dirty="0" smtClean="0">
                <a:solidFill>
                  <a:schemeClr val="bg2"/>
                </a:solidFill>
                <a:latin typeface="Calibri" charset="0"/>
              </a:rPr>
              <a:t>1410</a:t>
            </a:r>
          </a:p>
          <a:p>
            <a:endParaRPr lang="en-GB" dirty="0" smtClean="0">
              <a:solidFill>
                <a:schemeClr val="bg2"/>
              </a:solidFill>
              <a:latin typeface="Calibri" charset="0"/>
            </a:endParaRPr>
          </a:p>
          <a:p>
            <a:r>
              <a:rPr lang="en-GB" dirty="0" smtClean="0">
                <a:solidFill>
                  <a:schemeClr val="bg2"/>
                </a:solidFill>
                <a:latin typeface="Calibri" charset="0"/>
              </a:rPr>
              <a:t>VH</a:t>
            </a:r>
            <a:endParaRPr lang="en-GB" sz="800" dirty="0" smtClean="0">
              <a:solidFill>
                <a:schemeClr val="bg2"/>
              </a:solidFill>
              <a:latin typeface="Calibri" charset="0"/>
            </a:endParaRPr>
          </a:p>
          <a:p>
            <a:endParaRPr lang="en-GB" sz="800" dirty="0" smtClean="0">
              <a:solidFill>
                <a:schemeClr val="bg2"/>
              </a:solidFill>
              <a:latin typeface="Calibri" charset="0"/>
            </a:endParaRPr>
          </a:p>
          <a:p>
            <a:r>
              <a:rPr lang="en-GB" sz="800" dirty="0" smtClean="0">
                <a:solidFill>
                  <a:schemeClr val="bg2"/>
                </a:solidFill>
                <a:latin typeface="Calibri" charset="0"/>
              </a:rPr>
              <a:t>VH had concerns about the way we present our sessions.</a:t>
            </a:r>
          </a:p>
          <a:p>
            <a:r>
              <a:rPr lang="en-GB" sz="800" b="1" dirty="0" smtClean="0">
                <a:solidFill>
                  <a:schemeClr val="bg2"/>
                </a:solidFill>
                <a:latin typeface="Calibri" charset="0"/>
              </a:rPr>
              <a:t>Inspired by ‘Teaching information literacy in HE workshop’. Attended at CILIP.</a:t>
            </a:r>
          </a:p>
          <a:p>
            <a:r>
              <a:rPr lang="en-GB" sz="900" b="1" dirty="0" smtClean="0">
                <a:solidFill>
                  <a:schemeClr val="bg2"/>
                </a:solidFill>
                <a:latin typeface="Calibri" charset="0"/>
              </a:rPr>
              <a:t>Best staff development event ever!</a:t>
            </a:r>
          </a:p>
          <a:p>
            <a:endParaRPr lang="en-GB" sz="800" dirty="0" smtClean="0">
              <a:solidFill>
                <a:schemeClr val="bg2"/>
              </a:solidFill>
              <a:latin typeface="Calibri" charset="0"/>
            </a:endParaRPr>
          </a:p>
          <a:p>
            <a:pPr>
              <a:buFontTx/>
              <a:buChar char="•"/>
            </a:pPr>
            <a:r>
              <a:rPr lang="en-GB" sz="800" b="1" dirty="0" smtClean="0">
                <a:solidFill>
                  <a:schemeClr val="bg2"/>
                </a:solidFill>
                <a:latin typeface="Calibri" charset="0"/>
              </a:rPr>
              <a:t>We teach 3-5 times too much</a:t>
            </a:r>
          </a:p>
          <a:p>
            <a:pPr lvl="1">
              <a:buFontTx/>
              <a:buChar char="•"/>
            </a:pPr>
            <a:r>
              <a:rPr lang="en-GB" sz="800" dirty="0" smtClean="0">
                <a:solidFill>
                  <a:schemeClr val="bg2"/>
                </a:solidFill>
                <a:latin typeface="Calibri" charset="0"/>
              </a:rPr>
              <a:t>When planning sessions we need to consider what will make the biggest difference given time limit</a:t>
            </a:r>
          </a:p>
          <a:p>
            <a:pPr>
              <a:buFontTx/>
              <a:buChar char="•"/>
            </a:pPr>
            <a:r>
              <a:rPr lang="en-GB" sz="800" b="1" dirty="0" smtClean="0">
                <a:solidFill>
                  <a:schemeClr val="bg2"/>
                </a:solidFill>
                <a:latin typeface="Calibri" charset="0"/>
              </a:rPr>
              <a:t>We try to clone our expertise</a:t>
            </a:r>
          </a:p>
          <a:p>
            <a:pPr lvl="1">
              <a:buFontTx/>
              <a:buChar char="•"/>
            </a:pPr>
            <a:r>
              <a:rPr lang="en-GB" sz="800" dirty="0" smtClean="0">
                <a:solidFill>
                  <a:schemeClr val="bg2"/>
                </a:solidFill>
                <a:latin typeface="Calibri" charset="0"/>
              </a:rPr>
              <a:t>We can’t distil our own experience into a one hour session. </a:t>
            </a:r>
          </a:p>
          <a:p>
            <a:pPr lvl="1">
              <a:buFontTx/>
              <a:buChar char="•"/>
            </a:pPr>
            <a:r>
              <a:rPr lang="en-GB" sz="800" dirty="0" smtClean="0">
                <a:solidFill>
                  <a:schemeClr val="bg2"/>
                </a:solidFill>
                <a:latin typeface="Calibri" charset="0"/>
              </a:rPr>
              <a:t>We don’t need to show students how to search databases, but we do need to show them how to appreciate the value of academic resources, search effectively, evaluate the information found and how to use it ethically</a:t>
            </a:r>
          </a:p>
          <a:p>
            <a:pPr>
              <a:buFontTx/>
              <a:buChar char="•"/>
            </a:pPr>
            <a:r>
              <a:rPr lang="en-GB" sz="800" b="1" dirty="0" smtClean="0">
                <a:solidFill>
                  <a:schemeClr val="bg2"/>
                </a:solidFill>
                <a:latin typeface="Calibri" charset="0"/>
              </a:rPr>
              <a:t>Discussion is powerful:</a:t>
            </a:r>
          </a:p>
          <a:p>
            <a:pPr lvl="1">
              <a:buFontTx/>
              <a:buChar char="•"/>
            </a:pPr>
            <a:r>
              <a:rPr lang="en-GB" sz="800" dirty="0" smtClean="0">
                <a:solidFill>
                  <a:schemeClr val="bg2"/>
                </a:solidFill>
                <a:latin typeface="Calibri" charset="0"/>
              </a:rPr>
              <a:t>Find out how the students already find info, what they already know, what they want</a:t>
            </a:r>
          </a:p>
          <a:p>
            <a:pPr lvl="1">
              <a:buFontTx/>
              <a:buChar char="•"/>
            </a:pPr>
            <a:r>
              <a:rPr lang="en-GB" sz="800" dirty="0" smtClean="0">
                <a:solidFill>
                  <a:schemeClr val="bg2"/>
                </a:solidFill>
                <a:latin typeface="Calibri" charset="0"/>
              </a:rPr>
              <a:t>Learn/discover together: don’t plan searches/demos in advance</a:t>
            </a:r>
          </a:p>
          <a:p>
            <a:pPr lvl="1">
              <a:buFontTx/>
              <a:buChar char="•"/>
            </a:pPr>
            <a:r>
              <a:rPr lang="en-GB" sz="800" dirty="0" smtClean="0">
                <a:solidFill>
                  <a:schemeClr val="bg2"/>
                </a:solidFill>
                <a:latin typeface="Calibri" charset="0"/>
              </a:rPr>
              <a:t>Peer learning</a:t>
            </a:r>
          </a:p>
          <a:p>
            <a:pPr lvl="1" eaLnBrk="1" hangingPunct="1">
              <a:buFontTx/>
              <a:buChar char="•"/>
            </a:pPr>
            <a:r>
              <a:rPr lang="en-GB" sz="800" dirty="0" smtClean="0">
                <a:solidFill>
                  <a:schemeClr val="bg2"/>
                </a:solidFill>
                <a:latin typeface="Calibri" charset="0"/>
              </a:rPr>
              <a:t>We can learn a lot about student’s understanding from the questions they ask</a:t>
            </a:r>
          </a:p>
          <a:p>
            <a:pPr>
              <a:buFontTx/>
              <a:buChar char="•"/>
            </a:pPr>
            <a:r>
              <a:rPr lang="en-GB" sz="800" b="1" dirty="0" smtClean="0">
                <a:solidFill>
                  <a:schemeClr val="bg2"/>
                </a:solidFill>
                <a:latin typeface="Calibri" charset="0"/>
              </a:rPr>
              <a:t>Learning by doing is empowering:</a:t>
            </a:r>
            <a:r>
              <a:rPr lang="en-GB" sz="800" dirty="0" smtClean="0">
                <a:solidFill>
                  <a:schemeClr val="bg2"/>
                </a:solidFill>
                <a:latin typeface="Calibri" charset="0"/>
              </a:rPr>
              <a:t> </a:t>
            </a:r>
          </a:p>
          <a:p>
            <a:pPr lvl="1">
              <a:buFontTx/>
              <a:buChar char="•"/>
            </a:pPr>
            <a:r>
              <a:rPr lang="en-GB" sz="800" dirty="0" smtClean="0">
                <a:solidFill>
                  <a:schemeClr val="bg2"/>
                </a:solidFill>
                <a:latin typeface="Calibri" charset="0"/>
              </a:rPr>
              <a:t>No demos</a:t>
            </a:r>
          </a:p>
          <a:p>
            <a:pPr lvl="1">
              <a:buFontTx/>
              <a:buChar char="•"/>
            </a:pPr>
            <a:r>
              <a:rPr lang="en-GB" sz="800" dirty="0" smtClean="0">
                <a:solidFill>
                  <a:schemeClr val="bg2"/>
                </a:solidFill>
                <a:latin typeface="Calibri" charset="0"/>
              </a:rPr>
              <a:t>Encourage active participation through a variety of activities </a:t>
            </a:r>
            <a:r>
              <a:rPr lang="en-GB" sz="800" dirty="0" err="1" smtClean="0">
                <a:solidFill>
                  <a:schemeClr val="bg2"/>
                </a:solidFill>
                <a:latin typeface="Calibri" charset="0"/>
              </a:rPr>
              <a:t>eg</a:t>
            </a:r>
            <a:r>
              <a:rPr lang="en-GB" sz="800" dirty="0" smtClean="0">
                <a:solidFill>
                  <a:schemeClr val="bg2"/>
                </a:solidFill>
                <a:latin typeface="Calibri" charset="0"/>
              </a:rPr>
              <a:t>. trying things out, getting feedback, solving problems, peer discussion, reflecting on mistakes etc</a:t>
            </a:r>
          </a:p>
          <a:p>
            <a:pPr lvl="1">
              <a:buFontTx/>
              <a:buChar char="•"/>
            </a:pPr>
            <a:r>
              <a:rPr lang="en-GB" sz="800" dirty="0" smtClean="0">
                <a:solidFill>
                  <a:schemeClr val="bg2"/>
                </a:solidFill>
                <a:latin typeface="Calibri" charset="0"/>
              </a:rPr>
              <a:t>Uninvolved students are less likely to learn</a:t>
            </a:r>
          </a:p>
          <a:p>
            <a:pPr lvl="1">
              <a:buFontTx/>
              <a:buChar char="•"/>
            </a:pPr>
            <a:r>
              <a:rPr lang="en-GB" sz="800" b="1" dirty="0" smtClean="0">
                <a:solidFill>
                  <a:schemeClr val="bg2"/>
                </a:solidFill>
                <a:latin typeface="Calibri" charset="0"/>
              </a:rPr>
              <a:t>Interaction</a:t>
            </a:r>
            <a:r>
              <a:rPr lang="en-GB" sz="800" b="1" baseline="0" dirty="0" smtClean="0">
                <a:solidFill>
                  <a:schemeClr val="bg2"/>
                </a:solidFill>
                <a:latin typeface="Calibri" charset="0"/>
              </a:rPr>
              <a:t> and exploration</a:t>
            </a:r>
            <a:endParaRPr lang="en-GB" sz="800" b="1" dirty="0" smtClean="0">
              <a:solidFill>
                <a:schemeClr val="bg2"/>
              </a:solidFill>
              <a:latin typeface="Calibri" charset="0"/>
            </a:endParaRPr>
          </a:p>
          <a:p>
            <a:pPr>
              <a:buFontTx/>
              <a:buChar char="•"/>
            </a:pPr>
            <a:r>
              <a:rPr lang="en-GB" sz="800" b="1" dirty="0" smtClean="0">
                <a:solidFill>
                  <a:schemeClr val="bg2"/>
                </a:solidFill>
                <a:latin typeface="Calibri" charset="0"/>
              </a:rPr>
              <a:t>Students should be learners, not the taught:</a:t>
            </a:r>
            <a:r>
              <a:rPr lang="en-GB" sz="800" dirty="0" smtClean="0">
                <a:solidFill>
                  <a:schemeClr val="bg2"/>
                </a:solidFill>
                <a:latin typeface="Calibri" charset="0"/>
              </a:rPr>
              <a:t> </a:t>
            </a:r>
          </a:p>
          <a:p>
            <a:pPr lvl="1">
              <a:buFontTx/>
              <a:buChar char="•"/>
            </a:pPr>
            <a:r>
              <a:rPr lang="en-GB" sz="800" dirty="0" smtClean="0">
                <a:solidFill>
                  <a:schemeClr val="bg2"/>
                </a:solidFill>
                <a:latin typeface="Calibri" charset="0"/>
              </a:rPr>
              <a:t>Our role to support and facilitate</a:t>
            </a:r>
          </a:p>
          <a:p>
            <a:pPr lvl="1">
              <a:buFontTx/>
              <a:buChar char="•"/>
            </a:pPr>
            <a:r>
              <a:rPr lang="en-GB" sz="800" dirty="0" smtClean="0">
                <a:solidFill>
                  <a:schemeClr val="bg2"/>
                </a:solidFill>
                <a:latin typeface="Calibri" charset="0"/>
              </a:rPr>
              <a:t>Disciplinary context is a key influence on student learning </a:t>
            </a:r>
            <a:r>
              <a:rPr lang="en-GB" sz="800" dirty="0" err="1" smtClean="0">
                <a:solidFill>
                  <a:schemeClr val="bg2"/>
                </a:solidFill>
                <a:latin typeface="Calibri" charset="0"/>
              </a:rPr>
              <a:t>ie</a:t>
            </a:r>
            <a:r>
              <a:rPr lang="en-GB" sz="800" dirty="0" smtClean="0">
                <a:solidFill>
                  <a:schemeClr val="bg2"/>
                </a:solidFill>
                <a:latin typeface="Calibri" charset="0"/>
              </a:rPr>
              <a:t>. one method does not fit all….devised different sessions for PDE students</a:t>
            </a:r>
          </a:p>
          <a:p>
            <a:pPr lvl="1">
              <a:buFont typeface="Arial" pitchFamily="34" charset="0"/>
              <a:buChar char="•"/>
            </a:pPr>
            <a:r>
              <a:rPr lang="en-GB" sz="800" b="1" i="0" dirty="0" smtClean="0">
                <a:solidFill>
                  <a:schemeClr val="bg2"/>
                </a:solidFill>
                <a:latin typeface="Calibri" charset="0"/>
              </a:rPr>
              <a:t>Problem based</a:t>
            </a:r>
          </a:p>
          <a:p>
            <a:pPr lvl="0">
              <a:buFont typeface="Arial" pitchFamily="34" charset="0"/>
              <a:buChar char="•"/>
            </a:pPr>
            <a:r>
              <a:rPr lang="en-GB" sz="800" b="1" i="0" dirty="0" smtClean="0">
                <a:solidFill>
                  <a:schemeClr val="bg2"/>
                </a:solidFill>
                <a:latin typeface="Calibri" charset="0"/>
              </a:rPr>
              <a:t>Games</a:t>
            </a:r>
          </a:p>
          <a:p>
            <a:pPr lvl="1">
              <a:buFont typeface="Arial" pitchFamily="34" charset="0"/>
              <a:buChar char="•"/>
            </a:pPr>
            <a:r>
              <a:rPr lang="en-GB" sz="800" b="0" i="0" dirty="0" smtClean="0">
                <a:solidFill>
                  <a:schemeClr val="bg2"/>
                </a:solidFill>
                <a:latin typeface="Calibri" charset="0"/>
              </a:rPr>
              <a:t>Inspiration</a:t>
            </a:r>
            <a:r>
              <a:rPr lang="en-GB" sz="800" b="0" i="0" baseline="0" dirty="0" smtClean="0">
                <a:solidFill>
                  <a:schemeClr val="bg2"/>
                </a:solidFill>
                <a:latin typeface="Calibri" charset="0"/>
              </a:rPr>
              <a:t> from LILAC 2011</a:t>
            </a:r>
            <a:endParaRPr lang="en-GB" sz="800" b="0" i="0" dirty="0" smtClean="0">
              <a:solidFill>
                <a:schemeClr val="bg2"/>
              </a:solidFill>
              <a:latin typeface="Calibri" charset="0"/>
            </a:endParaRPr>
          </a:p>
          <a:p>
            <a:pPr lvl="1"/>
            <a:endParaRPr lang="en-GB" b="1" dirty="0" smtClean="0">
              <a:solidFill>
                <a:schemeClr val="bg2"/>
              </a:solidFill>
              <a:latin typeface="Calibri" charset="0"/>
            </a:endParaRPr>
          </a:p>
          <a:p>
            <a:endParaRPr lang="en-GB" dirty="0" smtClean="0">
              <a:latin typeface="Calibri" charset="0"/>
            </a:endParaRPr>
          </a:p>
        </p:txBody>
      </p:sp>
      <p:sp>
        <p:nvSpPr>
          <p:cNvPr id="34820" name="Slide Number Placeholder 3"/>
          <p:cNvSpPr>
            <a:spLocks noGrp="1"/>
          </p:cNvSpPr>
          <p:nvPr>
            <p:ph type="sldNum" sz="quarter" idx="5"/>
          </p:nvPr>
        </p:nvSpPr>
        <p:spPr>
          <a:noFill/>
        </p:spPr>
        <p:txBody>
          <a:bodyPr/>
          <a:lstStyle/>
          <a:p>
            <a:fld id="{14A7DCE0-EE87-48FF-B04C-D5A918E32927}"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VH</a:t>
            </a:r>
          </a:p>
          <a:p>
            <a:pPr>
              <a:buFont typeface="Arial" pitchFamily="34" charset="0"/>
              <a:buChar char="•"/>
            </a:pPr>
            <a:endParaRPr lang="en-GB" dirty="0" smtClean="0"/>
          </a:p>
          <a:p>
            <a:pPr>
              <a:buFont typeface="Arial" pitchFamily="34" charset="0"/>
              <a:buChar char="•"/>
            </a:pPr>
            <a:r>
              <a:rPr lang="en-GB" dirty="0" smtClean="0"/>
              <a:t>Inspiration</a:t>
            </a:r>
            <a:r>
              <a:rPr lang="en-GB" baseline="0" dirty="0" smtClean="0"/>
              <a:t> from LILAC 2011</a:t>
            </a:r>
          </a:p>
          <a:p>
            <a:pPr>
              <a:buFont typeface="Arial" pitchFamily="34" charset="0"/>
              <a:buChar char="•"/>
            </a:pPr>
            <a:r>
              <a:rPr lang="en-GB" baseline="0" dirty="0" smtClean="0"/>
              <a:t>Development of games with KH and VH</a:t>
            </a:r>
          </a:p>
          <a:p>
            <a:pPr>
              <a:buFont typeface="Arial" pitchFamily="34" charset="0"/>
              <a:buChar char="•"/>
            </a:pPr>
            <a:r>
              <a:rPr lang="en-GB" baseline="0" dirty="0" smtClean="0"/>
              <a:t>Games rolled-out</a:t>
            </a:r>
          </a:p>
          <a:p>
            <a:pPr>
              <a:buFont typeface="Arial" pitchFamily="34" charset="0"/>
              <a:buChar char="•"/>
            </a:pPr>
            <a:r>
              <a:rPr lang="en-GB" baseline="0" dirty="0" smtClean="0"/>
              <a:t>Taking it further</a:t>
            </a:r>
            <a:endParaRPr lang="en-GB" dirty="0" smtClean="0">
              <a:solidFill>
                <a:schemeClr val="bg2"/>
              </a:solidFill>
            </a:endParaRPr>
          </a:p>
          <a:p>
            <a:pPr>
              <a:buClr>
                <a:srgbClr val="FF0000"/>
              </a:buClr>
              <a:buFont typeface="Arial" pitchFamily="34" charset="0"/>
              <a:buNone/>
            </a:pPr>
            <a:endParaRPr lang="en-GB" dirty="0" smtClean="0">
              <a:solidFill>
                <a:schemeClr val="bg2"/>
              </a:solidFill>
            </a:endParaRPr>
          </a:p>
          <a:p>
            <a:pPr>
              <a:buClr>
                <a:srgbClr val="FF0000"/>
              </a:buClr>
              <a:buFont typeface="Arial" pitchFamily="34" charset="0"/>
              <a:buNone/>
            </a:pPr>
            <a:r>
              <a:rPr lang="en-GB" dirty="0" smtClean="0">
                <a:solidFill>
                  <a:schemeClr val="bg2"/>
                </a:solidFill>
              </a:rPr>
              <a:t>Games should be:</a:t>
            </a:r>
          </a:p>
          <a:p>
            <a:pPr>
              <a:buClr>
                <a:srgbClr val="FF0000"/>
              </a:buClr>
              <a:buFont typeface="Arial" pitchFamily="34" charset="0"/>
              <a:buChar char="•"/>
            </a:pPr>
            <a:r>
              <a:rPr lang="en-GB" dirty="0" smtClean="0">
                <a:solidFill>
                  <a:schemeClr val="bg2"/>
                </a:solidFill>
              </a:rPr>
              <a:t>Fun</a:t>
            </a:r>
          </a:p>
          <a:p>
            <a:pPr>
              <a:buClr>
                <a:srgbClr val="FF0000"/>
              </a:buClr>
              <a:buFont typeface="Arial" pitchFamily="34" charset="0"/>
              <a:buChar char="•"/>
            </a:pPr>
            <a:r>
              <a:rPr lang="en-GB" dirty="0" smtClean="0">
                <a:solidFill>
                  <a:schemeClr val="bg2"/>
                </a:solidFill>
              </a:rPr>
              <a:t>Quick</a:t>
            </a:r>
          </a:p>
          <a:p>
            <a:pPr>
              <a:buClr>
                <a:srgbClr val="FF0000"/>
              </a:buClr>
              <a:buFont typeface="Arial" pitchFamily="34" charset="0"/>
              <a:buChar char="•"/>
            </a:pPr>
            <a:r>
              <a:rPr lang="en-GB" dirty="0" smtClean="0">
                <a:solidFill>
                  <a:schemeClr val="bg2"/>
                </a:solidFill>
              </a:rPr>
              <a:t>Simple</a:t>
            </a:r>
          </a:p>
          <a:p>
            <a:pPr>
              <a:buClr>
                <a:srgbClr val="FF0000"/>
              </a:buClr>
              <a:buFont typeface="Arial" pitchFamily="34" charset="0"/>
              <a:buChar char="•"/>
            </a:pPr>
            <a:r>
              <a:rPr lang="en-GB" dirty="0" smtClean="0">
                <a:solidFill>
                  <a:schemeClr val="bg2"/>
                </a:solidFill>
              </a:rPr>
              <a:t>Easy to grasp and play</a:t>
            </a:r>
          </a:p>
          <a:p>
            <a:pPr>
              <a:buClr>
                <a:srgbClr val="FF0000"/>
              </a:buClr>
              <a:buFont typeface="Arial" pitchFamily="34" charset="0"/>
              <a:buChar char="•"/>
            </a:pPr>
            <a:r>
              <a:rPr lang="en-GB" dirty="0" smtClean="0">
                <a:solidFill>
                  <a:schemeClr val="bg2"/>
                </a:solidFill>
              </a:rPr>
              <a:t>Meet a specific need or objective</a:t>
            </a:r>
          </a:p>
          <a:p>
            <a:endParaRPr lang="en-GB" dirty="0" smtClean="0"/>
          </a:p>
        </p:txBody>
      </p:sp>
      <p:sp>
        <p:nvSpPr>
          <p:cNvPr id="4" name="Slide Number Placeholder 3"/>
          <p:cNvSpPr>
            <a:spLocks noGrp="1"/>
          </p:cNvSpPr>
          <p:nvPr>
            <p:ph type="sldNum" sz="quarter" idx="10"/>
          </p:nvPr>
        </p:nvSpPr>
        <p:spPr/>
        <p:txBody>
          <a:bodyPr/>
          <a:lstStyle/>
          <a:p>
            <a:fld id="{1E0B144C-A85E-4710-B333-86FC076D6EF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buFontTx/>
              <a:buChar char="•"/>
            </a:pPr>
            <a:r>
              <a:rPr lang="en-GB" sz="1000" b="1" dirty="0" smtClean="0">
                <a:solidFill>
                  <a:schemeClr val="bg2"/>
                </a:solidFill>
                <a:latin typeface="Calibri" charset="0"/>
              </a:rPr>
              <a:t>Thinking about resources game</a:t>
            </a:r>
          </a:p>
          <a:p>
            <a:pPr eaLnBrk="1" hangingPunct="1">
              <a:buFontTx/>
              <a:buChar char="•"/>
            </a:pPr>
            <a:r>
              <a:rPr lang="en-GB" sz="1000" b="1" dirty="0" smtClean="0">
                <a:solidFill>
                  <a:schemeClr val="bg2"/>
                </a:solidFill>
                <a:latin typeface="Calibri" charset="0"/>
              </a:rPr>
              <a:t>Keywords: </a:t>
            </a:r>
            <a:r>
              <a:rPr lang="en-GB" sz="1000" dirty="0" smtClean="0">
                <a:solidFill>
                  <a:schemeClr val="bg2"/>
                </a:solidFill>
                <a:latin typeface="Calibri" charset="0"/>
              </a:rPr>
              <a:t>using image to get students thinking about keywords (specific, alternative, related) and then using real example</a:t>
            </a:r>
          </a:p>
          <a:p>
            <a:pPr eaLnBrk="1" hangingPunct="1">
              <a:buFontTx/>
              <a:buChar char="•"/>
            </a:pPr>
            <a:r>
              <a:rPr lang="en-GB" sz="1000" b="1" dirty="0" smtClean="0">
                <a:solidFill>
                  <a:schemeClr val="bg2"/>
                </a:solidFill>
                <a:latin typeface="Calibri" charset="0"/>
              </a:rPr>
              <a:t>The real thing: </a:t>
            </a:r>
            <a:r>
              <a:rPr lang="en-GB" sz="1000" dirty="0" smtClean="0">
                <a:solidFill>
                  <a:schemeClr val="bg2"/>
                </a:solidFill>
                <a:latin typeface="Calibri" charset="0"/>
              </a:rPr>
              <a:t>relate learning to a project</a:t>
            </a:r>
          </a:p>
          <a:p>
            <a:pPr eaLnBrk="1" hangingPunct="1">
              <a:buFontTx/>
              <a:buChar char="•"/>
            </a:pPr>
            <a:r>
              <a:rPr lang="en-GB" sz="1000" b="1" dirty="0" smtClean="0">
                <a:solidFill>
                  <a:schemeClr val="bg2"/>
                </a:solidFill>
                <a:latin typeface="Calibri" charset="0"/>
              </a:rPr>
              <a:t>Searching </a:t>
            </a:r>
            <a:r>
              <a:rPr lang="en-GB" sz="1000" dirty="0" smtClean="0">
                <a:solidFill>
                  <a:schemeClr val="bg2"/>
                </a:solidFill>
                <a:latin typeface="Calibri" charset="0"/>
              </a:rPr>
              <a:t>(Different things for different years)</a:t>
            </a:r>
          </a:p>
          <a:p>
            <a:pPr lvl="2" eaLnBrk="1" hangingPunct="1">
              <a:buFontTx/>
              <a:buChar char="•"/>
            </a:pPr>
            <a:r>
              <a:rPr lang="en-GB" sz="1000" dirty="0" smtClean="0">
                <a:solidFill>
                  <a:schemeClr val="bg2"/>
                </a:solidFill>
                <a:latin typeface="Calibri" charset="0"/>
              </a:rPr>
              <a:t>1</a:t>
            </a:r>
            <a:r>
              <a:rPr lang="en-GB" sz="1000" baseline="30000" dirty="0" smtClean="0">
                <a:solidFill>
                  <a:schemeClr val="bg2"/>
                </a:solidFill>
                <a:latin typeface="Calibri" charset="0"/>
              </a:rPr>
              <a:t>st</a:t>
            </a:r>
            <a:r>
              <a:rPr lang="en-GB" sz="1000" dirty="0" smtClean="0">
                <a:solidFill>
                  <a:schemeClr val="bg2"/>
                </a:solidFill>
                <a:latin typeface="Calibri" charset="0"/>
              </a:rPr>
              <a:t> years = Summon </a:t>
            </a:r>
          </a:p>
          <a:p>
            <a:pPr lvl="2" eaLnBrk="1" hangingPunct="1">
              <a:buFontTx/>
              <a:buChar char="•"/>
            </a:pPr>
            <a:r>
              <a:rPr lang="en-GB" sz="1000" dirty="0" smtClean="0">
                <a:solidFill>
                  <a:schemeClr val="bg2"/>
                </a:solidFill>
                <a:latin typeface="Calibri" charset="0"/>
              </a:rPr>
              <a:t>3</a:t>
            </a:r>
            <a:r>
              <a:rPr lang="en-GB" sz="1000" baseline="30000" dirty="0" smtClean="0">
                <a:solidFill>
                  <a:schemeClr val="bg2"/>
                </a:solidFill>
                <a:latin typeface="Calibri" charset="0"/>
              </a:rPr>
              <a:t>rd</a:t>
            </a:r>
            <a:r>
              <a:rPr lang="en-GB" sz="1000" dirty="0" smtClean="0">
                <a:solidFill>
                  <a:schemeClr val="bg2"/>
                </a:solidFill>
                <a:latin typeface="Calibri" charset="0"/>
              </a:rPr>
              <a:t> years = Summon plus other databases</a:t>
            </a:r>
          </a:p>
          <a:p>
            <a:pPr lvl="2" eaLnBrk="1" hangingPunct="1">
              <a:buFontTx/>
              <a:buChar char="•"/>
            </a:pPr>
            <a:r>
              <a:rPr lang="en-GB" sz="1000" dirty="0" smtClean="0">
                <a:solidFill>
                  <a:schemeClr val="bg2"/>
                </a:solidFill>
                <a:latin typeface="Calibri" charset="0"/>
              </a:rPr>
              <a:t>PG = Summon, databases,  plus citation searching</a:t>
            </a:r>
          </a:p>
          <a:p>
            <a:pPr eaLnBrk="1" hangingPunct="1">
              <a:buFontTx/>
              <a:buChar char="•"/>
            </a:pPr>
            <a:r>
              <a:rPr lang="en-GB" sz="1000" b="1" dirty="0" smtClean="0">
                <a:solidFill>
                  <a:schemeClr val="bg2"/>
                </a:solidFill>
                <a:latin typeface="Calibri" charset="0"/>
              </a:rPr>
              <a:t>Evaluation</a:t>
            </a:r>
            <a:r>
              <a:rPr lang="en-GB" sz="1000" dirty="0" smtClean="0">
                <a:solidFill>
                  <a:schemeClr val="bg2"/>
                </a:solidFill>
                <a:latin typeface="Calibri" charset="0"/>
              </a:rPr>
              <a:t> using sample search results (website, newspaper article, trade journal, academic journal)</a:t>
            </a:r>
          </a:p>
          <a:p>
            <a:pPr eaLnBrk="1" hangingPunct="1">
              <a:buFontTx/>
              <a:buNone/>
            </a:pPr>
            <a:endParaRPr lang="en-GB" sz="1000" dirty="0" smtClean="0">
              <a:solidFill>
                <a:schemeClr val="bg2"/>
              </a:solidFill>
              <a:latin typeface="Calibri" charset="0"/>
            </a:endParaRPr>
          </a:p>
        </p:txBody>
      </p:sp>
      <p:sp>
        <p:nvSpPr>
          <p:cNvPr id="35844" name="Header Placeholder 3"/>
          <p:cNvSpPr>
            <a:spLocks noGrp="1"/>
          </p:cNvSpPr>
          <p:nvPr>
            <p:ph type="hdr" sz="quarter"/>
          </p:nvPr>
        </p:nvSpPr>
        <p:spPr>
          <a:noFill/>
        </p:spPr>
        <p:txBody>
          <a:bodyPr/>
          <a:lstStyle/>
          <a:p>
            <a:r>
              <a:rPr lang="en-GB" smtClean="0"/>
              <a:t>UKSTLG December 2012</a:t>
            </a:r>
          </a:p>
        </p:txBody>
      </p:sp>
      <p:sp>
        <p:nvSpPr>
          <p:cNvPr id="35845" name="Slide Number Placeholder 4"/>
          <p:cNvSpPr>
            <a:spLocks noGrp="1"/>
          </p:cNvSpPr>
          <p:nvPr>
            <p:ph type="sldNum" sz="quarter" idx="5"/>
          </p:nvPr>
        </p:nvSpPr>
        <p:spPr>
          <a:noFill/>
        </p:spPr>
        <p:txBody>
          <a:bodyPr/>
          <a:lstStyle/>
          <a:p>
            <a:fld id="{5E98D869-52FF-443B-83BA-C68F22D0BFFE}"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VH 14:15</a:t>
            </a:r>
          </a:p>
          <a:p>
            <a:endParaRPr lang="en-GB" dirty="0" smtClean="0"/>
          </a:p>
          <a:p>
            <a:r>
              <a:rPr lang="en-GB" dirty="0" smtClean="0"/>
              <a:t>What</a:t>
            </a:r>
            <a:r>
              <a:rPr lang="en-GB" baseline="0" dirty="0" smtClean="0"/>
              <a:t> do you see in the picture etc</a:t>
            </a:r>
          </a:p>
          <a:p>
            <a:endParaRPr lang="en-GB" baseline="0" dirty="0" smtClean="0"/>
          </a:p>
          <a:p>
            <a:r>
              <a:rPr lang="en-GB" baseline="0" dirty="0" smtClean="0"/>
              <a:t>Handouts available.</a:t>
            </a:r>
            <a:endParaRPr lang="en-GB" dirty="0"/>
          </a:p>
        </p:txBody>
      </p:sp>
      <p:sp>
        <p:nvSpPr>
          <p:cNvPr id="4" name="Header Placeholder 3"/>
          <p:cNvSpPr>
            <a:spLocks noGrp="1"/>
          </p:cNvSpPr>
          <p:nvPr>
            <p:ph type="hdr" sz="quarter" idx="10"/>
          </p:nvPr>
        </p:nvSpPr>
        <p:spPr/>
        <p:txBody>
          <a:bodyPr/>
          <a:lstStyle/>
          <a:p>
            <a:pPr>
              <a:defRPr/>
            </a:pPr>
            <a:r>
              <a:rPr lang="en-GB" smtClean="0"/>
              <a:t>UKSTLG December 2012</a:t>
            </a:r>
            <a:endParaRPr lang="en-GB"/>
          </a:p>
        </p:txBody>
      </p:sp>
      <p:sp>
        <p:nvSpPr>
          <p:cNvPr id="5" name="Slide Number Placeholder 4"/>
          <p:cNvSpPr>
            <a:spLocks noGrp="1"/>
          </p:cNvSpPr>
          <p:nvPr>
            <p:ph type="sldNum" sz="quarter" idx="11"/>
          </p:nvPr>
        </p:nvSpPr>
        <p:spPr/>
        <p:txBody>
          <a:bodyPr/>
          <a:lstStyle/>
          <a:p>
            <a:pPr>
              <a:defRPr/>
            </a:pPr>
            <a:fld id="{C141EABC-C2A5-4AC2-A097-17F39A8F0D48}"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800" dirty="0" smtClean="0"/>
              <a:t>VH</a:t>
            </a:r>
          </a:p>
          <a:p>
            <a:r>
              <a:rPr lang="en-GB" sz="800" dirty="0" smtClean="0"/>
              <a:t>Explain how we move on from Market Stall picture and run the same exercise but using current project.</a:t>
            </a:r>
          </a:p>
          <a:p>
            <a:pPr>
              <a:buFont typeface="Arial" pitchFamily="34" charset="0"/>
              <a:buChar char="•"/>
            </a:pPr>
            <a:r>
              <a:rPr lang="en-GB" sz="800" b="1" dirty="0" smtClean="0"/>
              <a:t>What are the keywords? </a:t>
            </a:r>
            <a:r>
              <a:rPr lang="en-GB" sz="800" dirty="0" smtClean="0"/>
              <a:t>Cornish, villages, 4G, trial</a:t>
            </a:r>
          </a:p>
          <a:p>
            <a:pPr>
              <a:buFont typeface="Arial" pitchFamily="34" charset="0"/>
              <a:buChar char="•"/>
            </a:pPr>
            <a:r>
              <a:rPr lang="en-GB" sz="800" b="1" dirty="0" smtClean="0"/>
              <a:t>What are the alternative keywords? </a:t>
            </a:r>
          </a:p>
          <a:p>
            <a:pPr lvl="1">
              <a:buFont typeface="Arial" pitchFamily="34" charset="0"/>
              <a:buChar char="•"/>
            </a:pPr>
            <a:r>
              <a:rPr lang="en-GB" sz="800" b="1" dirty="0" smtClean="0"/>
              <a:t>Cornish: </a:t>
            </a:r>
            <a:r>
              <a:rPr lang="en-GB" sz="800" dirty="0" smtClean="0"/>
              <a:t>Cornwall, West Country, West of England</a:t>
            </a:r>
          </a:p>
          <a:p>
            <a:pPr lvl="1">
              <a:buFont typeface="Arial" pitchFamily="34" charset="0"/>
              <a:buChar char="•"/>
            </a:pPr>
            <a:r>
              <a:rPr lang="en-GB" sz="800" b="1" dirty="0" smtClean="0"/>
              <a:t>Villages: </a:t>
            </a:r>
            <a:r>
              <a:rPr lang="en-GB" sz="800" dirty="0" smtClean="0"/>
              <a:t>Village, rural communities, countryside</a:t>
            </a:r>
          </a:p>
          <a:p>
            <a:pPr lvl="1">
              <a:buFont typeface="Arial" pitchFamily="34" charset="0"/>
              <a:buChar char="•"/>
            </a:pPr>
            <a:r>
              <a:rPr lang="en-GB" sz="800" b="1" dirty="0" smtClean="0"/>
              <a:t>4G: </a:t>
            </a:r>
            <a:r>
              <a:rPr lang="en-GB" sz="800" dirty="0" smtClean="0"/>
              <a:t>Fourth generation technology, cellular wireless standards, networking technology,</a:t>
            </a:r>
          </a:p>
          <a:p>
            <a:pPr lvl="1">
              <a:buFont typeface="Arial" pitchFamily="34" charset="0"/>
              <a:buChar char="•"/>
            </a:pPr>
            <a:r>
              <a:rPr lang="en-GB" sz="800" b="1" dirty="0" smtClean="0"/>
              <a:t>Trial: </a:t>
            </a:r>
            <a:r>
              <a:rPr lang="en-GB" sz="800" dirty="0" smtClean="0"/>
              <a:t>test, evaluation </a:t>
            </a:r>
          </a:p>
          <a:p>
            <a:pPr>
              <a:buFont typeface="Arial" pitchFamily="34" charset="0"/>
              <a:buChar char="•"/>
            </a:pPr>
            <a:r>
              <a:rPr lang="en-GB" sz="800" b="1" dirty="0" smtClean="0"/>
              <a:t>What terms can you use to make your search more specific?</a:t>
            </a:r>
          </a:p>
          <a:p>
            <a:pPr lvl="1">
              <a:buFont typeface="Arial" pitchFamily="34" charset="0"/>
              <a:buChar char="•"/>
            </a:pPr>
            <a:r>
              <a:rPr lang="en-GB" sz="800" dirty="0" smtClean="0"/>
              <a:t>Internet access</a:t>
            </a:r>
          </a:p>
          <a:p>
            <a:pPr lvl="1">
              <a:buFont typeface="Arial" pitchFamily="34" charset="0"/>
              <a:buChar char="•"/>
            </a:pPr>
            <a:r>
              <a:rPr lang="en-GB" sz="800" dirty="0" smtClean="0"/>
              <a:t>Fixed and mobile subscribers</a:t>
            </a:r>
          </a:p>
          <a:p>
            <a:pPr lvl="1">
              <a:buFont typeface="Arial" pitchFamily="34" charset="0"/>
              <a:buChar char="•"/>
            </a:pPr>
            <a:r>
              <a:rPr lang="en-GB" sz="800" dirty="0" smtClean="0"/>
              <a:t>Frequency and bandwidth</a:t>
            </a:r>
          </a:p>
          <a:p>
            <a:pPr lvl="1">
              <a:buFont typeface="Arial" pitchFamily="34" charset="0"/>
              <a:buChar char="•"/>
            </a:pPr>
            <a:r>
              <a:rPr lang="en-GB" sz="800" dirty="0" smtClean="0"/>
              <a:t>Infrastructure</a:t>
            </a:r>
          </a:p>
          <a:p>
            <a:pPr lvl="1">
              <a:buFont typeface="Arial" pitchFamily="34" charset="0"/>
              <a:buChar char="•"/>
            </a:pPr>
            <a:r>
              <a:rPr lang="en-GB" sz="800" dirty="0" smtClean="0"/>
              <a:t>BT and Everything Everywhere</a:t>
            </a:r>
          </a:p>
          <a:p>
            <a:pPr lvl="1">
              <a:buFont typeface="Arial" pitchFamily="34" charset="0"/>
              <a:buChar char="•"/>
            </a:pPr>
            <a:r>
              <a:rPr lang="en-GB" sz="800" dirty="0" smtClean="0"/>
              <a:t>Routers, antennas, and dongles</a:t>
            </a:r>
          </a:p>
          <a:p>
            <a:pPr lvl="1">
              <a:buFont typeface="Arial" pitchFamily="34" charset="0"/>
              <a:buChar char="•"/>
            </a:pPr>
            <a:r>
              <a:rPr lang="en-GB" sz="800" dirty="0" smtClean="0"/>
              <a:t>Radio spectrum</a:t>
            </a:r>
          </a:p>
          <a:p>
            <a:pPr lvl="1">
              <a:buFont typeface="Arial" pitchFamily="34" charset="0"/>
              <a:buChar char="•"/>
            </a:pPr>
            <a:r>
              <a:rPr lang="en-GB" sz="800" dirty="0" smtClean="0"/>
              <a:t>IP based mobile broadband</a:t>
            </a:r>
          </a:p>
          <a:p>
            <a:pPr marL="459440" lvl="1" defTabSz="918881" eaLnBrk="1" hangingPunct="1">
              <a:buFont typeface="Arial" pitchFamily="34" charset="0"/>
              <a:buChar char="•"/>
              <a:defRPr/>
            </a:pPr>
            <a:r>
              <a:rPr lang="en-GB" sz="800" dirty="0" smtClean="0"/>
              <a:t>Services </a:t>
            </a:r>
            <a:r>
              <a:rPr lang="en-GB" sz="800" dirty="0" err="1" smtClean="0"/>
              <a:t>eg</a:t>
            </a:r>
            <a:r>
              <a:rPr lang="en-GB" sz="800" dirty="0" smtClean="0"/>
              <a:t>. ultra-broadband internet access, IP telephony, gaming services, streamed multimedia</a:t>
            </a:r>
          </a:p>
          <a:p>
            <a:pPr marL="459440" lvl="1" defTabSz="918881" eaLnBrk="1" hangingPunct="1">
              <a:buFont typeface="Arial" pitchFamily="34" charset="0"/>
              <a:buChar char="•"/>
              <a:defRPr/>
            </a:pPr>
            <a:r>
              <a:rPr lang="en-GB" sz="800" dirty="0" smtClean="0"/>
              <a:t>LTE (Long term evolution)</a:t>
            </a:r>
          </a:p>
          <a:p>
            <a:pPr marL="459440" lvl="1" defTabSz="918881" eaLnBrk="1" hangingPunct="1">
              <a:buFont typeface="Arial" pitchFamily="34" charset="0"/>
              <a:buChar char="•"/>
              <a:defRPr/>
            </a:pPr>
            <a:r>
              <a:rPr lang="en-GB" sz="800" dirty="0" smtClean="0"/>
              <a:t>IMT (International mobile telecommunications) advanced compliance</a:t>
            </a:r>
          </a:p>
          <a:p>
            <a:pPr>
              <a:buFont typeface="Arial" pitchFamily="34" charset="0"/>
              <a:buChar char="•"/>
            </a:pPr>
            <a:r>
              <a:rPr lang="en-GB" sz="800" b="1" dirty="0" smtClean="0"/>
              <a:t>What are the related subjects?</a:t>
            </a:r>
          </a:p>
          <a:p>
            <a:pPr lvl="1">
              <a:buFont typeface="Arial" pitchFamily="34" charset="0"/>
              <a:buChar char="•"/>
            </a:pPr>
            <a:r>
              <a:rPr lang="en-GB" sz="800" dirty="0" smtClean="0"/>
              <a:t>Rural internet access</a:t>
            </a:r>
          </a:p>
          <a:p>
            <a:pPr lvl="1">
              <a:buFont typeface="Arial" pitchFamily="34" charset="0"/>
              <a:buChar char="•"/>
            </a:pPr>
            <a:r>
              <a:rPr lang="en-GB" sz="800" dirty="0" smtClean="0"/>
              <a:t>UK digital agenda, Digital Britain</a:t>
            </a:r>
          </a:p>
          <a:p>
            <a:pPr lvl="1">
              <a:buFont typeface="Arial" pitchFamily="34" charset="0"/>
              <a:buChar char="•"/>
            </a:pPr>
            <a:r>
              <a:rPr lang="en-GB" sz="800" dirty="0" smtClean="0"/>
              <a:t>Digital inclusion</a:t>
            </a:r>
          </a:p>
          <a:p>
            <a:pPr lvl="1">
              <a:buFont typeface="Arial" pitchFamily="34" charset="0"/>
              <a:buChar char="•"/>
            </a:pPr>
            <a:r>
              <a:rPr lang="en-GB" sz="800" dirty="0" smtClean="0"/>
              <a:t>Telecommunications</a:t>
            </a:r>
          </a:p>
          <a:p>
            <a:pPr lvl="1">
              <a:buFont typeface="Arial" pitchFamily="34" charset="0"/>
              <a:buChar char="•"/>
            </a:pPr>
            <a:r>
              <a:rPr lang="en-GB" sz="800" dirty="0" smtClean="0"/>
              <a:t>3G and 2G</a:t>
            </a:r>
          </a:p>
          <a:p>
            <a:pPr lvl="1">
              <a:buFont typeface="Arial" pitchFamily="34" charset="0"/>
              <a:buChar char="•"/>
            </a:pPr>
            <a:r>
              <a:rPr lang="en-GB" sz="800" dirty="0" smtClean="0"/>
              <a:t>Laptop computer wireless modems, smart phones, mobile devices</a:t>
            </a:r>
          </a:p>
          <a:p>
            <a:pPr lvl="1">
              <a:buFont typeface="Arial" pitchFamily="34" charset="0"/>
              <a:buChar char="•"/>
            </a:pPr>
            <a:endParaRPr lang="en-GB" sz="800" dirty="0" smtClean="0"/>
          </a:p>
          <a:p>
            <a:pPr lvl="1">
              <a:buFont typeface="Arial" pitchFamily="34" charset="0"/>
              <a:buNone/>
            </a:pPr>
            <a:endParaRPr lang="en-GB" sz="900" dirty="0" smtClean="0"/>
          </a:p>
          <a:p>
            <a:pPr lvl="1">
              <a:buFont typeface="Arial" pitchFamily="34" charset="0"/>
              <a:buNone/>
            </a:pPr>
            <a:endParaRPr lang="en-GB" sz="900" dirty="0"/>
          </a:p>
        </p:txBody>
      </p:sp>
      <p:sp>
        <p:nvSpPr>
          <p:cNvPr id="4" name="Slide Number Placeholder 3"/>
          <p:cNvSpPr>
            <a:spLocks noGrp="1"/>
          </p:cNvSpPr>
          <p:nvPr>
            <p:ph type="sldNum" sz="quarter" idx="10"/>
          </p:nvPr>
        </p:nvSpPr>
        <p:spPr/>
        <p:txBody>
          <a:bodyPr/>
          <a:lstStyle/>
          <a:p>
            <a:fld id="{1E0B144C-A85E-4710-B333-86FC076D6EF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8" descr="Mid quad.jpg"/>
          <p:cNvPicPr>
            <a:picLocks noChangeAspect="1"/>
          </p:cNvPicPr>
          <p:nvPr/>
        </p:nvPicPr>
        <p:blipFill>
          <a:blip r:embed="rId2" cstate="print"/>
          <a:srcRect/>
          <a:stretch>
            <a:fillRect/>
          </a:stretch>
        </p:blipFill>
        <p:spPr bwMode="auto">
          <a:xfrm>
            <a:off x="0" y="1370013"/>
            <a:ext cx="9144000" cy="5510212"/>
          </a:xfrm>
          <a:prstGeom prst="rect">
            <a:avLst/>
          </a:prstGeom>
          <a:noFill/>
          <a:ln w="9525">
            <a:noFill/>
            <a:miter lim="800000"/>
            <a:headEnd/>
            <a:tailEnd/>
          </a:ln>
        </p:spPr>
      </p:pic>
      <p:sp>
        <p:nvSpPr>
          <p:cNvPr id="2" name="Title 1"/>
          <p:cNvSpPr>
            <a:spLocks noGrp="1"/>
          </p:cNvSpPr>
          <p:nvPr>
            <p:ph type="title"/>
          </p:nvPr>
        </p:nvSpPr>
        <p:spPr>
          <a:xfrm>
            <a:off x="190800" y="274638"/>
            <a:ext cx="5245296" cy="487362"/>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8E22DCED-38B2-4551-8F12-702CD91C2935}" type="datetime1">
              <a:rPr lang="en-GB" smtClean="0"/>
              <a:pPr>
                <a:defRPr/>
              </a:pPr>
              <a:t>15/03/13</a:t>
            </a:fld>
            <a:endParaRPr lang="en-US"/>
          </a:p>
        </p:txBody>
      </p:sp>
      <p:sp>
        <p:nvSpPr>
          <p:cNvPr id="5" name="Slide Number Placeholder 5"/>
          <p:cNvSpPr>
            <a:spLocks noGrp="1"/>
          </p:cNvSpPr>
          <p:nvPr>
            <p:ph type="sldNum" sz="quarter" idx="11"/>
          </p:nvPr>
        </p:nvSpPr>
        <p:spPr/>
        <p:txBody>
          <a:bodyPr/>
          <a:lstStyle>
            <a:lvl1pPr>
              <a:defRPr smtClean="0"/>
            </a:lvl1pPr>
          </a:lstStyle>
          <a:p>
            <a:pPr>
              <a:defRPr/>
            </a:pPr>
            <a:r>
              <a:rPr lang="en-US" smtClean="0"/>
              <a:t>Slide </a:t>
            </a:r>
            <a:fld id="{918CF5AD-1978-4319-8CC5-F68928680AF9}"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800" y="274638"/>
            <a:ext cx="5245296" cy="487362"/>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915D64-877C-4EF6-971F-8384BFA44AF9}" type="datetime1">
              <a:rPr lang="en-GB" smtClean="0"/>
              <a:pPr>
                <a:defRPr/>
              </a:pPr>
              <a:t>15/03/13</a:t>
            </a:fld>
            <a:endParaRPr lang="en-US"/>
          </a:p>
        </p:txBody>
      </p:sp>
      <p:sp>
        <p:nvSpPr>
          <p:cNvPr id="4" name="Slide Number Placeholder 5"/>
          <p:cNvSpPr>
            <a:spLocks noGrp="1"/>
          </p:cNvSpPr>
          <p:nvPr>
            <p:ph type="sldNum" sz="quarter" idx="11"/>
          </p:nvPr>
        </p:nvSpPr>
        <p:spPr/>
        <p:txBody>
          <a:bodyPr/>
          <a:lstStyle>
            <a:lvl1pPr>
              <a:defRPr/>
            </a:lvl1pPr>
          </a:lstStyle>
          <a:p>
            <a:pPr>
              <a:defRPr/>
            </a:pPr>
            <a:r>
              <a:rPr lang="en-US" smtClean="0"/>
              <a:t>Slide </a:t>
            </a:r>
            <a:fld id="{66B0BBFB-8F11-42DA-BACA-6DDDD762F27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13700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sp>
        <p:nvSpPr>
          <p:cNvPr id="6" name="Title 1"/>
          <p:cNvSpPr txBox="1">
            <a:spLocks/>
          </p:cNvSpPr>
          <p:nvPr/>
        </p:nvSpPr>
        <p:spPr bwMode="auto">
          <a:xfrm>
            <a:off x="190500" y="274638"/>
            <a:ext cx="5245100" cy="487362"/>
          </a:xfrm>
          <a:prstGeom prst="rect">
            <a:avLst/>
          </a:prstGeom>
          <a:noFill/>
          <a:ln>
            <a:noFill/>
          </a:ln>
          <a:extLst/>
        </p:spPr>
        <p:txBody>
          <a:bodyPr/>
          <a:lstStyle/>
          <a:p>
            <a:pPr>
              <a:defRPr/>
            </a:pPr>
            <a:r>
              <a:rPr lang="en-GB" sz="2400" b="1">
                <a:solidFill>
                  <a:schemeClr val="bg1"/>
                </a:solidFill>
                <a:cs typeface="Arial" charset="0"/>
              </a:rPr>
              <a:t>Click to edit Master title style</a:t>
            </a:r>
            <a:endParaRPr lang="en-US" sz="2400" b="1">
              <a:solidFill>
                <a:schemeClr val="bg1"/>
              </a:solidFill>
              <a:cs typeface="Arial" charset="0"/>
            </a:endParaRPr>
          </a:p>
        </p:txBody>
      </p:sp>
      <p:pic>
        <p:nvPicPr>
          <p:cNvPr id="7" name="Picture 8"/>
          <p:cNvPicPr>
            <a:picLocks noChangeAspect="1"/>
          </p:cNvPicPr>
          <p:nvPr/>
        </p:nvPicPr>
        <p:blipFill>
          <a:blip r:embed="rId2" cstate="print"/>
          <a:srcRect/>
          <a:stretch>
            <a:fillRect/>
          </a:stretch>
        </p:blipFill>
        <p:spPr bwMode="auto">
          <a:xfrm>
            <a:off x="5616575" y="0"/>
            <a:ext cx="3527425" cy="1368425"/>
          </a:xfrm>
          <a:prstGeom prst="rect">
            <a:avLst/>
          </a:prstGeom>
          <a:noFill/>
          <a:ln w="9525">
            <a:noFill/>
            <a:miter lim="800000"/>
            <a:headEnd/>
            <a:tailEnd/>
          </a:ln>
        </p:spPr>
      </p:pic>
      <p:sp>
        <p:nvSpPr>
          <p:cNvPr id="2" name="Title 1"/>
          <p:cNvSpPr>
            <a:spLocks noGrp="1"/>
          </p:cNvSpPr>
          <p:nvPr>
            <p:ph type="title"/>
          </p:nvPr>
        </p:nvSpPr>
        <p:spPr>
          <a:xfrm>
            <a:off x="190800" y="1600200"/>
            <a:ext cx="3124200" cy="1162050"/>
          </a:xfrm>
        </p:spPr>
        <p:txBody>
          <a:bodyPr anchor="b"/>
          <a:lstStyle>
            <a:lvl1pPr algn="l">
              <a:defRPr sz="20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0800" y="2762250"/>
            <a:ext cx="3124200" cy="3363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smtClean="0"/>
            </a:lvl1pPr>
          </a:lstStyle>
          <a:p>
            <a:pPr>
              <a:defRPr/>
            </a:pPr>
            <a:fld id="{E6604C96-3916-4270-AEC0-260C333302D6}" type="datetime1">
              <a:rPr lang="en-GB" smtClean="0"/>
              <a:pPr>
                <a:defRPr/>
              </a:pPr>
              <a:t>15/03/13</a:t>
            </a:fld>
            <a:endParaRPr lang="en-US"/>
          </a:p>
        </p:txBody>
      </p:sp>
      <p:sp>
        <p:nvSpPr>
          <p:cNvPr id="9" name="Slide Number Placeholder 5"/>
          <p:cNvSpPr>
            <a:spLocks noGrp="1"/>
          </p:cNvSpPr>
          <p:nvPr>
            <p:ph type="sldNum" sz="quarter" idx="11"/>
          </p:nvPr>
        </p:nvSpPr>
        <p:spPr/>
        <p:txBody>
          <a:bodyPr/>
          <a:lstStyle>
            <a:lvl1pPr>
              <a:defRPr smtClean="0"/>
            </a:lvl1pPr>
          </a:lstStyle>
          <a:p>
            <a:pPr>
              <a:defRPr/>
            </a:pPr>
            <a:r>
              <a:rPr lang="en-US" smtClean="0"/>
              <a:t>Slide </a:t>
            </a:r>
            <a:fld id="{F921A4F8-B1B0-4959-A93A-2BFE21D8212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13700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sp>
        <p:nvSpPr>
          <p:cNvPr id="6" name="Title 1"/>
          <p:cNvSpPr txBox="1">
            <a:spLocks/>
          </p:cNvSpPr>
          <p:nvPr/>
        </p:nvSpPr>
        <p:spPr bwMode="auto">
          <a:xfrm>
            <a:off x="190500" y="274638"/>
            <a:ext cx="5245100" cy="487362"/>
          </a:xfrm>
          <a:prstGeom prst="rect">
            <a:avLst/>
          </a:prstGeom>
          <a:noFill/>
          <a:ln>
            <a:noFill/>
          </a:ln>
          <a:extLst/>
        </p:spPr>
        <p:txBody>
          <a:bodyPr/>
          <a:lstStyle/>
          <a:p>
            <a:pPr>
              <a:defRPr/>
            </a:pPr>
            <a:r>
              <a:rPr lang="en-GB" sz="2400" b="1">
                <a:solidFill>
                  <a:schemeClr val="bg1"/>
                </a:solidFill>
                <a:cs typeface="Arial" charset="0"/>
              </a:rPr>
              <a:t>Click to edit Master title style</a:t>
            </a:r>
            <a:endParaRPr lang="en-US" sz="2400" b="1">
              <a:solidFill>
                <a:schemeClr val="bg1"/>
              </a:solidFill>
              <a:cs typeface="Arial" charset="0"/>
            </a:endParaRPr>
          </a:p>
        </p:txBody>
      </p:sp>
      <p:pic>
        <p:nvPicPr>
          <p:cNvPr id="7" name="Picture 8"/>
          <p:cNvPicPr>
            <a:picLocks noChangeAspect="1"/>
          </p:cNvPicPr>
          <p:nvPr/>
        </p:nvPicPr>
        <p:blipFill>
          <a:blip r:embed="rId2" cstate="print"/>
          <a:srcRect/>
          <a:stretch>
            <a:fillRect/>
          </a:stretch>
        </p:blipFill>
        <p:spPr bwMode="auto">
          <a:xfrm>
            <a:off x="5616575" y="0"/>
            <a:ext cx="3527425" cy="1368425"/>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752599"/>
            <a:ext cx="5486400" cy="2974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smtClean="0"/>
            </a:lvl1pPr>
          </a:lstStyle>
          <a:p>
            <a:pPr>
              <a:defRPr/>
            </a:pPr>
            <a:fld id="{DCD4D0C5-3839-448E-B54E-5DA56273E86F}" type="datetime1">
              <a:rPr lang="en-GB" smtClean="0"/>
              <a:pPr>
                <a:defRPr/>
              </a:pPr>
              <a:t>15/03/13</a:t>
            </a:fld>
            <a:endParaRPr lang="en-US"/>
          </a:p>
        </p:txBody>
      </p:sp>
      <p:sp>
        <p:nvSpPr>
          <p:cNvPr id="9" name="Slide Number Placeholder 5"/>
          <p:cNvSpPr>
            <a:spLocks noGrp="1"/>
          </p:cNvSpPr>
          <p:nvPr>
            <p:ph type="sldNum" sz="quarter" idx="11"/>
          </p:nvPr>
        </p:nvSpPr>
        <p:spPr/>
        <p:txBody>
          <a:bodyPr/>
          <a:lstStyle>
            <a:lvl1pPr>
              <a:defRPr smtClean="0"/>
            </a:lvl1pPr>
          </a:lstStyle>
          <a:p>
            <a:pPr>
              <a:defRPr/>
            </a:pPr>
            <a:r>
              <a:rPr lang="en-US" smtClean="0"/>
              <a:t>Slide </a:t>
            </a:r>
            <a:fld id="{A33C6198-5D83-4903-884D-6A1F74C5B640}"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0800" y="274638"/>
            <a:ext cx="5245296" cy="4873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800" y="1600200"/>
            <a:ext cx="8779464"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E74813-3C9C-4F63-B3A2-E01B42B834FF}" type="datetime1">
              <a:rPr lang="en-GB" smtClean="0"/>
              <a:pPr>
                <a:defRPr/>
              </a:pPr>
              <a:t>15/03/13</a:t>
            </a:fld>
            <a:endParaRPr lang="en-US"/>
          </a:p>
        </p:txBody>
      </p:sp>
      <p:sp>
        <p:nvSpPr>
          <p:cNvPr id="5" name="Slide Number Placeholder 5"/>
          <p:cNvSpPr>
            <a:spLocks noGrp="1"/>
          </p:cNvSpPr>
          <p:nvPr>
            <p:ph type="sldNum" sz="quarter" idx="11"/>
          </p:nvPr>
        </p:nvSpPr>
        <p:spPr/>
        <p:txBody>
          <a:bodyPr/>
          <a:lstStyle>
            <a:lvl1pPr>
              <a:defRPr/>
            </a:lvl1pPr>
          </a:lstStyle>
          <a:p>
            <a:pPr>
              <a:defRPr/>
            </a:pPr>
            <a:r>
              <a:rPr lang="en-US" smtClean="0"/>
              <a:t>Slide </a:t>
            </a:r>
            <a:fld id="{3A84B96C-DD44-4EDB-9F45-E1092C5CBA13}"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13700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sp>
        <p:nvSpPr>
          <p:cNvPr id="5" name="Title 1"/>
          <p:cNvSpPr txBox="1">
            <a:spLocks/>
          </p:cNvSpPr>
          <p:nvPr/>
        </p:nvSpPr>
        <p:spPr bwMode="auto">
          <a:xfrm>
            <a:off x="190500" y="274638"/>
            <a:ext cx="5245100" cy="487362"/>
          </a:xfrm>
          <a:prstGeom prst="rect">
            <a:avLst/>
          </a:prstGeom>
          <a:noFill/>
          <a:ln>
            <a:noFill/>
          </a:ln>
          <a:extLst/>
        </p:spPr>
        <p:txBody>
          <a:bodyPr/>
          <a:lstStyle/>
          <a:p>
            <a:pPr>
              <a:defRPr/>
            </a:pPr>
            <a:r>
              <a:rPr lang="en-GB" sz="2400" b="1">
                <a:solidFill>
                  <a:schemeClr val="bg1"/>
                </a:solidFill>
                <a:cs typeface="Arial" charset="0"/>
              </a:rPr>
              <a:t>Click to edit Master title style</a:t>
            </a:r>
            <a:endParaRPr lang="en-US" sz="2400" b="1">
              <a:solidFill>
                <a:schemeClr val="bg1"/>
              </a:solidFill>
              <a:cs typeface="Arial" charset="0"/>
            </a:endParaRPr>
          </a:p>
        </p:txBody>
      </p:sp>
      <p:pic>
        <p:nvPicPr>
          <p:cNvPr id="6" name="Picture 8"/>
          <p:cNvPicPr>
            <a:picLocks noChangeAspect="1"/>
          </p:cNvPicPr>
          <p:nvPr/>
        </p:nvPicPr>
        <p:blipFill>
          <a:blip r:embed="rId2" cstate="print"/>
          <a:srcRect/>
          <a:stretch>
            <a:fillRect/>
          </a:stretch>
        </p:blipFill>
        <p:spPr bwMode="auto">
          <a:xfrm>
            <a:off x="5616575" y="0"/>
            <a:ext cx="3527425" cy="1368425"/>
          </a:xfrm>
          <a:prstGeom prst="rect">
            <a:avLst/>
          </a:prstGeom>
          <a:noFill/>
          <a:ln w="9525">
            <a:noFill/>
            <a:miter lim="800000"/>
            <a:headEnd/>
            <a:tailEnd/>
          </a:ln>
        </p:spPr>
      </p:pic>
      <p:sp>
        <p:nvSpPr>
          <p:cNvPr id="2" name="Vertical Title 1"/>
          <p:cNvSpPr>
            <a:spLocks noGrp="1"/>
          </p:cNvSpPr>
          <p:nvPr>
            <p:ph type="title" orient="vert"/>
          </p:nvPr>
        </p:nvSpPr>
        <p:spPr>
          <a:xfrm>
            <a:off x="6857400" y="1676400"/>
            <a:ext cx="2057400" cy="4449763"/>
          </a:xfrm>
        </p:spPr>
        <p:txBody>
          <a:bodyPr vert="eaVert"/>
          <a:lstStyle>
            <a:lvl1pPr>
              <a:defRPr>
                <a:solidFill>
                  <a:srgbClr val="00000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0800" y="1676400"/>
            <a:ext cx="628620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smtClean="0"/>
            </a:lvl1pPr>
          </a:lstStyle>
          <a:p>
            <a:pPr>
              <a:defRPr/>
            </a:pPr>
            <a:fld id="{5495747A-C9A2-4046-A88B-830B28AA83A3}" type="datetime1">
              <a:rPr lang="en-GB" smtClean="0"/>
              <a:pPr>
                <a:defRPr/>
              </a:pPr>
              <a:t>15/03/13</a:t>
            </a:fld>
            <a:endParaRPr lang="en-US"/>
          </a:p>
        </p:txBody>
      </p:sp>
      <p:sp>
        <p:nvSpPr>
          <p:cNvPr id="8" name="Slide Number Placeholder 5"/>
          <p:cNvSpPr>
            <a:spLocks noGrp="1"/>
          </p:cNvSpPr>
          <p:nvPr>
            <p:ph type="sldNum" sz="quarter" idx="11"/>
          </p:nvPr>
        </p:nvSpPr>
        <p:spPr/>
        <p:txBody>
          <a:bodyPr/>
          <a:lstStyle>
            <a:lvl1pPr>
              <a:defRPr smtClean="0"/>
            </a:lvl1pPr>
          </a:lstStyle>
          <a:p>
            <a:pPr>
              <a:defRPr/>
            </a:pPr>
            <a:r>
              <a:rPr lang="en-US" smtClean="0"/>
              <a:t>Slide </a:t>
            </a:r>
            <a:fld id="{81CF5E77-CFB7-45CF-BDD3-34797EB3F7D5}"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9ED73F-79F7-4D38-B4FE-0BF7175E16C8}" type="datetimeFigureOut">
              <a:rPr lang="en-US" smtClean="0"/>
              <a:pPr/>
              <a:t>3/15/2013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F63B92-1228-4E61-B329-F623F39B0A24}"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9ED73F-79F7-4D38-B4FE-0BF7175E16C8}" type="datetimeFigureOut">
              <a:rPr lang="en-US" smtClean="0"/>
              <a:pPr/>
              <a:t>3/15/2013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F63B92-1228-4E61-B329-F623F39B0A24}"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9ED73F-79F7-4D38-B4FE-0BF7175E16C8}" type="datetimeFigureOut">
              <a:rPr lang="en-US" smtClean="0"/>
              <a:pPr/>
              <a:t>3/15/2013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F63B92-1228-4E61-B329-F623F39B0A24}"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9ED73F-79F7-4D38-B4FE-0BF7175E16C8}" type="datetimeFigureOut">
              <a:rPr lang="en-US" smtClean="0"/>
              <a:pPr/>
              <a:t>3/15/2013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F63B92-1228-4E61-B329-F623F39B0A24}"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9ED73F-79F7-4D38-B4FE-0BF7175E16C8}" type="datetimeFigureOut">
              <a:rPr lang="en-US" smtClean="0"/>
              <a:pPr/>
              <a:t>3/15/2013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F63B92-1228-4E61-B329-F623F39B0A2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7" descr="mdx_grove_building_RB_.jpg"/>
          <p:cNvPicPr>
            <a:picLocks noChangeAspect="1"/>
          </p:cNvPicPr>
          <p:nvPr/>
        </p:nvPicPr>
        <p:blipFill>
          <a:blip r:embed="rId2" cstate="print"/>
          <a:srcRect/>
          <a:stretch>
            <a:fillRect/>
          </a:stretch>
        </p:blipFill>
        <p:spPr bwMode="auto">
          <a:xfrm>
            <a:off x="0" y="1370013"/>
            <a:ext cx="9144000" cy="5489575"/>
          </a:xfrm>
          <a:prstGeom prst="rect">
            <a:avLst/>
          </a:prstGeom>
          <a:noFill/>
          <a:ln w="9525">
            <a:noFill/>
            <a:miter lim="800000"/>
            <a:headEnd/>
            <a:tailEnd/>
          </a:ln>
        </p:spPr>
      </p:pic>
      <p:sp>
        <p:nvSpPr>
          <p:cNvPr id="4" name="Title 1"/>
          <p:cNvSpPr>
            <a:spLocks noGrp="1"/>
          </p:cNvSpPr>
          <p:nvPr>
            <p:ph type="title"/>
          </p:nvPr>
        </p:nvSpPr>
        <p:spPr>
          <a:xfrm>
            <a:off x="190500" y="274638"/>
            <a:ext cx="5448300" cy="944562"/>
          </a:xfrm>
        </p:spPr>
        <p:txBody>
          <a:body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9ED73F-79F7-4D38-B4FE-0BF7175E16C8}" type="datetimeFigureOut">
              <a:rPr lang="en-US" smtClean="0"/>
              <a:pPr/>
              <a:t>3/15/2013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F63B92-1228-4E61-B329-F623F39B0A24}"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ED73F-79F7-4D38-B4FE-0BF7175E16C8}" type="datetimeFigureOut">
              <a:rPr lang="en-US" smtClean="0"/>
              <a:pPr/>
              <a:t>3/15/2013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F63B92-1228-4E61-B329-F623F39B0A24}"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ED73F-79F7-4D38-B4FE-0BF7175E16C8}" type="datetimeFigureOut">
              <a:rPr lang="en-US" smtClean="0"/>
              <a:pPr/>
              <a:t>3/15/2013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F63B92-1228-4E61-B329-F623F39B0A24}"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ED73F-79F7-4D38-B4FE-0BF7175E16C8}" type="datetimeFigureOut">
              <a:rPr lang="en-US" smtClean="0"/>
              <a:pPr/>
              <a:t>3/15/2013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F63B92-1228-4E61-B329-F623F39B0A24}"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9ED73F-79F7-4D38-B4FE-0BF7175E16C8}" type="datetimeFigureOut">
              <a:rPr lang="en-US" smtClean="0"/>
              <a:pPr/>
              <a:t>3/15/2013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F63B92-1228-4E61-B329-F623F39B0A24}"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9ED73F-79F7-4D38-B4FE-0BF7175E16C8}" type="datetimeFigureOut">
              <a:rPr lang="en-US" smtClean="0"/>
              <a:pPr/>
              <a:t>3/15/2013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F63B92-1228-4E61-B329-F623F39B0A2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3" cstate="print"/>
          <a:srcRect/>
          <a:stretch>
            <a:fillRect/>
          </a:stretch>
        </p:blipFill>
        <p:spPr bwMode="auto">
          <a:xfrm>
            <a:off x="5616575" y="0"/>
            <a:ext cx="3527425" cy="1368425"/>
          </a:xfrm>
          <a:prstGeom prst="rect">
            <a:avLst/>
          </a:prstGeom>
          <a:noFill/>
          <a:ln w="9525">
            <a:noFill/>
            <a:miter lim="800000"/>
            <a:headEnd/>
            <a:tailEnd/>
          </a:ln>
        </p:spPr>
      </p:pic>
      <p:sp>
        <p:nvSpPr>
          <p:cNvPr id="2" name="Title 1"/>
          <p:cNvSpPr>
            <a:spLocks noGrp="1"/>
          </p:cNvSpPr>
          <p:nvPr>
            <p:ph type="ctrTitle"/>
          </p:nvPr>
        </p:nvSpPr>
        <p:spPr>
          <a:xfrm>
            <a:off x="381000" y="2816225"/>
            <a:ext cx="7772400" cy="536575"/>
          </a:xfrm>
        </p:spPr>
        <p:txBody>
          <a:bodyPr>
            <a:normAutofit/>
          </a:bodyPr>
          <a:lstStyle>
            <a:lvl1pPr algn="l">
              <a:defRPr sz="3200" b="1" i="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3467100"/>
            <a:ext cx="7772400" cy="723900"/>
          </a:xfrm>
        </p:spPr>
        <p:txBody>
          <a:bodyPr>
            <a:normAutofit/>
          </a:bodyPr>
          <a:lstStyle>
            <a:lvl1pPr marL="0" indent="0" algn="l">
              <a:buNone/>
              <a:defRPr sz="300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800" y="273600"/>
            <a:ext cx="5600400" cy="533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04800" y="3200400"/>
            <a:ext cx="6400800" cy="914400"/>
          </a:xfrm>
        </p:spPr>
        <p:txBody>
          <a:bodyPr>
            <a:normAutofit/>
          </a:bodyPr>
          <a:lstStyle>
            <a:lvl1pPr marL="0" indent="0" algn="l">
              <a:buNone/>
              <a:defRPr sz="2800" b="1">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7016C74-7663-4C21-B52C-0D64A14F020C}" type="datetime1">
              <a:rPr lang="en-GB" smtClean="0"/>
              <a:pPr>
                <a:defRPr/>
              </a:pPr>
              <a:t>15/03/13</a:t>
            </a:fld>
            <a:endParaRPr lang="en-US"/>
          </a:p>
        </p:txBody>
      </p:sp>
      <p:sp>
        <p:nvSpPr>
          <p:cNvPr id="5" name="Slide Number Placeholder 5"/>
          <p:cNvSpPr>
            <a:spLocks noGrp="1"/>
          </p:cNvSpPr>
          <p:nvPr>
            <p:ph type="sldNum" sz="quarter" idx="11"/>
          </p:nvPr>
        </p:nvSpPr>
        <p:spPr/>
        <p:txBody>
          <a:bodyPr/>
          <a:lstStyle>
            <a:lvl1pPr>
              <a:defRPr/>
            </a:lvl1pPr>
          </a:lstStyle>
          <a:p>
            <a:pPr>
              <a:defRPr/>
            </a:pPr>
            <a:r>
              <a:rPr lang="en-US" smtClean="0"/>
              <a:t>Slide </a:t>
            </a:r>
            <a:fld id="{918CF5AD-1978-4319-8CC5-F68928680AF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cxnSp>
        <p:nvCxnSpPr>
          <p:cNvPr id="3" name="Straight Arrow Connector 2"/>
          <p:cNvCxnSpPr>
            <a:stCxn id="11" idx="6"/>
          </p:cNvCxnSpPr>
          <p:nvPr/>
        </p:nvCxnSpPr>
        <p:spPr>
          <a:xfrm>
            <a:off x="5334000" y="2705100"/>
            <a:ext cx="1295400" cy="1588"/>
          </a:xfrm>
          <a:prstGeom prst="straightConnector1">
            <a:avLst/>
          </a:prstGeom>
          <a:ln w="44450" cap="flat" cmpd="sng" algn="ctr">
            <a:solidFill>
              <a:srgbClr val="6E6E6E"/>
            </a:solidFill>
            <a:prstDash val="solid"/>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286000" y="4419600"/>
            <a:ext cx="1143000" cy="534988"/>
          </a:xfrm>
          <a:prstGeom prst="straightConnector1">
            <a:avLst/>
          </a:prstGeom>
          <a:ln w="44450" cap="flat" cmpd="sng" algn="ctr">
            <a:solidFill>
              <a:srgbClr val="6E6E6E"/>
            </a:solidFill>
            <a:prstDash val="solid"/>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2247900" y="2971800"/>
            <a:ext cx="1066800" cy="533400"/>
          </a:xfrm>
          <a:prstGeom prst="straightConnector1">
            <a:avLst/>
          </a:prstGeom>
          <a:ln w="44450" cap="flat" cmpd="sng" algn="ctr">
            <a:solidFill>
              <a:srgbClr val="6E6E6E"/>
            </a:solidFill>
            <a:prstDash val="solid"/>
            <a:roun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6" name="Oval 5"/>
          <p:cNvSpPr>
            <a:spLocks noChangeArrowheads="1"/>
          </p:cNvSpPr>
          <p:nvPr/>
        </p:nvSpPr>
        <p:spPr bwMode="auto">
          <a:xfrm>
            <a:off x="3429000" y="1752600"/>
            <a:ext cx="1905000" cy="1905000"/>
          </a:xfrm>
          <a:prstGeom prst="ellipse">
            <a:avLst/>
          </a:prstGeom>
          <a:solidFill>
            <a:schemeClr val="bg1"/>
          </a:solidFill>
          <a:ln w="139700">
            <a:solidFill>
              <a:srgbClr val="AFAFAF"/>
            </a:solidFill>
            <a:round/>
            <a:headEnd/>
            <a:tailEnd/>
          </a:ln>
          <a:effectLst>
            <a:outerShdw dist="20000" dir="5400000" rotWithShape="0">
              <a:srgbClr val="808080">
                <a:alpha val="37999"/>
              </a:srgbClr>
            </a:outerShdw>
          </a:effectLst>
        </p:spPr>
        <p:txBody>
          <a:bodyPr anchor="ctr"/>
          <a:lstStyle/>
          <a:p>
            <a:pPr algn="ctr">
              <a:defRPr/>
            </a:pPr>
            <a:endParaRPr lang="en-US">
              <a:solidFill>
                <a:srgbClr val="000000"/>
              </a:solidFill>
              <a:latin typeface="Calibri" pitchFamily="-108" charset="0"/>
            </a:endParaRPr>
          </a:p>
        </p:txBody>
      </p:sp>
      <p:sp>
        <p:nvSpPr>
          <p:cNvPr id="7" name="TextBox 8"/>
          <p:cNvSpPr txBox="1">
            <a:spLocks noChangeArrowheads="1"/>
          </p:cNvSpPr>
          <p:nvPr/>
        </p:nvSpPr>
        <p:spPr bwMode="auto">
          <a:xfrm>
            <a:off x="3429000" y="1905000"/>
            <a:ext cx="1905000" cy="1374775"/>
          </a:xfrm>
          <a:prstGeom prst="rect">
            <a:avLst/>
          </a:prstGeom>
          <a:noFill/>
          <a:ln w="9525">
            <a:noFill/>
            <a:miter lim="800000"/>
            <a:headEnd/>
            <a:tailEnd/>
          </a:ln>
        </p:spPr>
        <p:txBody>
          <a:bodyPr>
            <a:spAutoFit/>
          </a:bodyPr>
          <a:lstStyle/>
          <a:p>
            <a:pPr algn="ctr">
              <a:defRPr/>
            </a:pPr>
            <a:r>
              <a:rPr lang="en-US" sz="2100" b="1">
                <a:latin typeface="Arial" pitchFamily="-108" charset="0"/>
                <a:cs typeface="ＭＳ Ｐゴシック" pitchFamily="-108" charset="-128"/>
              </a:rPr>
              <a:t>Post-</a:t>
            </a:r>
            <a:br>
              <a:rPr lang="en-US" sz="2100" b="1">
                <a:latin typeface="Arial" pitchFamily="-108" charset="0"/>
                <a:cs typeface="ＭＳ Ｐゴシック" pitchFamily="-108" charset="-128"/>
              </a:rPr>
            </a:br>
            <a:r>
              <a:rPr lang="en-US" sz="2100" b="1">
                <a:latin typeface="Arial" pitchFamily="-108" charset="0"/>
                <a:cs typeface="ＭＳ Ｐゴシック" pitchFamily="-108" charset="-128"/>
              </a:rPr>
              <a:t>graduate programme Manager</a:t>
            </a:r>
          </a:p>
        </p:txBody>
      </p:sp>
      <p:sp>
        <p:nvSpPr>
          <p:cNvPr id="8" name="Oval 7"/>
          <p:cNvSpPr>
            <a:spLocks noChangeArrowheads="1"/>
          </p:cNvSpPr>
          <p:nvPr/>
        </p:nvSpPr>
        <p:spPr bwMode="auto">
          <a:xfrm>
            <a:off x="6781800" y="1752600"/>
            <a:ext cx="1905000" cy="1905000"/>
          </a:xfrm>
          <a:prstGeom prst="ellipse">
            <a:avLst/>
          </a:prstGeom>
          <a:solidFill>
            <a:schemeClr val="bg1"/>
          </a:solidFill>
          <a:ln w="139700">
            <a:solidFill>
              <a:srgbClr val="AFAFAF"/>
            </a:solidFill>
            <a:round/>
            <a:headEnd/>
            <a:tailEnd/>
          </a:ln>
          <a:effectLst>
            <a:outerShdw dist="20000" dir="5400000" rotWithShape="0">
              <a:srgbClr val="808080">
                <a:alpha val="37999"/>
              </a:srgbClr>
            </a:outerShdw>
          </a:effectLst>
        </p:spPr>
        <p:txBody>
          <a:bodyPr anchor="ctr"/>
          <a:lstStyle/>
          <a:p>
            <a:pPr algn="ctr">
              <a:defRPr/>
            </a:pPr>
            <a:endParaRPr lang="en-US">
              <a:solidFill>
                <a:srgbClr val="000000"/>
              </a:solidFill>
              <a:latin typeface="Calibri" pitchFamily="-108" charset="0"/>
            </a:endParaRPr>
          </a:p>
        </p:txBody>
      </p:sp>
      <p:sp>
        <p:nvSpPr>
          <p:cNvPr id="9" name="TextBox 10"/>
          <p:cNvSpPr txBox="1">
            <a:spLocks noChangeArrowheads="1"/>
          </p:cNvSpPr>
          <p:nvPr/>
        </p:nvSpPr>
        <p:spPr bwMode="auto">
          <a:xfrm>
            <a:off x="6781800" y="2133600"/>
            <a:ext cx="1905000" cy="1096963"/>
          </a:xfrm>
          <a:prstGeom prst="rect">
            <a:avLst/>
          </a:prstGeom>
          <a:noFill/>
          <a:ln w="9525">
            <a:noFill/>
            <a:miter lim="800000"/>
            <a:headEnd/>
            <a:tailEnd/>
          </a:ln>
        </p:spPr>
        <p:txBody>
          <a:bodyPr>
            <a:spAutoFit/>
          </a:bodyPr>
          <a:lstStyle/>
          <a:p>
            <a:pPr algn="ctr">
              <a:defRPr/>
            </a:pPr>
            <a:r>
              <a:rPr lang="en-US" sz="2200" b="1">
                <a:latin typeface="Arial" pitchFamily="-108" charset="0"/>
                <a:cs typeface="ＭＳ Ｐゴシック" pitchFamily="-108" charset="-128"/>
              </a:rPr>
              <a:t>Analysis </a:t>
            </a:r>
            <a:br>
              <a:rPr lang="en-US" sz="2200" b="1">
                <a:latin typeface="Arial" pitchFamily="-108" charset="0"/>
                <a:cs typeface="ＭＳ Ｐゴシック" pitchFamily="-108" charset="-128"/>
              </a:rPr>
            </a:br>
            <a:r>
              <a:rPr lang="en-US" sz="2200" b="1">
                <a:latin typeface="Arial" pitchFamily="-108" charset="0"/>
                <a:cs typeface="ＭＳ Ｐゴシック" pitchFamily="-108" charset="-128"/>
              </a:rPr>
              <a:t>and evaluation</a:t>
            </a:r>
          </a:p>
        </p:txBody>
      </p:sp>
      <p:sp>
        <p:nvSpPr>
          <p:cNvPr id="10" name="Oval 9"/>
          <p:cNvSpPr>
            <a:spLocks noChangeArrowheads="1"/>
          </p:cNvSpPr>
          <p:nvPr/>
        </p:nvSpPr>
        <p:spPr bwMode="auto">
          <a:xfrm>
            <a:off x="457200" y="2971800"/>
            <a:ext cx="1905000" cy="1905000"/>
          </a:xfrm>
          <a:prstGeom prst="ellipse">
            <a:avLst/>
          </a:prstGeom>
          <a:solidFill>
            <a:schemeClr val="bg1"/>
          </a:solidFill>
          <a:ln w="139700">
            <a:solidFill>
              <a:srgbClr val="AFAFAF"/>
            </a:solidFill>
            <a:round/>
            <a:headEnd/>
            <a:tailEnd/>
          </a:ln>
          <a:effectLst>
            <a:outerShdw dist="20000" dir="5400000" rotWithShape="0">
              <a:srgbClr val="808080">
                <a:alpha val="37999"/>
              </a:srgbClr>
            </a:outerShdw>
          </a:effectLst>
        </p:spPr>
        <p:txBody>
          <a:bodyPr anchor="ctr"/>
          <a:lstStyle/>
          <a:p>
            <a:pPr algn="ctr">
              <a:defRPr/>
            </a:pPr>
            <a:endParaRPr lang="en-US">
              <a:solidFill>
                <a:srgbClr val="000000"/>
              </a:solidFill>
              <a:latin typeface="Calibri" pitchFamily="-108" charset="0"/>
            </a:endParaRPr>
          </a:p>
        </p:txBody>
      </p:sp>
      <p:sp>
        <p:nvSpPr>
          <p:cNvPr id="11" name="TextBox 12"/>
          <p:cNvSpPr txBox="1">
            <a:spLocks noChangeArrowheads="1"/>
          </p:cNvSpPr>
          <p:nvPr/>
        </p:nvSpPr>
        <p:spPr bwMode="auto">
          <a:xfrm>
            <a:off x="457200" y="3048000"/>
            <a:ext cx="1905000" cy="1695450"/>
          </a:xfrm>
          <a:prstGeom prst="rect">
            <a:avLst/>
          </a:prstGeom>
          <a:noFill/>
          <a:ln w="9525">
            <a:noFill/>
            <a:miter lim="800000"/>
            <a:headEnd/>
            <a:tailEnd/>
          </a:ln>
        </p:spPr>
        <p:txBody>
          <a:bodyPr>
            <a:spAutoFit/>
          </a:bodyPr>
          <a:lstStyle/>
          <a:p>
            <a:pPr algn="ctr">
              <a:defRPr/>
            </a:pPr>
            <a:r>
              <a:rPr lang="en-US" sz="2100" b="1">
                <a:latin typeface="Arial" pitchFamily="-108" charset="0"/>
                <a:cs typeface="ＭＳ Ｐゴシック" pitchFamily="-108" charset="-128"/>
              </a:rPr>
              <a:t>Initial feedback</a:t>
            </a:r>
          </a:p>
          <a:p>
            <a:pPr algn="ctr">
              <a:defRPr/>
            </a:pPr>
            <a:r>
              <a:rPr lang="en-US" sz="2100">
                <a:latin typeface="Arial" pitchFamily="-108" charset="0"/>
                <a:cs typeface="ＭＳ Ｐゴシック" pitchFamily="-108" charset="-128"/>
              </a:rPr>
              <a:t>Via online form or </a:t>
            </a:r>
            <a:br>
              <a:rPr lang="en-US" sz="2100">
                <a:latin typeface="Arial" pitchFamily="-108" charset="0"/>
                <a:cs typeface="ＭＳ Ｐゴシック" pitchFamily="-108" charset="-128"/>
              </a:rPr>
            </a:br>
            <a:r>
              <a:rPr lang="en-US" sz="2100">
                <a:latin typeface="Arial" pitchFamily="-108" charset="0"/>
                <a:cs typeface="ＭＳ Ｐゴシック" pitchFamily="-108" charset="-128"/>
              </a:rPr>
              <a:t>email</a:t>
            </a:r>
          </a:p>
        </p:txBody>
      </p:sp>
      <p:sp>
        <p:nvSpPr>
          <p:cNvPr id="12" name="Oval 11"/>
          <p:cNvSpPr>
            <a:spLocks noChangeArrowheads="1"/>
          </p:cNvSpPr>
          <p:nvPr/>
        </p:nvSpPr>
        <p:spPr bwMode="auto">
          <a:xfrm>
            <a:off x="3429000" y="4418013"/>
            <a:ext cx="1905000" cy="1905000"/>
          </a:xfrm>
          <a:prstGeom prst="ellipse">
            <a:avLst/>
          </a:prstGeom>
          <a:solidFill>
            <a:schemeClr val="bg1"/>
          </a:solidFill>
          <a:ln w="139700">
            <a:solidFill>
              <a:srgbClr val="AFAFAF"/>
            </a:solidFill>
            <a:round/>
            <a:headEnd/>
            <a:tailEnd/>
          </a:ln>
          <a:effectLst>
            <a:outerShdw dist="20000" dir="5400000" rotWithShape="0">
              <a:srgbClr val="808080">
                <a:alpha val="37999"/>
              </a:srgbClr>
            </a:outerShdw>
          </a:effectLst>
        </p:spPr>
        <p:txBody>
          <a:bodyPr anchor="ctr"/>
          <a:lstStyle/>
          <a:p>
            <a:pPr algn="ctr">
              <a:defRPr/>
            </a:pPr>
            <a:endParaRPr lang="en-US">
              <a:solidFill>
                <a:srgbClr val="000000"/>
              </a:solidFill>
              <a:latin typeface="Calibri" pitchFamily="-108" charset="0"/>
            </a:endParaRPr>
          </a:p>
        </p:txBody>
      </p:sp>
      <p:sp>
        <p:nvSpPr>
          <p:cNvPr id="13" name="TextBox 14"/>
          <p:cNvSpPr txBox="1">
            <a:spLocks noChangeArrowheads="1"/>
          </p:cNvSpPr>
          <p:nvPr/>
        </p:nvSpPr>
        <p:spPr bwMode="auto">
          <a:xfrm>
            <a:off x="3429000" y="4945063"/>
            <a:ext cx="1905000" cy="762000"/>
          </a:xfrm>
          <a:prstGeom prst="rect">
            <a:avLst/>
          </a:prstGeom>
          <a:noFill/>
          <a:ln w="9525">
            <a:noFill/>
            <a:miter lim="800000"/>
            <a:headEnd/>
            <a:tailEnd/>
          </a:ln>
        </p:spPr>
        <p:txBody>
          <a:bodyPr>
            <a:spAutoFit/>
          </a:bodyPr>
          <a:lstStyle/>
          <a:p>
            <a:pPr algn="ctr">
              <a:defRPr/>
            </a:pPr>
            <a:r>
              <a:rPr lang="en-US" sz="2200" b="1">
                <a:latin typeface="Arial" pitchFamily="-108" charset="0"/>
                <a:cs typeface="ＭＳ Ｐゴシック" pitchFamily="-108" charset="-128"/>
              </a:rPr>
              <a:t>School</a:t>
            </a:r>
          </a:p>
          <a:p>
            <a:pPr algn="ctr">
              <a:defRPr/>
            </a:pPr>
            <a:r>
              <a:rPr lang="en-US" sz="2200">
                <a:latin typeface="Arial" pitchFamily="-108" charset="0"/>
                <a:cs typeface="ＭＳ Ｐゴシック" pitchFamily="-108" charset="-128"/>
              </a:rPr>
              <a:t>Head of QA</a:t>
            </a:r>
          </a:p>
        </p:txBody>
      </p:sp>
      <p:sp>
        <p:nvSpPr>
          <p:cNvPr id="2" name="Title 1"/>
          <p:cNvSpPr>
            <a:spLocks noGrp="1"/>
          </p:cNvSpPr>
          <p:nvPr>
            <p:ph type="ctrTitle"/>
          </p:nvPr>
        </p:nvSpPr>
        <p:spPr>
          <a:xfrm>
            <a:off x="190800" y="273600"/>
            <a:ext cx="5600400" cy="533400"/>
          </a:xfrm>
        </p:spPr>
        <p:txBody>
          <a:bodyPr/>
          <a:lstStyle/>
          <a:p>
            <a:r>
              <a:rPr lang="en-US" smtClean="0"/>
              <a:t>Click to edit Master title style</a:t>
            </a:r>
            <a:endParaRPr lang="en-US" dirty="0"/>
          </a:p>
        </p:txBody>
      </p:sp>
      <p:sp>
        <p:nvSpPr>
          <p:cNvPr id="14" name="Date Placeholder 3"/>
          <p:cNvSpPr>
            <a:spLocks noGrp="1"/>
          </p:cNvSpPr>
          <p:nvPr>
            <p:ph type="dt" sz="quarter" idx="10"/>
          </p:nvPr>
        </p:nvSpPr>
        <p:spPr bwMode="auto">
          <a:ln>
            <a:miter lim="800000"/>
            <a:headEnd/>
            <a:tailEnd/>
          </a:ln>
        </p:spPr>
        <p:txBody>
          <a:bodyPr/>
          <a:lstStyle>
            <a:lvl1pPr>
              <a:defRPr smtClean="0"/>
            </a:lvl1pPr>
          </a:lstStyle>
          <a:p>
            <a:pPr>
              <a:defRPr/>
            </a:pPr>
            <a:fld id="{4C622D54-E026-4AD5-B452-47D075D3AE53}" type="datetime1">
              <a:rPr lang="en-GB" smtClean="0"/>
              <a:pPr>
                <a:defRPr/>
              </a:pPr>
              <a:t>15/03/13</a:t>
            </a:fld>
            <a:endParaRPr lang="en-US"/>
          </a:p>
        </p:txBody>
      </p:sp>
      <p:sp>
        <p:nvSpPr>
          <p:cNvPr id="15" name="Slide Number Placeholder 5"/>
          <p:cNvSpPr>
            <a:spLocks noGrp="1"/>
          </p:cNvSpPr>
          <p:nvPr>
            <p:ph type="sldNum" sz="quarter" idx="11"/>
          </p:nvPr>
        </p:nvSpPr>
        <p:spPr bwMode="auto">
          <a:ln>
            <a:miter lim="800000"/>
            <a:headEnd/>
            <a:tailEnd/>
          </a:ln>
        </p:spPr>
        <p:txBody>
          <a:bodyPr/>
          <a:lstStyle>
            <a:lvl1pPr>
              <a:defRPr smtClean="0"/>
            </a:lvl1pPr>
          </a:lstStyle>
          <a:p>
            <a:pPr>
              <a:defRPr/>
            </a:pPr>
            <a:r>
              <a:rPr lang="en-US" smtClean="0"/>
              <a:t>Slide </a:t>
            </a:r>
            <a:fld id="{918CF5AD-1978-4319-8CC5-F68928680AF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800" y="274638"/>
            <a:ext cx="5173288" cy="4873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0500" y="1600200"/>
            <a:ext cx="8742363"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A875DD-9B52-467C-9E7A-A6EF198550DF}" type="datetime1">
              <a:rPr lang="en-GB" smtClean="0"/>
              <a:pPr>
                <a:defRPr/>
              </a:pPr>
              <a:t>15/03/13</a:t>
            </a:fld>
            <a:endParaRPr lang="en-US"/>
          </a:p>
        </p:txBody>
      </p:sp>
      <p:sp>
        <p:nvSpPr>
          <p:cNvPr id="5" name="Slide Number Placeholder 5"/>
          <p:cNvSpPr>
            <a:spLocks noGrp="1"/>
          </p:cNvSpPr>
          <p:nvPr>
            <p:ph type="sldNum" sz="quarter" idx="11"/>
          </p:nvPr>
        </p:nvSpPr>
        <p:spPr/>
        <p:txBody>
          <a:bodyPr/>
          <a:lstStyle>
            <a:lvl1pPr>
              <a:defRPr/>
            </a:lvl1pPr>
          </a:lstStyle>
          <a:p>
            <a:pPr>
              <a:defRPr/>
            </a:pPr>
            <a:r>
              <a:rPr lang="en-US" smtClean="0"/>
              <a:t>Slide </a:t>
            </a:r>
            <a:fld id="{B6555E52-B468-40CD-AFDC-5D6742215A7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13700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sp>
        <p:nvSpPr>
          <p:cNvPr id="5" name="Title 1"/>
          <p:cNvSpPr txBox="1">
            <a:spLocks/>
          </p:cNvSpPr>
          <p:nvPr/>
        </p:nvSpPr>
        <p:spPr bwMode="auto">
          <a:xfrm>
            <a:off x="190500" y="274638"/>
            <a:ext cx="5245100" cy="487362"/>
          </a:xfrm>
          <a:prstGeom prst="rect">
            <a:avLst/>
          </a:prstGeom>
          <a:noFill/>
          <a:ln>
            <a:noFill/>
          </a:ln>
          <a:extLst/>
        </p:spPr>
        <p:txBody>
          <a:bodyPr/>
          <a:lstStyle/>
          <a:p>
            <a:pPr>
              <a:defRPr/>
            </a:pPr>
            <a:r>
              <a:rPr lang="en-GB" sz="2400" b="1">
                <a:solidFill>
                  <a:schemeClr val="bg1"/>
                </a:solidFill>
                <a:cs typeface="Arial" charset="0"/>
              </a:rPr>
              <a:t>Click to edit Master title style</a:t>
            </a:r>
            <a:endParaRPr lang="en-US" sz="2400" b="1">
              <a:solidFill>
                <a:schemeClr val="bg1"/>
              </a:solidFill>
              <a:cs typeface="Arial" charset="0"/>
            </a:endParaRPr>
          </a:p>
        </p:txBody>
      </p:sp>
      <p:sp>
        <p:nvSpPr>
          <p:cNvPr id="2" name="Title 1"/>
          <p:cNvSpPr>
            <a:spLocks noGrp="1"/>
          </p:cNvSpPr>
          <p:nvPr>
            <p:ph type="title"/>
          </p:nvPr>
        </p:nvSpPr>
        <p:spPr>
          <a:xfrm>
            <a:off x="722313" y="4406900"/>
            <a:ext cx="7772400" cy="1362075"/>
          </a:xfrm>
        </p:spPr>
        <p:txBody>
          <a:bodyPr/>
          <a:lstStyle>
            <a:lvl1pPr algn="l">
              <a:defRPr sz="4000" b="1" cap="all">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9FC7C2A0-A9E5-417F-84B3-735859FCA41F}" type="datetime1">
              <a:rPr lang="en-GB" smtClean="0"/>
              <a:pPr>
                <a:defRPr/>
              </a:pPr>
              <a:t>15/03/13</a:t>
            </a:fld>
            <a:endParaRPr lang="en-US"/>
          </a:p>
        </p:txBody>
      </p:sp>
      <p:sp>
        <p:nvSpPr>
          <p:cNvPr id="8" name="Slide Number Placeholder 5"/>
          <p:cNvSpPr>
            <a:spLocks noGrp="1"/>
          </p:cNvSpPr>
          <p:nvPr>
            <p:ph type="sldNum" sz="quarter" idx="11"/>
          </p:nvPr>
        </p:nvSpPr>
        <p:spPr/>
        <p:txBody>
          <a:bodyPr/>
          <a:lstStyle>
            <a:lvl1pPr>
              <a:defRPr smtClean="0"/>
            </a:lvl1pPr>
          </a:lstStyle>
          <a:p>
            <a:pPr>
              <a:defRPr/>
            </a:pPr>
            <a:r>
              <a:rPr lang="en-US" smtClean="0"/>
              <a:t>Slide </a:t>
            </a:r>
            <a:fld id="{8473FE67-0A0C-48AE-A00C-3660D7C9862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8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416966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D636F7B-9C10-4F5A-BD2E-E77E5911371A}" type="datetime1">
              <a:rPr lang="en-GB" smtClean="0"/>
              <a:pPr>
                <a:defRPr/>
              </a:pPr>
              <a:t>15/03/13</a:t>
            </a:fld>
            <a:endParaRPr lang="en-US"/>
          </a:p>
        </p:txBody>
      </p:sp>
      <p:sp>
        <p:nvSpPr>
          <p:cNvPr id="6" name="Slide Number Placeholder 5"/>
          <p:cNvSpPr>
            <a:spLocks noGrp="1"/>
          </p:cNvSpPr>
          <p:nvPr>
            <p:ph type="sldNum" sz="quarter" idx="11"/>
          </p:nvPr>
        </p:nvSpPr>
        <p:spPr/>
        <p:txBody>
          <a:bodyPr/>
          <a:lstStyle>
            <a:lvl1pPr>
              <a:defRPr/>
            </a:lvl1pPr>
          </a:lstStyle>
          <a:p>
            <a:pPr>
              <a:defRPr/>
            </a:pPr>
            <a:r>
              <a:rPr lang="en-US" smtClean="0"/>
              <a:t>Slide </a:t>
            </a:r>
            <a:fld id="{3EC1CBD2-6DC5-42BC-A54C-B4DCE7F9F545}"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800" y="274638"/>
            <a:ext cx="5245296" cy="4873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08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0800" y="2174875"/>
            <a:ext cx="4267200" cy="3951288"/>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6864"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6864" y="2174875"/>
            <a:ext cx="43434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F2E87B0-D9E3-46D2-B8A3-89568CB1F135}" type="datetime1">
              <a:rPr lang="en-GB" smtClean="0"/>
              <a:pPr>
                <a:defRPr/>
              </a:pPr>
              <a:t>15/03/13</a:t>
            </a:fld>
            <a:endParaRPr lang="en-US"/>
          </a:p>
        </p:txBody>
      </p:sp>
      <p:sp>
        <p:nvSpPr>
          <p:cNvPr id="8" name="Slide Number Placeholder 5"/>
          <p:cNvSpPr>
            <a:spLocks noGrp="1"/>
          </p:cNvSpPr>
          <p:nvPr>
            <p:ph type="sldNum" sz="quarter" idx="11"/>
          </p:nvPr>
        </p:nvSpPr>
        <p:spPr/>
        <p:txBody>
          <a:bodyPr/>
          <a:lstStyle>
            <a:lvl1pPr>
              <a:defRPr/>
            </a:lvl1pPr>
          </a:lstStyle>
          <a:p>
            <a:pPr>
              <a:defRPr/>
            </a:pPr>
            <a:r>
              <a:rPr lang="en-US" smtClean="0"/>
              <a:t>Slide </a:t>
            </a:r>
            <a:fld id="{897D2AD2-AF6A-4FF4-92B8-921057292D8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3700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08" charset="-128"/>
            </a:endParaRPr>
          </a:p>
        </p:txBody>
      </p:sp>
      <p:sp>
        <p:nvSpPr>
          <p:cNvPr id="1027" name="Title Placeholder 1"/>
          <p:cNvSpPr>
            <a:spLocks noGrp="1"/>
          </p:cNvSpPr>
          <p:nvPr>
            <p:ph type="title"/>
          </p:nvPr>
        </p:nvSpPr>
        <p:spPr bwMode="auto">
          <a:xfrm>
            <a:off x="190500" y="274638"/>
            <a:ext cx="4525963" cy="487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228600" y="1600200"/>
            <a:ext cx="874236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1811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00000"/>
                </a:solidFill>
                <a:cs typeface="Arial" charset="0"/>
              </a:defRPr>
            </a:lvl1pPr>
          </a:lstStyle>
          <a:p>
            <a:pPr>
              <a:defRPr/>
            </a:pPr>
            <a:fld id="{4B9214A5-1151-4AAD-9F54-4FC839D015B4}" type="datetime1">
              <a:rPr lang="en-GB" smtClean="0"/>
              <a:pPr>
                <a:defRPr/>
              </a:pPr>
              <a:t>15/03/13</a:t>
            </a:fld>
            <a:endParaRPr lang="en-US"/>
          </a:p>
        </p:txBody>
      </p:sp>
      <p:sp>
        <p:nvSpPr>
          <p:cNvPr id="6" name="Slide Number Placeholder 5"/>
          <p:cNvSpPr>
            <a:spLocks noGrp="1"/>
          </p:cNvSpPr>
          <p:nvPr>
            <p:ph type="sldNum" sz="quarter" idx="4"/>
          </p:nvPr>
        </p:nvSpPr>
        <p:spPr>
          <a:xfrm>
            <a:off x="190500" y="6356350"/>
            <a:ext cx="990600" cy="365125"/>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000000"/>
                </a:solidFill>
                <a:cs typeface="Arial" charset="0"/>
              </a:defRPr>
            </a:lvl1pPr>
          </a:lstStyle>
          <a:p>
            <a:pPr>
              <a:defRPr/>
            </a:pPr>
            <a:r>
              <a:rPr lang="en-US" smtClean="0"/>
              <a:t>Slide </a:t>
            </a:r>
            <a:fld id="{918CF5AD-1978-4319-8CC5-F68928680AF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Lst>
  <p:hf sldNum="0" hdr="0" ftr="0" dt="0"/>
  <p:txStyles>
    <p:titleStyle>
      <a:lvl1pPr algn="l" defTabSz="457200" rtl="0" eaLnBrk="1" fontAlgn="base" hangingPunct="1">
        <a:spcBef>
          <a:spcPct val="0"/>
        </a:spcBef>
        <a:spcAft>
          <a:spcPct val="0"/>
        </a:spcAft>
        <a:defRPr sz="2400" b="1" kern="1200">
          <a:solidFill>
            <a:schemeClr val="bg1"/>
          </a:solidFill>
          <a:latin typeface="Arial"/>
          <a:ea typeface="ＭＳ Ｐゴシック" pitchFamily="30" charset="-128"/>
          <a:cs typeface="ＭＳ Ｐゴシック" pitchFamily="28" charset="-128"/>
        </a:defRPr>
      </a:lvl1pPr>
      <a:lvl2pPr algn="l" defTabSz="457200" rtl="0" eaLnBrk="1" fontAlgn="base" hangingPunct="1">
        <a:spcBef>
          <a:spcPct val="0"/>
        </a:spcBef>
        <a:spcAft>
          <a:spcPct val="0"/>
        </a:spcAft>
        <a:defRPr sz="2400" b="1">
          <a:solidFill>
            <a:schemeClr val="bg1"/>
          </a:solidFill>
          <a:latin typeface="Arial" pitchFamily="30" charset="0"/>
          <a:ea typeface="ＭＳ Ｐゴシック" pitchFamily="30" charset="-128"/>
          <a:cs typeface="ＭＳ Ｐゴシック" pitchFamily="28" charset="-128"/>
        </a:defRPr>
      </a:lvl2pPr>
      <a:lvl3pPr algn="l" defTabSz="457200" rtl="0" eaLnBrk="1" fontAlgn="base" hangingPunct="1">
        <a:spcBef>
          <a:spcPct val="0"/>
        </a:spcBef>
        <a:spcAft>
          <a:spcPct val="0"/>
        </a:spcAft>
        <a:defRPr sz="2400" b="1">
          <a:solidFill>
            <a:schemeClr val="bg1"/>
          </a:solidFill>
          <a:latin typeface="Arial" pitchFamily="30" charset="0"/>
          <a:ea typeface="ＭＳ Ｐゴシック" pitchFamily="30" charset="-128"/>
          <a:cs typeface="ＭＳ Ｐゴシック" pitchFamily="28" charset="-128"/>
        </a:defRPr>
      </a:lvl3pPr>
      <a:lvl4pPr algn="l" defTabSz="457200" rtl="0" eaLnBrk="1" fontAlgn="base" hangingPunct="1">
        <a:spcBef>
          <a:spcPct val="0"/>
        </a:spcBef>
        <a:spcAft>
          <a:spcPct val="0"/>
        </a:spcAft>
        <a:defRPr sz="2400" b="1">
          <a:solidFill>
            <a:schemeClr val="bg1"/>
          </a:solidFill>
          <a:latin typeface="Arial" pitchFamily="30" charset="0"/>
          <a:ea typeface="ＭＳ Ｐゴシック" pitchFamily="30" charset="-128"/>
          <a:cs typeface="ＭＳ Ｐゴシック" pitchFamily="28" charset="-128"/>
        </a:defRPr>
      </a:lvl4pPr>
      <a:lvl5pPr algn="l" defTabSz="457200" rtl="0" eaLnBrk="1" fontAlgn="base" hangingPunct="1">
        <a:spcBef>
          <a:spcPct val="0"/>
        </a:spcBef>
        <a:spcAft>
          <a:spcPct val="0"/>
        </a:spcAft>
        <a:defRPr sz="2400" b="1">
          <a:solidFill>
            <a:schemeClr val="bg1"/>
          </a:solidFill>
          <a:latin typeface="Arial" pitchFamily="30" charset="0"/>
          <a:ea typeface="ＭＳ Ｐゴシック" pitchFamily="30" charset="-128"/>
          <a:cs typeface="ＭＳ Ｐゴシック" pitchFamily="28" charset="-128"/>
        </a:defRPr>
      </a:lvl5pPr>
      <a:lvl6pPr marL="457200" algn="l" defTabSz="457200" rtl="0" eaLnBrk="1" fontAlgn="base" hangingPunct="1">
        <a:spcBef>
          <a:spcPct val="0"/>
        </a:spcBef>
        <a:spcAft>
          <a:spcPct val="0"/>
        </a:spcAft>
        <a:defRPr sz="2400" b="1">
          <a:solidFill>
            <a:schemeClr val="bg1"/>
          </a:solidFill>
          <a:latin typeface="Arial" pitchFamily="30" charset="0"/>
          <a:ea typeface="ＭＳ Ｐゴシック" pitchFamily="30" charset="-128"/>
        </a:defRPr>
      </a:lvl6pPr>
      <a:lvl7pPr marL="914400" algn="l" defTabSz="457200" rtl="0" eaLnBrk="1" fontAlgn="base" hangingPunct="1">
        <a:spcBef>
          <a:spcPct val="0"/>
        </a:spcBef>
        <a:spcAft>
          <a:spcPct val="0"/>
        </a:spcAft>
        <a:defRPr sz="2400" b="1">
          <a:solidFill>
            <a:schemeClr val="bg1"/>
          </a:solidFill>
          <a:latin typeface="Arial" pitchFamily="30" charset="0"/>
          <a:ea typeface="ＭＳ Ｐゴシック" pitchFamily="30" charset="-128"/>
        </a:defRPr>
      </a:lvl7pPr>
      <a:lvl8pPr marL="1371600" algn="l" defTabSz="457200" rtl="0" eaLnBrk="1" fontAlgn="base" hangingPunct="1">
        <a:spcBef>
          <a:spcPct val="0"/>
        </a:spcBef>
        <a:spcAft>
          <a:spcPct val="0"/>
        </a:spcAft>
        <a:defRPr sz="2400" b="1">
          <a:solidFill>
            <a:schemeClr val="bg1"/>
          </a:solidFill>
          <a:latin typeface="Arial" pitchFamily="30" charset="0"/>
          <a:ea typeface="ＭＳ Ｐゴシック" pitchFamily="30" charset="-128"/>
        </a:defRPr>
      </a:lvl8pPr>
      <a:lvl9pPr marL="1828800" algn="l" defTabSz="457200" rtl="0" eaLnBrk="1" fontAlgn="base" hangingPunct="1">
        <a:spcBef>
          <a:spcPct val="0"/>
        </a:spcBef>
        <a:spcAft>
          <a:spcPct val="0"/>
        </a:spcAft>
        <a:defRPr sz="2400" b="1">
          <a:solidFill>
            <a:schemeClr val="bg1"/>
          </a:solidFill>
          <a:latin typeface="Arial" pitchFamily="30" charset="0"/>
          <a:ea typeface="ＭＳ Ｐゴシック" pitchFamily="30" charset="-128"/>
        </a:defRPr>
      </a:lvl9pPr>
    </p:titleStyle>
    <p:bodyStyle>
      <a:lvl1pPr marL="342900" indent="-342900" algn="l" defTabSz="457200" rtl="0" eaLnBrk="1" fontAlgn="base" hangingPunct="1">
        <a:spcBef>
          <a:spcPct val="20000"/>
        </a:spcBef>
        <a:spcAft>
          <a:spcPct val="0"/>
        </a:spcAft>
        <a:buClr>
          <a:srgbClr val="D52B1E"/>
        </a:buClr>
        <a:buFont typeface="Arial" charset="0"/>
        <a:buChar char="•"/>
        <a:defRPr sz="3200" kern="1200">
          <a:solidFill>
            <a:schemeClr val="tx1"/>
          </a:solidFill>
          <a:latin typeface="Arial"/>
          <a:ea typeface="ＭＳ Ｐゴシック" pitchFamily="30" charset="-128"/>
          <a:cs typeface="ＭＳ Ｐゴシック" pitchFamily="28" charset="-128"/>
        </a:defRPr>
      </a:lvl1pPr>
      <a:lvl2pPr marL="742950" indent="-285750" algn="l" defTabSz="457200" rtl="0" eaLnBrk="1" fontAlgn="base" hangingPunct="1">
        <a:spcBef>
          <a:spcPct val="20000"/>
        </a:spcBef>
        <a:spcAft>
          <a:spcPct val="0"/>
        </a:spcAft>
        <a:buClr>
          <a:srgbClr val="D52B1E"/>
        </a:buClr>
        <a:buFont typeface="Arial" charset="0"/>
        <a:buChar char="–"/>
        <a:defRPr sz="2800" kern="1200">
          <a:solidFill>
            <a:schemeClr val="tx1"/>
          </a:solidFill>
          <a:latin typeface="Arial"/>
          <a:ea typeface="ＭＳ Ｐゴシック" pitchFamily="30" charset="-128"/>
          <a:cs typeface="ＭＳ Ｐゴシック" pitchFamily="28" charset="-128"/>
        </a:defRPr>
      </a:lvl2pPr>
      <a:lvl3pPr marL="1143000" indent="-228600" algn="l" defTabSz="457200" rtl="0" eaLnBrk="1" fontAlgn="base" hangingPunct="1">
        <a:spcBef>
          <a:spcPct val="20000"/>
        </a:spcBef>
        <a:spcAft>
          <a:spcPct val="0"/>
        </a:spcAft>
        <a:buClr>
          <a:srgbClr val="D52B1E"/>
        </a:buClr>
        <a:buFont typeface="Arial" charset="0"/>
        <a:buChar char="•"/>
        <a:defRPr sz="2400" kern="1200">
          <a:solidFill>
            <a:schemeClr val="tx1"/>
          </a:solidFill>
          <a:latin typeface="Arial"/>
          <a:ea typeface="ＭＳ Ｐゴシック" pitchFamily="30" charset="-128"/>
          <a:cs typeface="ＭＳ Ｐゴシック" pitchFamily="28" charset="-128"/>
        </a:defRPr>
      </a:lvl3pPr>
      <a:lvl4pPr marL="1600200" indent="-228600" algn="l" defTabSz="457200" rtl="0" eaLnBrk="1" fontAlgn="base" hangingPunct="1">
        <a:spcBef>
          <a:spcPct val="20000"/>
        </a:spcBef>
        <a:spcAft>
          <a:spcPct val="0"/>
        </a:spcAft>
        <a:buClr>
          <a:srgbClr val="D52B1E"/>
        </a:buClr>
        <a:buFont typeface="Arial" charset="0"/>
        <a:buChar char="–"/>
        <a:defRPr sz="2000" kern="1200">
          <a:solidFill>
            <a:schemeClr val="tx1"/>
          </a:solidFill>
          <a:latin typeface="Arial"/>
          <a:ea typeface="ＭＳ Ｐゴシック" pitchFamily="30" charset="-128"/>
          <a:cs typeface="ＭＳ Ｐゴシック" pitchFamily="28" charset="-128"/>
        </a:defRPr>
      </a:lvl4pPr>
      <a:lvl5pPr marL="2057400" indent="-228600" algn="l" defTabSz="457200" rtl="0" eaLnBrk="1" fontAlgn="base" hangingPunct="1">
        <a:spcBef>
          <a:spcPct val="20000"/>
        </a:spcBef>
        <a:spcAft>
          <a:spcPct val="0"/>
        </a:spcAft>
        <a:buClr>
          <a:srgbClr val="D52B1E"/>
        </a:buClr>
        <a:buFont typeface="Arial" charset="0"/>
        <a:buChar char="»"/>
        <a:defRPr sz="2000" kern="1200">
          <a:solidFill>
            <a:schemeClr val="tx1"/>
          </a:solidFill>
          <a:latin typeface="Arial"/>
          <a:ea typeface="ＭＳ Ｐゴシック" pitchFamily="30" charset="-128"/>
          <a:cs typeface="ＭＳ Ｐゴシック" pitchFamily="28"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ED73F-79F7-4D38-B4FE-0BF7175E16C8}" type="datetimeFigureOut">
              <a:rPr lang="en-US" smtClean="0"/>
              <a:pPr/>
              <a:t>3/15/2013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63B92-1228-4E61-B329-F623F39B0A2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gamesforlibraries.blogspot.co.uk/" TargetMode="External"/><Relationship Id="rId3" Type="http://schemas.openxmlformats.org/officeDocument/2006/relationships/hyperlink" Target="mailto:a.edwards@mdx.ac.uk" TargetMode="External"/><Relationship Id="rId7" Type="http://schemas.openxmlformats.org/officeDocument/2006/relationships/hyperlink" Target="http://innovativelibraries.org.uk/game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eprints/" TargetMode="External"/><Relationship Id="rId5" Type="http://schemas.openxmlformats.org/officeDocument/2006/relationships/hyperlink" Target="mailto:v.hill@mdx.ac.uk" TargetMode="External"/><Relationship Id="rId4" Type="http://schemas.openxmlformats.org/officeDocument/2006/relationships/hyperlink" Target="mailto:a.p.walsh@hud.ac.uk" TargetMode="External"/><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hyperlink" Target="http://library.hud.ac.uk/lemontree" TargetMode="External"/><Relationship Id="rId2" Type="http://schemas.openxmlformats.org/officeDocument/2006/relationships/hyperlink" Target="http://www.slideshare.net/infolit_group/boyle-using-games-to-enchance-information-literacy"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923" y="6293082"/>
            <a:ext cx="6400800" cy="369570"/>
          </a:xfrm>
          <a:prstGeom prst="rect">
            <a:avLst/>
          </a:prstGeom>
          <a:noFill/>
        </p:spPr>
        <p:txBody>
          <a:bodyPr wrap="square" rtlCol="0">
            <a:spAutoFit/>
          </a:bodyPr>
          <a:lstStyle/>
          <a:p>
            <a:r>
              <a:rPr lang="en-US" sz="1800" b="1" dirty="0" smtClean="0">
                <a:solidFill>
                  <a:schemeClr val="bg1"/>
                </a:solidFill>
                <a:latin typeface="+mn-lt"/>
              </a:rPr>
              <a:t>Adam Edwards and Vanessa Hill</a:t>
            </a:r>
            <a:endParaRPr lang="en-GB" sz="1800" b="1" dirty="0">
              <a:solidFill>
                <a:schemeClr val="bg1"/>
              </a:solidFill>
              <a:latin typeface="+mn-lt"/>
            </a:endParaRPr>
          </a:p>
        </p:txBody>
      </p:sp>
      <p:sp>
        <p:nvSpPr>
          <p:cNvPr id="8" name="TextBox 7"/>
          <p:cNvSpPr txBox="1"/>
          <p:nvPr/>
        </p:nvSpPr>
        <p:spPr>
          <a:xfrm>
            <a:off x="1039090" y="0"/>
            <a:ext cx="7003473" cy="1323439"/>
          </a:xfrm>
          <a:prstGeom prst="rect">
            <a:avLst/>
          </a:prstGeom>
          <a:noFill/>
        </p:spPr>
        <p:txBody>
          <a:bodyPr wrap="square" rtlCol="0">
            <a:spAutoFit/>
          </a:bodyPr>
          <a:lstStyle/>
          <a:p>
            <a:pPr algn="ctr"/>
            <a:r>
              <a:rPr lang="en-GB" sz="4000" b="1" dirty="0" smtClean="0">
                <a:solidFill>
                  <a:srgbClr val="FF0000"/>
                </a:solidFill>
                <a:latin typeface="Arial" pitchFamily="34" charset="0"/>
                <a:cs typeface="Arial" pitchFamily="34" charset="0"/>
              </a:rPr>
              <a:t>Games and </a:t>
            </a:r>
            <a:r>
              <a:rPr lang="en-GB" sz="4000" b="1" dirty="0" err="1" smtClean="0">
                <a:solidFill>
                  <a:srgbClr val="FF0000"/>
                </a:solidFill>
                <a:latin typeface="Arial" pitchFamily="34" charset="0"/>
                <a:cs typeface="Arial" pitchFamily="34" charset="0"/>
              </a:rPr>
              <a:t>gamification</a:t>
            </a:r>
            <a:r>
              <a:rPr lang="en-GB" sz="4000" b="1" dirty="0" smtClean="0">
                <a:solidFill>
                  <a:srgbClr val="FF0000"/>
                </a:solidFill>
                <a:latin typeface="Arial" pitchFamily="34" charset="0"/>
                <a:cs typeface="Arial" pitchFamily="34" charset="0"/>
              </a:rPr>
              <a:t> for information literacy</a:t>
            </a:r>
            <a:endParaRPr lang="en-GB" sz="4000" b="1" dirty="0">
              <a:solidFill>
                <a:srgbClr val="FF0000"/>
              </a:solidFill>
              <a:latin typeface="Arial" pitchFamily="34" charset="0"/>
              <a:cs typeface="Arial" pitchFamily="34" charset="0"/>
            </a:endParaRPr>
          </a:p>
        </p:txBody>
      </p:sp>
      <p:pic>
        <p:nvPicPr>
          <p:cNvPr id="39938" name="Picture 2" descr="File:Queensgate Campus Top.jpg"/>
          <p:cNvPicPr>
            <a:picLocks noChangeAspect="1" noChangeArrowheads="1"/>
          </p:cNvPicPr>
          <p:nvPr/>
        </p:nvPicPr>
        <p:blipFill>
          <a:blip r:embed="rId3" cstate="print"/>
          <a:srcRect/>
          <a:stretch>
            <a:fillRect/>
          </a:stretch>
        </p:blipFill>
        <p:spPr bwMode="auto">
          <a:xfrm>
            <a:off x="4255601" y="3470564"/>
            <a:ext cx="4576672" cy="3054928"/>
          </a:xfrm>
          <a:prstGeom prst="rect">
            <a:avLst/>
          </a:prstGeom>
          <a:noFill/>
        </p:spPr>
      </p:pic>
      <p:sp>
        <p:nvSpPr>
          <p:cNvPr id="7" name="TextBox 6"/>
          <p:cNvSpPr txBox="1"/>
          <p:nvPr/>
        </p:nvSpPr>
        <p:spPr>
          <a:xfrm>
            <a:off x="415636" y="5922819"/>
            <a:ext cx="3158836" cy="646331"/>
          </a:xfrm>
          <a:prstGeom prst="rect">
            <a:avLst/>
          </a:prstGeom>
          <a:noFill/>
        </p:spPr>
        <p:txBody>
          <a:bodyPr wrap="square" rtlCol="0">
            <a:spAutoFit/>
          </a:bodyPr>
          <a:lstStyle/>
          <a:p>
            <a:r>
              <a:rPr lang="en-GB" sz="3600" b="1" dirty="0" smtClean="0">
                <a:latin typeface="Arial" pitchFamily="34" charset="0"/>
                <a:cs typeface="Arial" pitchFamily="34" charset="0"/>
              </a:rPr>
              <a:t>LILAC 2013</a:t>
            </a:r>
            <a:endParaRPr lang="en-GB" sz="3600" b="1" dirty="0">
              <a:latin typeface="Arial" pitchFamily="34" charset="0"/>
              <a:cs typeface="Arial" pitchFamily="34" charset="0"/>
            </a:endParaRPr>
          </a:p>
        </p:txBody>
      </p:sp>
      <p:sp>
        <p:nvSpPr>
          <p:cNvPr id="9" name="TextBox 8"/>
          <p:cNvSpPr txBox="1"/>
          <p:nvPr/>
        </p:nvSpPr>
        <p:spPr>
          <a:xfrm>
            <a:off x="4838429" y="1600200"/>
            <a:ext cx="4014626" cy="1477328"/>
          </a:xfrm>
          <a:prstGeom prst="rect">
            <a:avLst/>
          </a:prstGeom>
          <a:noFill/>
        </p:spPr>
        <p:txBody>
          <a:bodyPr wrap="square" rtlCol="0">
            <a:spAutoFit/>
          </a:bodyPr>
          <a:lstStyle/>
          <a:p>
            <a:pPr algn="r">
              <a:lnSpc>
                <a:spcPct val="150000"/>
              </a:lnSpc>
            </a:pPr>
            <a:r>
              <a:rPr lang="en-GB" b="1" dirty="0" smtClean="0">
                <a:latin typeface="Arial" pitchFamily="34" charset="0"/>
                <a:cs typeface="Arial" pitchFamily="34" charset="0"/>
              </a:rPr>
              <a:t>Adam Edwards </a:t>
            </a:r>
            <a:r>
              <a:rPr lang="en-GB" sz="1600" dirty="0" smtClean="0">
                <a:latin typeface="Arial" pitchFamily="34" charset="0"/>
                <a:cs typeface="Arial" pitchFamily="34" charset="0"/>
              </a:rPr>
              <a:t>@</a:t>
            </a:r>
            <a:r>
              <a:rPr lang="en-GB" sz="1600" dirty="0" err="1" smtClean="0">
                <a:latin typeface="Arial" pitchFamily="34" charset="0"/>
                <a:cs typeface="Arial" pitchFamily="34" charset="0"/>
              </a:rPr>
              <a:t>WBLLibrarian</a:t>
            </a:r>
            <a:endParaRPr lang="en-GB" dirty="0" smtClean="0">
              <a:latin typeface="Arial" pitchFamily="34" charset="0"/>
              <a:cs typeface="Arial" pitchFamily="34" charset="0"/>
            </a:endParaRPr>
          </a:p>
          <a:p>
            <a:pPr algn="r">
              <a:lnSpc>
                <a:spcPct val="150000"/>
              </a:lnSpc>
            </a:pPr>
            <a:r>
              <a:rPr lang="en-GB" b="1" dirty="0" smtClean="0">
                <a:latin typeface="Arial" pitchFamily="34" charset="0"/>
                <a:cs typeface="Arial" pitchFamily="34" charset="0"/>
              </a:rPr>
              <a:t>Andrew Walsh </a:t>
            </a:r>
            <a:r>
              <a:rPr lang="en-GB" sz="1600" dirty="0" smtClean="0">
                <a:latin typeface="Arial" pitchFamily="34" charset="0"/>
                <a:cs typeface="Arial" pitchFamily="34" charset="0"/>
              </a:rPr>
              <a:t>@andywalsh999</a:t>
            </a:r>
          </a:p>
          <a:p>
            <a:pPr algn="r">
              <a:lnSpc>
                <a:spcPct val="150000"/>
              </a:lnSpc>
            </a:pPr>
            <a:r>
              <a:rPr lang="en-GB" b="1" dirty="0" smtClean="0">
                <a:latin typeface="Arial" pitchFamily="34" charset="0"/>
                <a:cs typeface="Arial" pitchFamily="34" charset="0"/>
              </a:rPr>
              <a:t>Vanessa Hill </a:t>
            </a:r>
            <a:r>
              <a:rPr lang="en-GB" sz="1600" dirty="0" smtClean="0">
                <a:latin typeface="Arial" pitchFamily="34" charset="0"/>
                <a:cs typeface="Arial" pitchFamily="34" charset="0"/>
              </a:rPr>
              <a:t>@</a:t>
            </a:r>
            <a:r>
              <a:rPr lang="en-GB" sz="1600" dirty="0" err="1" smtClean="0">
                <a:latin typeface="Arial" pitchFamily="34" charset="0"/>
                <a:cs typeface="Arial" pitchFamily="34" charset="0"/>
              </a:rPr>
              <a:t>SATLbrarian</a:t>
            </a:r>
            <a:endParaRPr lang="en-GB" sz="1600" dirty="0" smtClean="0">
              <a:latin typeface="Arial" pitchFamily="34" charset="0"/>
              <a:cs typeface="Arial" pitchFamily="34" charset="0"/>
            </a:endParaRPr>
          </a:p>
        </p:txBody>
      </p:sp>
      <p:pic>
        <p:nvPicPr>
          <p:cNvPr id="4" name="Picture 3" descr="P1020303.JPG"/>
          <p:cNvPicPr>
            <a:picLocks noChangeAspect="1"/>
          </p:cNvPicPr>
          <p:nvPr/>
        </p:nvPicPr>
        <p:blipFill>
          <a:blip r:embed="rId4" cstate="print"/>
          <a:srcRect l="13636" r="14773"/>
          <a:stretch>
            <a:fillRect/>
          </a:stretch>
        </p:blipFill>
        <p:spPr>
          <a:xfrm>
            <a:off x="332510" y="1683329"/>
            <a:ext cx="4339664" cy="3678381"/>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0" y="332509"/>
            <a:ext cx="8146472" cy="893619"/>
          </a:xfrm>
        </p:spPr>
        <p:txBody>
          <a:bodyPr/>
          <a:lstStyle/>
          <a:p>
            <a:r>
              <a:rPr lang="en-GB" sz="4800" dirty="0" smtClean="0">
                <a:solidFill>
                  <a:srgbClr val="FF0000"/>
                </a:solidFill>
              </a:rPr>
              <a:t>Play time</a:t>
            </a:r>
            <a:endParaRPr lang="en-GB" sz="4800" dirty="0">
              <a:solidFill>
                <a:srgbClr val="FF0000"/>
              </a:solidFill>
            </a:endParaRPr>
          </a:p>
        </p:txBody>
      </p:sp>
      <p:pic>
        <p:nvPicPr>
          <p:cNvPr id="4" name="Content Placeholder 3" descr="rugby.JPG"/>
          <p:cNvPicPr>
            <a:picLocks noGrp="1" noChangeAspect="1"/>
          </p:cNvPicPr>
          <p:nvPr>
            <p:ph idx="1"/>
          </p:nvPr>
        </p:nvPicPr>
        <p:blipFill>
          <a:blip r:embed="rId3" cstate="print"/>
          <a:stretch>
            <a:fillRect/>
          </a:stretch>
        </p:blipFill>
        <p:spPr>
          <a:xfrm>
            <a:off x="5764793" y="1870363"/>
            <a:ext cx="3077476" cy="3886201"/>
          </a:xfrm>
        </p:spPr>
      </p:pic>
      <p:sp>
        <p:nvSpPr>
          <p:cNvPr id="5" name="TextBox 4"/>
          <p:cNvSpPr txBox="1"/>
          <p:nvPr/>
        </p:nvSpPr>
        <p:spPr>
          <a:xfrm>
            <a:off x="290945" y="1808018"/>
            <a:ext cx="6192982" cy="2677656"/>
          </a:xfrm>
          <a:prstGeom prst="rect">
            <a:avLst/>
          </a:prstGeom>
          <a:noFill/>
        </p:spPr>
        <p:txBody>
          <a:bodyPr wrap="square" rtlCol="0">
            <a:spAutoFit/>
          </a:bodyPr>
          <a:lstStyle/>
          <a:p>
            <a:pPr>
              <a:lnSpc>
                <a:spcPct val="150000"/>
              </a:lnSpc>
              <a:buClr>
                <a:srgbClr val="FF0000"/>
              </a:buClr>
              <a:buFont typeface="Arial" pitchFamily="34" charset="0"/>
              <a:buChar char="•"/>
            </a:pPr>
            <a:r>
              <a:rPr lang="en-GB" sz="2800" dirty="0" smtClean="0">
                <a:latin typeface="Arial" pitchFamily="34" charset="0"/>
                <a:cs typeface="Arial" pitchFamily="34" charset="0"/>
              </a:rPr>
              <a:t> Shelf check</a:t>
            </a:r>
          </a:p>
          <a:p>
            <a:pPr>
              <a:lnSpc>
                <a:spcPct val="150000"/>
              </a:lnSpc>
              <a:buClr>
                <a:srgbClr val="FF0000"/>
              </a:buClr>
              <a:buFont typeface="Arial" pitchFamily="34" charset="0"/>
              <a:buChar char="•"/>
            </a:pPr>
            <a:r>
              <a:rPr lang="en-GB" sz="2800" dirty="0" smtClean="0">
                <a:latin typeface="Arial" pitchFamily="34" charset="0"/>
                <a:cs typeface="Arial" pitchFamily="34" charset="0"/>
              </a:rPr>
              <a:t> Thinking about resources </a:t>
            </a:r>
          </a:p>
          <a:p>
            <a:pPr>
              <a:lnSpc>
                <a:spcPct val="150000"/>
              </a:lnSpc>
              <a:buClr>
                <a:srgbClr val="FF0000"/>
              </a:buClr>
              <a:buFont typeface="Arial" pitchFamily="34" charset="0"/>
              <a:buChar char="•"/>
            </a:pPr>
            <a:endParaRPr lang="en-GB" sz="2800" dirty="0" smtClean="0">
              <a:latin typeface="Arial" pitchFamily="34" charset="0"/>
              <a:cs typeface="Arial" pitchFamily="34" charset="0"/>
            </a:endParaRPr>
          </a:p>
          <a:p>
            <a:pPr>
              <a:lnSpc>
                <a:spcPct val="150000"/>
              </a:lnSpc>
              <a:buClr>
                <a:srgbClr val="FF0000"/>
              </a:buClr>
              <a:buFont typeface="Arial" pitchFamily="34" charset="0"/>
              <a:buChar char="•"/>
            </a:pPr>
            <a:r>
              <a:rPr lang="en-GB" sz="2800" dirty="0" smtClean="0">
                <a:latin typeface="Arial" pitchFamily="34" charset="0"/>
                <a:cs typeface="Arial" pitchFamily="34" charset="0"/>
              </a:rPr>
              <a:t> Variations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99" y="274637"/>
            <a:ext cx="5835927" cy="743671"/>
          </a:xfrm>
        </p:spPr>
        <p:txBody>
          <a:bodyPr/>
          <a:lstStyle/>
          <a:p>
            <a:r>
              <a:rPr lang="en-GB" sz="4400" dirty="0" smtClean="0">
                <a:solidFill>
                  <a:srgbClr val="FF0000"/>
                </a:solidFill>
              </a:rPr>
              <a:t>SEEK!</a:t>
            </a:r>
            <a:endParaRPr lang="en-GB" sz="4400" dirty="0">
              <a:solidFill>
                <a:srgbClr val="FF0000"/>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13637"/>
          <a:stretch/>
        </p:blipFill>
        <p:spPr>
          <a:xfrm>
            <a:off x="0" y="1122218"/>
            <a:ext cx="9144000" cy="5735780"/>
          </a:xfrm>
        </p:spPr>
      </p:pic>
    </p:spTree>
    <p:extLst>
      <p:ext uri="{BB962C8B-B14F-4D97-AF65-F5344CB8AC3E}">
        <p14:creationId xmlns:p14="http://schemas.microsoft.com/office/powerpoint/2010/main" xmlns="" val="748613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00" y="274637"/>
            <a:ext cx="5939836" cy="764453"/>
          </a:xfrm>
        </p:spPr>
        <p:txBody>
          <a:bodyPr/>
          <a:lstStyle/>
          <a:p>
            <a:r>
              <a:rPr lang="en-GB" sz="4400" dirty="0" smtClean="0">
                <a:solidFill>
                  <a:srgbClr val="FF0000"/>
                </a:solidFill>
              </a:rPr>
              <a:t>Sharing</a:t>
            </a:r>
            <a:endParaRPr lang="en-GB" sz="4400" dirty="0">
              <a:solidFill>
                <a:srgbClr val="FF0000"/>
              </a:solidFill>
            </a:endParaRPr>
          </a:p>
        </p:txBody>
      </p:sp>
      <p:pic>
        <p:nvPicPr>
          <p:cNvPr id="3" name="Picture 2" descr="pigs.jpg"/>
          <p:cNvPicPr>
            <a:picLocks noChangeAspect="1"/>
          </p:cNvPicPr>
          <p:nvPr/>
        </p:nvPicPr>
        <p:blipFill>
          <a:blip r:embed="rId3" cstate="print"/>
          <a:stretch>
            <a:fillRect/>
          </a:stretch>
        </p:blipFill>
        <p:spPr>
          <a:xfrm>
            <a:off x="0" y="1370301"/>
            <a:ext cx="9143999" cy="5487699"/>
          </a:xfrm>
          <a:prstGeom prst="rect">
            <a:avLst/>
          </a:prstGeom>
        </p:spPr>
      </p:pic>
      <p:sp>
        <p:nvSpPr>
          <p:cNvPr id="5" name="Rectangle 4"/>
          <p:cNvSpPr/>
          <p:nvPr/>
        </p:nvSpPr>
        <p:spPr>
          <a:xfrm>
            <a:off x="290944" y="6275457"/>
            <a:ext cx="6296891" cy="307777"/>
          </a:xfrm>
          <a:prstGeom prst="rect">
            <a:avLst/>
          </a:prstGeom>
        </p:spPr>
        <p:txBody>
          <a:bodyPr wrap="square">
            <a:spAutoFit/>
          </a:bodyPr>
          <a:lstStyle/>
          <a:p>
            <a:r>
              <a:rPr lang="en-GB" sz="1050" dirty="0" smtClean="0">
                <a:latin typeface="Arial" pitchFamily="34" charset="0"/>
                <a:cs typeface="Arial" pitchFamily="34" charset="0"/>
              </a:rPr>
              <a:t>http://www.flickr.com/photos/ryanr/142455033</a:t>
            </a:r>
            <a:r>
              <a:rPr lang="en-GB" sz="1400" dirty="0" smtClean="0"/>
              <a:t>/</a:t>
            </a:r>
            <a:endParaRPr lang="en-GB"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4853" y="321109"/>
            <a:ext cx="8280545" cy="901700"/>
          </a:xfrm>
        </p:spPr>
        <p:txBody>
          <a:bodyPr/>
          <a:lstStyle/>
          <a:p>
            <a:r>
              <a:rPr lang="en-GB" sz="4400" dirty="0" smtClean="0">
                <a:solidFill>
                  <a:srgbClr val="FF0000"/>
                </a:solidFill>
              </a:rPr>
              <a:t>Lemontree</a:t>
            </a:r>
            <a:endParaRPr lang="en-GB" dirty="0" smtClean="0"/>
          </a:p>
        </p:txBody>
      </p:sp>
      <p:sp>
        <p:nvSpPr>
          <p:cNvPr id="27651" name="Content Placeholder 2"/>
          <p:cNvSpPr>
            <a:spLocks noGrp="1"/>
          </p:cNvSpPr>
          <p:nvPr>
            <p:ph idx="1"/>
          </p:nvPr>
        </p:nvSpPr>
        <p:spPr>
          <a:xfrm>
            <a:off x="374072" y="1870797"/>
            <a:ext cx="7891463" cy="4102100"/>
          </a:xfrm>
        </p:spPr>
        <p:txBody>
          <a:bodyPr/>
          <a:lstStyle/>
          <a:p>
            <a:pPr marL="0" indent="0">
              <a:buNone/>
            </a:pPr>
            <a:endParaRPr lang="en-GB" dirty="0" smtClean="0">
              <a:solidFill>
                <a:schemeClr val="bg1"/>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395" b="9090"/>
          <a:stretch/>
        </p:blipFill>
        <p:spPr bwMode="auto">
          <a:xfrm>
            <a:off x="0" y="1267691"/>
            <a:ext cx="9144000" cy="5590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93518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99" y="124693"/>
            <a:ext cx="8579128" cy="789708"/>
          </a:xfrm>
        </p:spPr>
        <p:txBody>
          <a:bodyPr/>
          <a:lstStyle/>
          <a:p>
            <a:r>
              <a:rPr lang="en-GB" sz="4400" dirty="0" smtClean="0">
                <a:solidFill>
                  <a:srgbClr val="FF0000"/>
                </a:solidFill>
              </a:rPr>
              <a:t>Making games for libraries</a:t>
            </a:r>
            <a:endParaRPr lang="en-GB" sz="4400" dirty="0">
              <a:solidFill>
                <a:srgbClr val="FF0000"/>
              </a:solidFill>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3253" b="11899"/>
          <a:stretch/>
        </p:blipFill>
        <p:spPr>
          <a:xfrm>
            <a:off x="0" y="1288473"/>
            <a:ext cx="9144000" cy="5569527"/>
          </a:xfrm>
        </p:spPr>
      </p:pic>
    </p:spTree>
    <p:extLst>
      <p:ext uri="{BB962C8B-B14F-4D97-AF65-F5344CB8AC3E}">
        <p14:creationId xmlns:p14="http://schemas.microsoft.com/office/powerpoint/2010/main" xmlns="" val="2987632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99" y="274637"/>
            <a:ext cx="8641473" cy="951489"/>
          </a:xfrm>
        </p:spPr>
        <p:txBody>
          <a:bodyPr/>
          <a:lstStyle/>
          <a:p>
            <a:r>
              <a:rPr lang="en-GB" sz="4400" dirty="0" smtClean="0">
                <a:solidFill>
                  <a:srgbClr val="FF0000"/>
                </a:solidFill>
              </a:rPr>
              <a:t>Sharing</a:t>
            </a:r>
            <a:endParaRPr lang="en-GB" sz="4400" dirty="0">
              <a:solidFill>
                <a:srgbClr val="FF0000"/>
              </a:solidFill>
            </a:endParaRPr>
          </a:p>
        </p:txBody>
      </p:sp>
      <p:sp>
        <p:nvSpPr>
          <p:cNvPr id="3" name="Content Placeholder 2"/>
          <p:cNvSpPr>
            <a:spLocks noGrp="1"/>
          </p:cNvSpPr>
          <p:nvPr>
            <p:ph idx="1"/>
          </p:nvPr>
        </p:nvSpPr>
        <p:spPr>
          <a:xfrm>
            <a:off x="190500" y="1517074"/>
            <a:ext cx="8742363" cy="5133109"/>
          </a:xfrm>
        </p:spPr>
        <p:txBody>
          <a:bodyPr/>
          <a:lstStyle/>
          <a:p>
            <a:pPr>
              <a:buNone/>
            </a:pPr>
            <a:r>
              <a:rPr lang="en-GB" sz="1500" b="1" dirty="0" smtClean="0">
                <a:solidFill>
                  <a:srgbClr val="C00000"/>
                </a:solidFill>
                <a:latin typeface="Arial" pitchFamily="34" charset="0"/>
                <a:cs typeface="Arial" pitchFamily="34" charset="0"/>
              </a:rPr>
              <a:t>Adam Edwards</a:t>
            </a:r>
          </a:p>
          <a:p>
            <a:pPr>
              <a:buNone/>
            </a:pPr>
            <a:r>
              <a:rPr lang="en-GB" sz="1500" dirty="0" smtClean="0">
                <a:latin typeface="Arial" pitchFamily="34" charset="0"/>
                <a:cs typeface="Arial" pitchFamily="34" charset="0"/>
              </a:rPr>
              <a:t>Liaison Manager</a:t>
            </a:r>
          </a:p>
          <a:p>
            <a:pPr>
              <a:buNone/>
            </a:pPr>
            <a:r>
              <a:rPr lang="en-GB" sz="1500" dirty="0" smtClean="0">
                <a:latin typeface="Arial" pitchFamily="34" charset="0"/>
                <a:cs typeface="Arial" pitchFamily="34" charset="0"/>
              </a:rPr>
              <a:t>Middlesex University</a:t>
            </a:r>
          </a:p>
          <a:p>
            <a:pPr>
              <a:buNone/>
            </a:pPr>
            <a:r>
              <a:rPr lang="en-GB" sz="1500" dirty="0" smtClean="0">
                <a:latin typeface="Arial" pitchFamily="34" charset="0"/>
                <a:cs typeface="Arial" pitchFamily="34" charset="0"/>
                <a:hlinkClick r:id="rId3"/>
              </a:rPr>
              <a:t>a.edwards@mdx.ac.uk</a:t>
            </a:r>
            <a:r>
              <a:rPr lang="en-GB" sz="1500" dirty="0" smtClean="0">
                <a:latin typeface="Arial" pitchFamily="34" charset="0"/>
                <a:cs typeface="Arial" pitchFamily="34" charset="0"/>
              </a:rPr>
              <a:t>    </a:t>
            </a:r>
          </a:p>
          <a:p>
            <a:pPr>
              <a:buNone/>
            </a:pPr>
            <a:endParaRPr lang="en-GB" sz="1500" dirty="0" smtClean="0">
              <a:latin typeface="Arial" pitchFamily="34" charset="0"/>
              <a:cs typeface="Arial" pitchFamily="34" charset="0"/>
            </a:endParaRPr>
          </a:p>
          <a:p>
            <a:pPr>
              <a:buNone/>
            </a:pPr>
            <a:r>
              <a:rPr lang="en-GB" sz="1500" b="1" dirty="0" smtClean="0">
                <a:solidFill>
                  <a:srgbClr val="C00000"/>
                </a:solidFill>
                <a:latin typeface="Arial" pitchFamily="34" charset="0"/>
                <a:cs typeface="Arial" pitchFamily="34" charset="0"/>
              </a:rPr>
              <a:t>Andrew Walsh</a:t>
            </a:r>
          </a:p>
          <a:p>
            <a:pPr>
              <a:buNone/>
            </a:pPr>
            <a:r>
              <a:rPr lang="en-GB" sz="1500" dirty="0" smtClean="0">
                <a:latin typeface="Arial" pitchFamily="34" charset="0"/>
                <a:cs typeface="Arial" pitchFamily="34" charset="0"/>
              </a:rPr>
              <a:t>Academic Librarian / Teaching Fellow</a:t>
            </a:r>
          </a:p>
          <a:p>
            <a:pPr>
              <a:buNone/>
            </a:pPr>
            <a:r>
              <a:rPr lang="en-GB" sz="1500" dirty="0" smtClean="0">
                <a:latin typeface="Arial" pitchFamily="34" charset="0"/>
                <a:cs typeface="Arial" pitchFamily="34" charset="0"/>
              </a:rPr>
              <a:t>University of Huddersfield</a:t>
            </a:r>
          </a:p>
          <a:p>
            <a:pPr>
              <a:buNone/>
            </a:pPr>
            <a:r>
              <a:rPr lang="en-GB" sz="1500" dirty="0" smtClean="0">
                <a:latin typeface="Arial" pitchFamily="34" charset="0"/>
                <a:cs typeface="Arial" pitchFamily="34" charset="0"/>
                <a:hlinkClick r:id="rId4"/>
              </a:rPr>
              <a:t>a.p.walsh@hud.ac.uk</a:t>
            </a:r>
            <a:r>
              <a:rPr lang="en-GB" sz="1500" dirty="0" smtClean="0">
                <a:latin typeface="Arial" pitchFamily="34" charset="0"/>
                <a:cs typeface="Arial" pitchFamily="34" charset="0"/>
              </a:rPr>
              <a:t> </a:t>
            </a:r>
          </a:p>
          <a:p>
            <a:pPr>
              <a:buNone/>
            </a:pPr>
            <a:endParaRPr lang="en-GB" sz="1500" dirty="0" smtClean="0">
              <a:latin typeface="Arial" pitchFamily="34" charset="0"/>
              <a:cs typeface="Arial" pitchFamily="34" charset="0"/>
            </a:endParaRPr>
          </a:p>
          <a:p>
            <a:pPr>
              <a:buNone/>
            </a:pPr>
            <a:r>
              <a:rPr lang="en-GB" sz="1500" b="1" dirty="0" smtClean="0">
                <a:solidFill>
                  <a:srgbClr val="C00000"/>
                </a:solidFill>
                <a:latin typeface="Arial" pitchFamily="34" charset="0"/>
                <a:cs typeface="Arial" pitchFamily="34" charset="0"/>
              </a:rPr>
              <a:t>Vanessa Hill</a:t>
            </a:r>
          </a:p>
          <a:p>
            <a:pPr>
              <a:buNone/>
            </a:pPr>
            <a:r>
              <a:rPr lang="en-GB" sz="1500" dirty="0" smtClean="0">
                <a:latin typeface="Arial" pitchFamily="34" charset="0"/>
                <a:cs typeface="Arial" pitchFamily="34" charset="0"/>
              </a:rPr>
              <a:t>Liaison Librarian / Teaching Fellow</a:t>
            </a:r>
          </a:p>
          <a:p>
            <a:pPr>
              <a:buNone/>
            </a:pPr>
            <a:r>
              <a:rPr lang="en-GB" sz="1500" dirty="0" smtClean="0">
                <a:latin typeface="Arial" pitchFamily="34" charset="0"/>
                <a:cs typeface="Arial" pitchFamily="34" charset="0"/>
              </a:rPr>
              <a:t>Middlesex University</a:t>
            </a:r>
          </a:p>
          <a:p>
            <a:pPr>
              <a:buNone/>
            </a:pPr>
            <a:r>
              <a:rPr lang="en-GB" sz="1500" dirty="0" smtClean="0">
                <a:latin typeface="Arial" pitchFamily="34" charset="0"/>
                <a:cs typeface="Arial" pitchFamily="34" charset="0"/>
                <a:hlinkClick r:id="rId5"/>
              </a:rPr>
              <a:t>v.hill@mdx.ac.uk</a:t>
            </a:r>
            <a:r>
              <a:rPr lang="en-GB" sz="1500" dirty="0" smtClean="0">
                <a:latin typeface="Arial" pitchFamily="34" charset="0"/>
                <a:cs typeface="Arial" pitchFamily="34" charset="0"/>
              </a:rPr>
              <a:t> </a:t>
            </a:r>
          </a:p>
          <a:p>
            <a:pPr>
              <a:buNone/>
            </a:pPr>
            <a:endParaRPr lang="en-GB" sz="1500" dirty="0" smtClean="0">
              <a:latin typeface="Arial" pitchFamily="34" charset="0"/>
              <a:cs typeface="Arial" pitchFamily="34" charset="0"/>
            </a:endParaRPr>
          </a:p>
          <a:p>
            <a:pPr>
              <a:buNone/>
            </a:pPr>
            <a:r>
              <a:rPr lang="en-GB" sz="1500" dirty="0" smtClean="0">
                <a:solidFill>
                  <a:srgbClr val="C00000"/>
                </a:solidFill>
                <a:latin typeface="Arial" pitchFamily="34" charset="0"/>
                <a:cs typeface="Arial" pitchFamily="34" charset="0"/>
              </a:rPr>
              <a:t>Slides available at</a:t>
            </a:r>
            <a:r>
              <a:rPr lang="en-GB" sz="1500" dirty="0" smtClean="0">
                <a:latin typeface="Arial" pitchFamily="34" charset="0"/>
                <a:cs typeface="Arial" pitchFamily="34" charset="0"/>
              </a:rPr>
              <a:t>: </a:t>
            </a:r>
            <a:r>
              <a:rPr lang="en-GB" sz="1500" dirty="0" smtClean="0">
                <a:latin typeface="Arial" pitchFamily="34" charset="0"/>
                <a:cs typeface="Arial" pitchFamily="34" charset="0"/>
                <a:hlinkClick r:id="rId6"/>
              </a:rPr>
              <a:t>http://eprints</a:t>
            </a:r>
            <a:r>
              <a:rPr lang="en-GB" sz="1500" dirty="0" smtClean="0">
                <a:latin typeface="Arial" pitchFamily="34" charset="0"/>
                <a:cs typeface="Arial" pitchFamily="34" charset="0"/>
              </a:rPr>
              <a:t>......</a:t>
            </a:r>
          </a:p>
          <a:p>
            <a:pPr>
              <a:buNone/>
            </a:pPr>
            <a:r>
              <a:rPr lang="en-GB" sz="1500" dirty="0" smtClean="0">
                <a:solidFill>
                  <a:srgbClr val="C00000"/>
                </a:solidFill>
                <a:latin typeface="Arial" pitchFamily="34" charset="0"/>
                <a:cs typeface="Arial" pitchFamily="34" charset="0"/>
              </a:rPr>
              <a:t>For Andrew’s games see: </a:t>
            </a:r>
            <a:r>
              <a:rPr lang="en-GB" sz="1500" dirty="0" smtClean="0">
                <a:latin typeface="Arial" pitchFamily="34" charset="0"/>
                <a:cs typeface="Arial" pitchFamily="34" charset="0"/>
                <a:hlinkClick r:id="rId7"/>
              </a:rPr>
              <a:t>http://innovativelibraries.org.uk/games/</a:t>
            </a:r>
            <a:r>
              <a:rPr lang="en-GB" sz="1500" dirty="0" smtClean="0">
                <a:latin typeface="Arial" pitchFamily="34" charset="0"/>
                <a:cs typeface="Arial" pitchFamily="34" charset="0"/>
              </a:rPr>
              <a:t>    </a:t>
            </a:r>
          </a:p>
          <a:p>
            <a:pPr>
              <a:buNone/>
            </a:pPr>
            <a:r>
              <a:rPr lang="en-GB" sz="1500" dirty="0" smtClean="0">
                <a:solidFill>
                  <a:srgbClr val="C00000"/>
                </a:solidFill>
                <a:latin typeface="Arial" pitchFamily="34" charset="0"/>
                <a:cs typeface="Arial" pitchFamily="34" charset="0"/>
              </a:rPr>
              <a:t>Games 4 Libraries workshops </a:t>
            </a:r>
            <a:r>
              <a:rPr lang="en-GB" sz="1500" dirty="0" smtClean="0">
                <a:latin typeface="Arial" pitchFamily="34" charset="0"/>
                <a:cs typeface="Arial" pitchFamily="34" charset="0"/>
              </a:rPr>
              <a:t>- </a:t>
            </a:r>
            <a:r>
              <a:rPr lang="en-GB" sz="1500" dirty="0" smtClean="0">
                <a:latin typeface="Arial" pitchFamily="34" charset="0"/>
                <a:cs typeface="Arial" pitchFamily="34" charset="0"/>
                <a:hlinkClick r:id="rId8"/>
              </a:rPr>
              <a:t>http://gamesforlibraries.blogspot.co.uk/</a:t>
            </a:r>
            <a:r>
              <a:rPr lang="en-GB" sz="1500" dirty="0" smtClean="0">
                <a:latin typeface="Arial" pitchFamily="34" charset="0"/>
                <a:cs typeface="Arial" pitchFamily="34" charset="0"/>
              </a:rPr>
              <a:t>  </a:t>
            </a:r>
            <a:endParaRPr lang="en-GB" sz="1500" dirty="0">
              <a:latin typeface="Arial" pitchFamily="34" charset="0"/>
              <a:cs typeface="Arial" pitchFamily="34" charset="0"/>
            </a:endParaRPr>
          </a:p>
        </p:txBody>
      </p:sp>
      <p:pic>
        <p:nvPicPr>
          <p:cNvPr id="4" name="Picture 3" descr="the end.jpg"/>
          <p:cNvPicPr>
            <a:picLocks noChangeAspect="1"/>
          </p:cNvPicPr>
          <p:nvPr/>
        </p:nvPicPr>
        <p:blipFill>
          <a:blip r:embed="rId9" cstate="print"/>
          <a:stretch>
            <a:fillRect/>
          </a:stretch>
        </p:blipFill>
        <p:spPr>
          <a:xfrm>
            <a:off x="4551218" y="1633795"/>
            <a:ext cx="4302386" cy="28704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rgbClr val="FF0000"/>
                </a:solidFill>
              </a:rPr>
              <a:t>References</a:t>
            </a:r>
            <a:endParaRPr lang="en-GB" sz="3600" dirty="0">
              <a:solidFill>
                <a:srgbClr val="FF0000"/>
              </a:solidFill>
            </a:endParaRPr>
          </a:p>
        </p:txBody>
      </p:sp>
      <p:sp>
        <p:nvSpPr>
          <p:cNvPr id="3" name="Content Placeholder 2"/>
          <p:cNvSpPr>
            <a:spLocks noGrp="1"/>
          </p:cNvSpPr>
          <p:nvPr>
            <p:ph idx="1"/>
          </p:nvPr>
        </p:nvSpPr>
        <p:spPr>
          <a:xfrm>
            <a:off x="0" y="1558635"/>
            <a:ext cx="9144000" cy="5049983"/>
          </a:xfrm>
        </p:spPr>
        <p:txBody>
          <a:bodyPr/>
          <a:lstStyle/>
          <a:p>
            <a:pPr>
              <a:buClr>
                <a:schemeClr val="bg2">
                  <a:lumMod val="25000"/>
                </a:schemeClr>
              </a:buClr>
            </a:pPr>
            <a:r>
              <a:rPr lang="en-GB" sz="1900" dirty="0" smtClean="0">
                <a:latin typeface="Arial" pitchFamily="34" charset="0"/>
                <a:cs typeface="Arial" pitchFamily="34" charset="0"/>
              </a:rPr>
              <a:t>Boyle, S. (2011) </a:t>
            </a:r>
            <a:r>
              <a:rPr lang="en-GB" sz="1900" dirty="0" smtClean="0"/>
              <a:t>Using games to enhance information literacy sessions, Presented at </a:t>
            </a:r>
            <a:r>
              <a:rPr lang="en-GB" sz="1900" i="1" dirty="0" smtClean="0"/>
              <a:t>LILAC 2011</a:t>
            </a:r>
            <a:r>
              <a:rPr lang="en-GB" sz="1900" dirty="0" smtClean="0"/>
              <a:t>. </a:t>
            </a:r>
            <a:r>
              <a:rPr lang="en-GB" sz="1900" dirty="0" smtClean="0">
                <a:hlinkClick r:id="rId2"/>
              </a:rPr>
              <a:t>http://www.slideshare.net/infolit_group/boyle-using-games-to-enchance-information-literacy</a:t>
            </a:r>
            <a:r>
              <a:rPr lang="en-GB" sz="1900" dirty="0" smtClean="0"/>
              <a:t> </a:t>
            </a:r>
          </a:p>
          <a:p>
            <a:pPr>
              <a:buClr>
                <a:schemeClr val="bg2">
                  <a:lumMod val="25000"/>
                </a:schemeClr>
              </a:buClr>
            </a:pPr>
            <a:r>
              <a:rPr lang="en-GB" sz="1900" dirty="0" smtClean="0">
                <a:latin typeface="Arial" pitchFamily="34" charset="0"/>
                <a:cs typeface="Arial" pitchFamily="34" charset="0"/>
              </a:rPr>
              <a:t>Chen, K. and Lin, P. (2011), Information in university library user education, </a:t>
            </a:r>
            <a:r>
              <a:rPr lang="en-GB" sz="1900" i="1" dirty="0" err="1" smtClean="0">
                <a:latin typeface="Arial" pitchFamily="34" charset="0"/>
                <a:cs typeface="Arial" pitchFamily="34" charset="0"/>
              </a:rPr>
              <a:t>Aslib</a:t>
            </a:r>
            <a:r>
              <a:rPr lang="en-GB" sz="1900" i="1" dirty="0" smtClean="0">
                <a:latin typeface="Arial" pitchFamily="34" charset="0"/>
                <a:cs typeface="Arial" pitchFamily="34" charset="0"/>
              </a:rPr>
              <a:t> Proceedings, </a:t>
            </a:r>
            <a:r>
              <a:rPr lang="en-GB" sz="1900" dirty="0" smtClean="0">
                <a:latin typeface="Arial" pitchFamily="34" charset="0"/>
                <a:cs typeface="Arial" pitchFamily="34" charset="0"/>
              </a:rPr>
              <a:t>63 (4) 405.</a:t>
            </a:r>
          </a:p>
          <a:p>
            <a:pPr>
              <a:buClr>
                <a:schemeClr val="bg2">
                  <a:lumMod val="25000"/>
                </a:schemeClr>
              </a:buClr>
            </a:pPr>
            <a:r>
              <a:rPr lang="en-GB" sz="1900" dirty="0" err="1" smtClean="0">
                <a:latin typeface="Arial" pitchFamily="34" charset="0"/>
                <a:cs typeface="Arial" pitchFamily="34" charset="0"/>
              </a:rPr>
              <a:t>Diekema</a:t>
            </a:r>
            <a:r>
              <a:rPr lang="en-GB" sz="1900" dirty="0" smtClean="0">
                <a:latin typeface="Arial" pitchFamily="34" charset="0"/>
                <a:cs typeface="Arial" pitchFamily="34" charset="0"/>
              </a:rPr>
              <a:t>, A.R., Holliday, W. and Leary, H (2011),  Re-framing information literacy: Problem based learning as informed learning, </a:t>
            </a:r>
            <a:r>
              <a:rPr lang="en-GB" sz="1900" i="1" dirty="0" smtClean="0">
                <a:latin typeface="Arial" pitchFamily="34" charset="0"/>
                <a:cs typeface="Arial" pitchFamily="34" charset="0"/>
              </a:rPr>
              <a:t>Library and Information Science Research</a:t>
            </a:r>
            <a:r>
              <a:rPr lang="en-GB" sz="1900" dirty="0" smtClean="0">
                <a:latin typeface="Arial" pitchFamily="34" charset="0"/>
                <a:cs typeface="Arial" pitchFamily="34" charset="0"/>
              </a:rPr>
              <a:t>, 33, 261-268.</a:t>
            </a:r>
          </a:p>
          <a:p>
            <a:pPr>
              <a:buClr>
                <a:schemeClr val="bg2">
                  <a:lumMod val="25000"/>
                </a:schemeClr>
              </a:buClr>
            </a:pPr>
            <a:r>
              <a:rPr lang="en-GB" sz="1900" dirty="0" err="1" smtClean="0">
                <a:latin typeface="Arial" pitchFamily="34" charset="0"/>
                <a:cs typeface="Arial" pitchFamily="34" charset="0"/>
              </a:rPr>
              <a:t>Kleine</a:t>
            </a:r>
            <a:r>
              <a:rPr lang="en-GB" sz="1900" dirty="0" smtClean="0">
                <a:latin typeface="Arial" pitchFamily="34" charset="0"/>
                <a:cs typeface="Arial" pitchFamily="34" charset="0"/>
              </a:rPr>
              <a:t>, M. (1987), What is it we do when we write articles like this one-Or how can we get students to join us?, </a:t>
            </a:r>
            <a:r>
              <a:rPr lang="en-GB" sz="1900" i="1" dirty="0" smtClean="0">
                <a:latin typeface="Arial" pitchFamily="34" charset="0"/>
                <a:cs typeface="Arial" pitchFamily="34" charset="0"/>
              </a:rPr>
              <a:t>Writing Instructor </a:t>
            </a:r>
            <a:r>
              <a:rPr lang="en-GB" sz="1900" dirty="0" smtClean="0">
                <a:latin typeface="Arial" pitchFamily="34" charset="0"/>
                <a:cs typeface="Arial" pitchFamily="34" charset="0"/>
              </a:rPr>
              <a:t>6, 151. </a:t>
            </a:r>
          </a:p>
          <a:p>
            <a:pPr>
              <a:buClr>
                <a:schemeClr val="bg2">
                  <a:lumMod val="25000"/>
                </a:schemeClr>
              </a:buClr>
            </a:pPr>
            <a:r>
              <a:rPr lang="en-GB" sz="1900" dirty="0" err="1" smtClean="0">
                <a:latin typeface="Arial" pitchFamily="34" charset="0"/>
                <a:cs typeface="Arial" pitchFamily="34" charset="0"/>
              </a:rPr>
              <a:t>Lemontree</a:t>
            </a:r>
            <a:r>
              <a:rPr lang="en-GB" sz="1900" dirty="0" smtClean="0">
                <a:latin typeface="Arial" pitchFamily="34" charset="0"/>
                <a:cs typeface="Arial" pitchFamily="34" charset="0"/>
              </a:rPr>
              <a:t> at: </a:t>
            </a:r>
            <a:r>
              <a:rPr lang="en-GB" sz="1900" dirty="0" smtClean="0">
                <a:latin typeface="Arial" pitchFamily="34" charset="0"/>
                <a:cs typeface="Arial" pitchFamily="34" charset="0"/>
                <a:hlinkClick r:id="rId3"/>
              </a:rPr>
              <a:t>http://library.hud.ac.uk/lemontree </a:t>
            </a:r>
            <a:endParaRPr lang="en-GB" sz="1900" dirty="0" smtClean="0">
              <a:latin typeface="Arial" pitchFamily="34" charset="0"/>
              <a:cs typeface="Arial" pitchFamily="34" charset="0"/>
            </a:endParaRPr>
          </a:p>
          <a:p>
            <a:pPr>
              <a:buClr>
                <a:schemeClr val="bg2">
                  <a:lumMod val="25000"/>
                </a:schemeClr>
              </a:buClr>
            </a:pPr>
            <a:r>
              <a:rPr lang="en-GB" sz="1900" dirty="0" err="1" smtClean="0"/>
              <a:t>Markless</a:t>
            </a:r>
            <a:r>
              <a:rPr lang="en-GB" sz="1900" dirty="0" smtClean="0"/>
              <a:t>, S., (2010), </a:t>
            </a:r>
            <a:r>
              <a:rPr lang="en-GB" sz="1900" i="1" dirty="0" smtClean="0"/>
              <a:t>Teaching information literacy in HE: What?  Where?  How?,</a:t>
            </a:r>
            <a:r>
              <a:rPr lang="en-GB" sz="1900" dirty="0" smtClean="0"/>
              <a:t> presented at King’s College London, 9/12/10.  [Notes taken at the event.]</a:t>
            </a:r>
          </a:p>
          <a:p>
            <a:pPr>
              <a:buClr>
                <a:schemeClr val="bg2">
                  <a:lumMod val="25000"/>
                </a:schemeClr>
              </a:buClr>
            </a:pPr>
            <a:r>
              <a:rPr lang="en-GB" sz="1900" dirty="0" smtClean="0">
                <a:latin typeface="Arial" pitchFamily="34" charset="0"/>
                <a:cs typeface="Arial" pitchFamily="34" charset="0"/>
              </a:rPr>
              <a:t>Wang, L. (2007), Sociocultural learning theories and information literacy teaching activities in Higher Education, </a:t>
            </a:r>
            <a:r>
              <a:rPr lang="en-GB" sz="1900" i="1" dirty="0" smtClean="0">
                <a:latin typeface="Arial" pitchFamily="34" charset="0"/>
                <a:cs typeface="Arial" pitchFamily="34" charset="0"/>
              </a:rPr>
              <a:t>Reference and User Services Quarterly</a:t>
            </a:r>
            <a:r>
              <a:rPr lang="en-GB" sz="1900" dirty="0" smtClean="0">
                <a:latin typeface="Arial" pitchFamily="34" charset="0"/>
                <a:cs typeface="Arial" pitchFamily="34" charset="0"/>
              </a:rPr>
              <a:t>, 47 (2), 150.</a:t>
            </a:r>
          </a:p>
          <a:p>
            <a:pPr>
              <a:buClr>
                <a:schemeClr val="bg2">
                  <a:lumMod val="25000"/>
                </a:schemeClr>
              </a:buClr>
              <a:buNone/>
            </a:pPr>
            <a:endParaRPr lang="en-GB" sz="2000" dirty="0" smtClean="0">
              <a:latin typeface="Calibri" pitchFamily="34" charset="0"/>
            </a:endParaRPr>
          </a:p>
          <a:p>
            <a:pPr>
              <a:buClr>
                <a:schemeClr val="bg2">
                  <a:lumMod val="25000"/>
                </a:schemeClr>
              </a:buClr>
              <a:buNone/>
            </a:pPr>
            <a:endParaRPr lang="en-GB" sz="2000" dirty="0" smtClean="0">
              <a:latin typeface="Calibri" pitchFamily="34" charset="0"/>
            </a:endParaRPr>
          </a:p>
          <a:p>
            <a:pPr>
              <a:buClr>
                <a:schemeClr val="bg2">
                  <a:lumMod val="25000"/>
                </a:schemeClr>
              </a:buClr>
              <a:buNone/>
            </a:pPr>
            <a:endParaRPr lang="en-GB" sz="2000"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7" y="249381"/>
            <a:ext cx="7798955" cy="748146"/>
          </a:xfrm>
        </p:spPr>
        <p:txBody>
          <a:bodyPr/>
          <a:lstStyle/>
          <a:p>
            <a:r>
              <a:rPr lang="en-GB" sz="4800" dirty="0" smtClean="0">
                <a:solidFill>
                  <a:srgbClr val="FF0000"/>
                </a:solidFill>
              </a:rPr>
              <a:t>Game plan</a:t>
            </a:r>
            <a:endParaRPr lang="en-GB" sz="4800" dirty="0">
              <a:solidFill>
                <a:srgbClr val="FF0000"/>
              </a:solidFill>
            </a:endParaRPr>
          </a:p>
        </p:txBody>
      </p:sp>
      <p:sp>
        <p:nvSpPr>
          <p:cNvPr id="3" name="Content Placeholder 2"/>
          <p:cNvSpPr>
            <a:spLocks noGrp="1"/>
          </p:cNvSpPr>
          <p:nvPr>
            <p:ph idx="1"/>
          </p:nvPr>
        </p:nvSpPr>
        <p:spPr>
          <a:xfrm>
            <a:off x="332509" y="1385452"/>
            <a:ext cx="7757391" cy="5347855"/>
          </a:xfrm>
        </p:spPr>
        <p:txBody>
          <a:bodyPr/>
          <a:lstStyle/>
          <a:p>
            <a:pPr>
              <a:lnSpc>
                <a:spcPct val="150000"/>
              </a:lnSpc>
              <a:buClr>
                <a:srgbClr val="FF0000"/>
              </a:buClr>
            </a:pPr>
            <a:r>
              <a:rPr lang="en-GB" sz="4000" dirty="0" smtClean="0"/>
              <a:t>Issues</a:t>
            </a:r>
          </a:p>
          <a:p>
            <a:pPr>
              <a:lnSpc>
                <a:spcPct val="150000"/>
              </a:lnSpc>
              <a:buClr>
                <a:srgbClr val="FF0000"/>
              </a:buClr>
            </a:pPr>
            <a:r>
              <a:rPr lang="en-GB" sz="4000" dirty="0" smtClean="0"/>
              <a:t>Inspiration</a:t>
            </a:r>
          </a:p>
          <a:p>
            <a:pPr>
              <a:lnSpc>
                <a:spcPct val="150000"/>
              </a:lnSpc>
              <a:buClr>
                <a:srgbClr val="FF0000"/>
              </a:buClr>
            </a:pPr>
            <a:r>
              <a:rPr lang="en-GB" sz="4000" dirty="0" smtClean="0"/>
              <a:t>Solutions</a:t>
            </a:r>
          </a:p>
          <a:p>
            <a:pPr>
              <a:lnSpc>
                <a:spcPct val="150000"/>
              </a:lnSpc>
              <a:buClr>
                <a:srgbClr val="FF0000"/>
              </a:buClr>
            </a:pPr>
            <a:r>
              <a:rPr lang="en-GB" sz="4000" dirty="0" smtClean="0"/>
              <a:t>Play time</a:t>
            </a:r>
          </a:p>
          <a:p>
            <a:pPr>
              <a:lnSpc>
                <a:spcPct val="150000"/>
              </a:lnSpc>
              <a:buClr>
                <a:srgbClr val="FF0000"/>
              </a:buClr>
            </a:pPr>
            <a:r>
              <a:rPr lang="en-GB" sz="4000" dirty="0" smtClean="0"/>
              <a:t>Sharing</a:t>
            </a:r>
          </a:p>
          <a:p>
            <a:pPr>
              <a:lnSpc>
                <a:spcPct val="150000"/>
              </a:lnSpc>
              <a:buClr>
                <a:srgbClr val="FF0000"/>
              </a:buClr>
              <a:buNone/>
            </a:pPr>
            <a:endParaRPr lang="en-GB" sz="4000" dirty="0" smtClean="0"/>
          </a:p>
          <a:p>
            <a:pPr>
              <a:lnSpc>
                <a:spcPct val="150000"/>
              </a:lnSpc>
              <a:buClr>
                <a:srgbClr val="FF0000"/>
              </a:buClr>
            </a:pPr>
            <a:endParaRPr lang="en-GB" sz="4000" dirty="0" smtClean="0"/>
          </a:p>
        </p:txBody>
      </p:sp>
      <p:pic>
        <p:nvPicPr>
          <p:cNvPr id="4" name="Picture 3" descr="gamerules.jpg"/>
          <p:cNvPicPr>
            <a:picLocks noChangeAspect="1"/>
          </p:cNvPicPr>
          <p:nvPr/>
        </p:nvPicPr>
        <p:blipFill>
          <a:blip r:embed="rId3" cstate="print"/>
          <a:stretch>
            <a:fillRect/>
          </a:stretch>
        </p:blipFill>
        <p:spPr>
          <a:xfrm>
            <a:off x="5091546" y="292764"/>
            <a:ext cx="3627580" cy="6169356"/>
          </a:xfrm>
          <a:prstGeom prst="rect">
            <a:avLst/>
          </a:prstGeom>
        </p:spPr>
      </p:pic>
      <p:sp>
        <p:nvSpPr>
          <p:cNvPr id="5" name="TextBox 4"/>
          <p:cNvSpPr txBox="1"/>
          <p:nvPr/>
        </p:nvSpPr>
        <p:spPr>
          <a:xfrm>
            <a:off x="289560" y="6400800"/>
            <a:ext cx="3886200" cy="215444"/>
          </a:xfrm>
          <a:prstGeom prst="rect">
            <a:avLst/>
          </a:prstGeom>
          <a:noFill/>
        </p:spPr>
        <p:txBody>
          <a:bodyPr wrap="square" rtlCol="0">
            <a:spAutoFit/>
          </a:bodyPr>
          <a:lstStyle/>
          <a:p>
            <a:r>
              <a:rPr lang="en-GB" sz="800" dirty="0" smtClean="0">
                <a:solidFill>
                  <a:schemeClr val="bg1"/>
                </a:solidFill>
                <a:latin typeface="+mn-lt"/>
              </a:rPr>
              <a:t>http://www.flickr.com/photos/ajourneyroundmyskull/4788590225/</a:t>
            </a:r>
            <a:endParaRPr lang="en-GB" sz="8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72" y="283130"/>
            <a:ext cx="8229600" cy="1143000"/>
          </a:xfrm>
        </p:spPr>
        <p:txBody>
          <a:bodyPr/>
          <a:lstStyle/>
          <a:p>
            <a:r>
              <a:rPr lang="en-GB" sz="4400" b="1" dirty="0" smtClean="0">
                <a:solidFill>
                  <a:srgbClr val="FF0000"/>
                </a:solidFill>
              </a:rPr>
              <a:t>Get the ball rolling</a:t>
            </a:r>
            <a:endParaRPr lang="en-GB" sz="4400" b="1" dirty="0">
              <a:solidFill>
                <a:srgbClr val="FF0000"/>
              </a:solidFill>
            </a:endParaRPr>
          </a:p>
        </p:txBody>
      </p:sp>
      <p:sp>
        <p:nvSpPr>
          <p:cNvPr id="3" name="Content Placeholder 2"/>
          <p:cNvSpPr>
            <a:spLocks noGrp="1"/>
          </p:cNvSpPr>
          <p:nvPr>
            <p:ph idx="1"/>
          </p:nvPr>
        </p:nvSpPr>
        <p:spPr>
          <a:xfrm>
            <a:off x="311727" y="1433946"/>
            <a:ext cx="8354291" cy="4869873"/>
          </a:xfrm>
        </p:spPr>
        <p:txBody>
          <a:bodyPr>
            <a:noAutofit/>
          </a:bodyPr>
          <a:lstStyle/>
          <a:p>
            <a:pPr>
              <a:buNone/>
            </a:pPr>
            <a:r>
              <a:rPr lang="en-GB" sz="2800" b="1" dirty="0" smtClean="0"/>
              <a:t>Move from</a:t>
            </a:r>
          </a:p>
          <a:p>
            <a:pPr>
              <a:buNone/>
            </a:pPr>
            <a:endParaRPr lang="en-GB" sz="1400" b="1" dirty="0" smtClean="0"/>
          </a:p>
          <a:p>
            <a:pPr lvl="1">
              <a:buNone/>
            </a:pPr>
            <a:r>
              <a:rPr lang="en-GB" sz="3000" dirty="0" smtClean="0">
                <a:latin typeface="+mn-lt"/>
              </a:rPr>
              <a:t>“ …lifting and transporting textual substance from one location, the library, to another, their teacher’s briefcases.” </a:t>
            </a:r>
          </a:p>
          <a:p>
            <a:pPr>
              <a:buNone/>
            </a:pPr>
            <a:endParaRPr lang="en-GB" sz="1400" dirty="0" smtClean="0"/>
          </a:p>
          <a:p>
            <a:pPr>
              <a:buNone/>
            </a:pPr>
            <a:r>
              <a:rPr lang="en-GB" sz="2800" b="1" dirty="0" smtClean="0"/>
              <a:t>To</a:t>
            </a:r>
            <a:endParaRPr lang="en-GB" sz="1400" b="1" dirty="0" smtClean="0"/>
          </a:p>
          <a:p>
            <a:pPr lvl="1">
              <a:buNone/>
            </a:pPr>
            <a:r>
              <a:rPr lang="en-GB" sz="3000" dirty="0" smtClean="0">
                <a:latin typeface="+mn-lt"/>
              </a:rPr>
              <a:t>“..searching, analyzing, evaluating, synthesizing, selecting, rejecting…” </a:t>
            </a:r>
          </a:p>
          <a:p>
            <a:pPr>
              <a:buNone/>
            </a:pPr>
            <a:endParaRPr lang="en-GB" sz="2400" dirty="0" smtClean="0">
              <a:latin typeface="Calibri" pitchFamily="34" charset="0"/>
            </a:endParaRPr>
          </a:p>
          <a:p>
            <a:pPr>
              <a:buNone/>
            </a:pPr>
            <a:endParaRPr lang="en-GB" sz="2400" dirty="0" smtClean="0">
              <a:latin typeface="Calibri" pitchFamily="34" charset="0"/>
            </a:endParaRPr>
          </a:p>
        </p:txBody>
      </p:sp>
      <p:sp>
        <p:nvSpPr>
          <p:cNvPr id="4" name="TextBox 3"/>
          <p:cNvSpPr txBox="1"/>
          <p:nvPr/>
        </p:nvSpPr>
        <p:spPr>
          <a:xfrm>
            <a:off x="249382" y="6233245"/>
            <a:ext cx="8333509" cy="400110"/>
          </a:xfrm>
          <a:prstGeom prst="rect">
            <a:avLst/>
          </a:prstGeom>
          <a:noFill/>
        </p:spPr>
        <p:txBody>
          <a:bodyPr wrap="square" rtlCol="0">
            <a:spAutoFit/>
          </a:bodyPr>
          <a:lstStyle/>
          <a:p>
            <a:pPr>
              <a:buClr>
                <a:schemeClr val="bg2">
                  <a:lumMod val="25000"/>
                </a:schemeClr>
              </a:buClr>
            </a:pPr>
            <a:r>
              <a:rPr lang="en-GB" dirty="0" err="1" smtClean="0">
                <a:latin typeface="Calibri" pitchFamily="34" charset="0"/>
              </a:rPr>
              <a:t>Kleine</a:t>
            </a:r>
            <a:r>
              <a:rPr lang="en-GB" dirty="0" smtClean="0">
                <a:latin typeface="Calibri" pitchFamily="34" charset="0"/>
              </a:rPr>
              <a:t> (1987)</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68300" y="265688"/>
            <a:ext cx="8455025" cy="731837"/>
          </a:xfrm>
        </p:spPr>
        <p:txBody>
          <a:bodyPr/>
          <a:lstStyle/>
          <a:p>
            <a:r>
              <a:rPr lang="en-GB" sz="4400" dirty="0" smtClean="0">
                <a:solidFill>
                  <a:srgbClr val="FF0000"/>
                </a:solidFill>
              </a:rPr>
              <a:t>Inspiration</a:t>
            </a:r>
            <a:r>
              <a:rPr lang="en-GB" sz="3600" dirty="0" smtClean="0">
                <a:solidFill>
                  <a:srgbClr val="FF0000"/>
                </a:solidFill>
              </a:rPr>
              <a:t/>
            </a:r>
            <a:br>
              <a:rPr lang="en-GB" sz="3600" dirty="0" smtClean="0">
                <a:solidFill>
                  <a:srgbClr val="FF0000"/>
                </a:solidFill>
              </a:rPr>
            </a:br>
            <a:endParaRPr lang="en-GB" sz="3600" dirty="0" smtClean="0">
              <a:solidFill>
                <a:srgbClr val="FF0000"/>
              </a:solidFill>
            </a:endParaRPr>
          </a:p>
        </p:txBody>
      </p:sp>
      <p:sp>
        <p:nvSpPr>
          <p:cNvPr id="17411" name="Content Placeholder 2"/>
          <p:cNvSpPr>
            <a:spLocks noGrp="1"/>
          </p:cNvSpPr>
          <p:nvPr>
            <p:ph idx="1"/>
          </p:nvPr>
        </p:nvSpPr>
        <p:spPr>
          <a:xfrm>
            <a:off x="352425" y="1828800"/>
            <a:ext cx="7737475" cy="4040188"/>
          </a:xfrm>
        </p:spPr>
        <p:txBody>
          <a:bodyPr/>
          <a:lstStyle/>
          <a:p>
            <a:pPr>
              <a:lnSpc>
                <a:spcPct val="150000"/>
              </a:lnSpc>
              <a:buClr>
                <a:srgbClr val="FF0000"/>
              </a:buClr>
            </a:pPr>
            <a:r>
              <a:rPr lang="en-GB" dirty="0" smtClean="0"/>
              <a:t>Active Learning</a:t>
            </a:r>
          </a:p>
          <a:p>
            <a:pPr>
              <a:lnSpc>
                <a:spcPct val="150000"/>
              </a:lnSpc>
              <a:buClr>
                <a:srgbClr val="FF0000"/>
              </a:buClr>
            </a:pPr>
            <a:r>
              <a:rPr lang="en-GB" dirty="0" smtClean="0"/>
              <a:t>Making libraries fun</a:t>
            </a:r>
          </a:p>
          <a:p>
            <a:pPr>
              <a:lnSpc>
                <a:spcPct val="150000"/>
              </a:lnSpc>
              <a:buClr>
                <a:srgbClr val="FF0000"/>
              </a:buClr>
            </a:pPr>
            <a:r>
              <a:rPr lang="en-GB" dirty="0" smtClean="0"/>
              <a:t>Gamification work</a:t>
            </a:r>
          </a:p>
          <a:p>
            <a:pPr>
              <a:lnSpc>
                <a:spcPct val="150000"/>
              </a:lnSpc>
              <a:buClr>
                <a:srgbClr val="FF0000"/>
              </a:buClr>
            </a:pPr>
            <a:r>
              <a:rPr lang="en-GB" dirty="0" smtClean="0"/>
              <a:t>Doing things simply</a:t>
            </a:r>
          </a:p>
          <a:p>
            <a:pPr marL="0" indent="0">
              <a:buClr>
                <a:srgbClr val="FF0000"/>
              </a:buClr>
              <a:buNone/>
            </a:pPr>
            <a:endParaRPr lang="en-GB" dirty="0" smtClean="0"/>
          </a:p>
        </p:txBody>
      </p:sp>
      <p:sp>
        <p:nvSpPr>
          <p:cNvPr id="5" name="TextBox 4"/>
          <p:cNvSpPr txBox="1"/>
          <p:nvPr/>
        </p:nvSpPr>
        <p:spPr>
          <a:xfrm>
            <a:off x="5273675" y="5273675"/>
            <a:ext cx="3473450" cy="230188"/>
          </a:xfrm>
          <a:prstGeom prst="rect">
            <a:avLst/>
          </a:prstGeom>
          <a:noFill/>
        </p:spPr>
        <p:txBody>
          <a:bodyPr>
            <a:spAutoFit/>
          </a:bodyPr>
          <a:lstStyle/>
          <a:p>
            <a:pPr>
              <a:defRPr/>
            </a:pPr>
            <a:r>
              <a:rPr lang="en-GB" sz="900" dirty="0">
                <a:solidFill>
                  <a:schemeClr val="bg1"/>
                </a:solidFill>
                <a:latin typeface="+mn-lt"/>
              </a:rPr>
              <a:t>http://advedupsyfall09.wikispaces.com/Sara+Woodard</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18005" y="1600200"/>
            <a:ext cx="1632814" cy="4988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29154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68300" y="265688"/>
            <a:ext cx="8455025" cy="731837"/>
          </a:xfrm>
        </p:spPr>
        <p:txBody>
          <a:bodyPr/>
          <a:lstStyle/>
          <a:p>
            <a:r>
              <a:rPr lang="en-GB" sz="4400" dirty="0" smtClean="0">
                <a:solidFill>
                  <a:srgbClr val="FF0000"/>
                </a:solidFill>
              </a:rPr>
              <a:t>Inspiration</a:t>
            </a:r>
            <a:r>
              <a:rPr lang="en-GB" sz="3600" dirty="0" smtClean="0">
                <a:solidFill>
                  <a:srgbClr val="FF0000"/>
                </a:solidFill>
              </a:rPr>
              <a:t/>
            </a:r>
            <a:br>
              <a:rPr lang="en-GB" sz="3600" dirty="0" smtClean="0">
                <a:solidFill>
                  <a:srgbClr val="FF0000"/>
                </a:solidFill>
              </a:rPr>
            </a:br>
            <a:endParaRPr lang="en-GB" sz="3600" dirty="0" smtClean="0">
              <a:solidFill>
                <a:srgbClr val="FF0000"/>
              </a:solidFill>
            </a:endParaRPr>
          </a:p>
        </p:txBody>
      </p:sp>
      <p:sp>
        <p:nvSpPr>
          <p:cNvPr id="17411" name="Content Placeholder 2"/>
          <p:cNvSpPr>
            <a:spLocks noGrp="1"/>
          </p:cNvSpPr>
          <p:nvPr>
            <p:ph idx="1"/>
          </p:nvPr>
        </p:nvSpPr>
        <p:spPr>
          <a:xfrm>
            <a:off x="352425" y="1828800"/>
            <a:ext cx="7737475" cy="4040188"/>
          </a:xfrm>
        </p:spPr>
        <p:txBody>
          <a:bodyPr/>
          <a:lstStyle/>
          <a:p>
            <a:pPr>
              <a:buClr>
                <a:srgbClr val="FF0000"/>
              </a:buClr>
            </a:pPr>
            <a:r>
              <a:rPr lang="en-GB" dirty="0" smtClean="0"/>
              <a:t>Less is more</a:t>
            </a:r>
          </a:p>
          <a:p>
            <a:pPr>
              <a:buClr>
                <a:srgbClr val="FF0000"/>
              </a:buClr>
            </a:pPr>
            <a:r>
              <a:rPr lang="en-GB" dirty="0" smtClean="0"/>
              <a:t>Cloning</a:t>
            </a:r>
          </a:p>
          <a:p>
            <a:pPr>
              <a:buClr>
                <a:srgbClr val="FF0000"/>
              </a:buClr>
            </a:pPr>
            <a:r>
              <a:rPr lang="en-GB" dirty="0" smtClean="0"/>
              <a:t>Discussion</a:t>
            </a:r>
          </a:p>
          <a:p>
            <a:pPr>
              <a:buClr>
                <a:srgbClr val="FF0000"/>
              </a:buClr>
            </a:pPr>
            <a:r>
              <a:rPr lang="en-GB" dirty="0" smtClean="0"/>
              <a:t>Learning by doing</a:t>
            </a:r>
          </a:p>
          <a:p>
            <a:pPr>
              <a:buClr>
                <a:srgbClr val="FF0000"/>
              </a:buClr>
            </a:pPr>
            <a:r>
              <a:rPr lang="en-GB" dirty="0" smtClean="0"/>
              <a:t>Learners, not the taught</a:t>
            </a:r>
          </a:p>
          <a:p>
            <a:pPr>
              <a:buClr>
                <a:srgbClr val="FF0000"/>
              </a:buClr>
            </a:pPr>
            <a:r>
              <a:rPr lang="en-GB" dirty="0" smtClean="0"/>
              <a:t>Games</a:t>
            </a:r>
          </a:p>
          <a:p>
            <a:pPr algn="ctr">
              <a:buClr>
                <a:srgbClr val="FF0000"/>
              </a:buClr>
              <a:buNone/>
            </a:pPr>
            <a:r>
              <a:rPr lang="en-GB" b="1" dirty="0" smtClean="0"/>
              <a:t>Deep learning</a:t>
            </a:r>
          </a:p>
        </p:txBody>
      </p:sp>
      <p:pic>
        <p:nvPicPr>
          <p:cNvPr id="17412" name="Picture 2"/>
          <p:cNvPicPr>
            <a:picLocks noChangeAspect="1" noChangeArrowheads="1"/>
          </p:cNvPicPr>
          <p:nvPr/>
        </p:nvPicPr>
        <p:blipFill>
          <a:blip r:embed="rId3" cstate="print"/>
          <a:srcRect/>
          <a:stretch>
            <a:fillRect/>
          </a:stretch>
        </p:blipFill>
        <p:spPr bwMode="auto">
          <a:xfrm>
            <a:off x="5964382" y="1798349"/>
            <a:ext cx="2884488" cy="3368675"/>
          </a:xfrm>
          <a:prstGeom prst="rect">
            <a:avLst/>
          </a:prstGeom>
          <a:noFill/>
          <a:ln w="9525">
            <a:noFill/>
            <a:miter lim="800000"/>
            <a:headEnd/>
            <a:tailEnd/>
          </a:ln>
        </p:spPr>
      </p:pic>
      <p:sp>
        <p:nvSpPr>
          <p:cNvPr id="5" name="TextBox 4"/>
          <p:cNvSpPr txBox="1"/>
          <p:nvPr/>
        </p:nvSpPr>
        <p:spPr>
          <a:xfrm>
            <a:off x="5273675" y="5273675"/>
            <a:ext cx="3473450" cy="230188"/>
          </a:xfrm>
          <a:prstGeom prst="rect">
            <a:avLst/>
          </a:prstGeom>
          <a:noFill/>
        </p:spPr>
        <p:txBody>
          <a:bodyPr>
            <a:spAutoFit/>
          </a:bodyPr>
          <a:lstStyle/>
          <a:p>
            <a:pPr>
              <a:defRPr/>
            </a:pPr>
            <a:r>
              <a:rPr lang="en-GB" sz="900" dirty="0">
                <a:solidFill>
                  <a:schemeClr val="bg1"/>
                </a:solidFill>
                <a:latin typeface="+mn-lt"/>
              </a:rPr>
              <a:t>http://advedupsyfall09.wikispaces.com/Sara+Woodard</a:t>
            </a:r>
          </a:p>
        </p:txBody>
      </p:sp>
      <p:sp>
        <p:nvSpPr>
          <p:cNvPr id="6" name="TextBox 5"/>
          <p:cNvSpPr txBox="1"/>
          <p:nvPr/>
        </p:nvSpPr>
        <p:spPr>
          <a:xfrm>
            <a:off x="332510" y="6296891"/>
            <a:ext cx="7626926" cy="307777"/>
          </a:xfrm>
          <a:prstGeom prst="rect">
            <a:avLst/>
          </a:prstGeom>
          <a:noFill/>
        </p:spPr>
        <p:txBody>
          <a:bodyPr wrap="square" rtlCol="0">
            <a:spAutoFit/>
          </a:bodyPr>
          <a:lstStyle/>
          <a:p>
            <a:r>
              <a:rPr lang="en-GB" sz="1400" dirty="0" smtClean="0">
                <a:latin typeface="Arial" pitchFamily="34" charset="0"/>
                <a:cs typeface="Arial" pitchFamily="34" charset="0"/>
              </a:rPr>
              <a:t>Chen and Lin (2011),  </a:t>
            </a:r>
            <a:r>
              <a:rPr lang="en-GB" sz="1400" dirty="0" err="1" smtClean="0">
                <a:latin typeface="Arial" pitchFamily="34" charset="0"/>
                <a:cs typeface="Arial" pitchFamily="34" charset="0"/>
              </a:rPr>
              <a:t>Markless</a:t>
            </a:r>
            <a:r>
              <a:rPr lang="en-GB" sz="1400" dirty="0" smtClean="0">
                <a:latin typeface="Arial" pitchFamily="34" charset="0"/>
                <a:cs typeface="Arial" pitchFamily="34" charset="0"/>
              </a:rPr>
              <a:t>  (2010)</a:t>
            </a:r>
            <a:endParaRPr lang="en-GB" sz="1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65" y="313112"/>
            <a:ext cx="7737475" cy="474663"/>
          </a:xfrm>
        </p:spPr>
        <p:txBody>
          <a:bodyPr/>
          <a:lstStyle/>
          <a:p>
            <a:r>
              <a:rPr lang="en-GB" sz="4400" dirty="0" smtClean="0">
                <a:solidFill>
                  <a:srgbClr val="FF0000"/>
                </a:solidFill>
              </a:rPr>
              <a:t>Games should be...</a:t>
            </a:r>
            <a:endParaRPr lang="en-GB" sz="4400" dirty="0">
              <a:solidFill>
                <a:srgbClr val="FF0000"/>
              </a:solidFill>
            </a:endParaRPr>
          </a:p>
        </p:txBody>
      </p:sp>
      <p:sp>
        <p:nvSpPr>
          <p:cNvPr id="3" name="Content Placeholder 2"/>
          <p:cNvSpPr>
            <a:spLocks noGrp="1"/>
          </p:cNvSpPr>
          <p:nvPr>
            <p:ph idx="1"/>
          </p:nvPr>
        </p:nvSpPr>
        <p:spPr>
          <a:xfrm>
            <a:off x="396240" y="1524000"/>
            <a:ext cx="7693660" cy="4344988"/>
          </a:xfrm>
        </p:spPr>
        <p:txBody>
          <a:bodyPr/>
          <a:lstStyle/>
          <a:p>
            <a:pPr>
              <a:lnSpc>
                <a:spcPct val="150000"/>
              </a:lnSpc>
              <a:buClr>
                <a:srgbClr val="FF0000"/>
              </a:buClr>
            </a:pPr>
            <a:r>
              <a:rPr lang="en-GB" dirty="0" smtClean="0"/>
              <a:t>Fun</a:t>
            </a:r>
          </a:p>
          <a:p>
            <a:pPr>
              <a:lnSpc>
                <a:spcPct val="150000"/>
              </a:lnSpc>
              <a:buClr>
                <a:srgbClr val="FF0000"/>
              </a:buClr>
            </a:pPr>
            <a:r>
              <a:rPr lang="en-GB" dirty="0" smtClean="0"/>
              <a:t>Quick</a:t>
            </a:r>
          </a:p>
          <a:p>
            <a:pPr>
              <a:lnSpc>
                <a:spcPct val="150000"/>
              </a:lnSpc>
              <a:buClr>
                <a:srgbClr val="FF0000"/>
              </a:buClr>
            </a:pPr>
            <a:r>
              <a:rPr lang="en-GB" dirty="0" smtClean="0"/>
              <a:t>Simple</a:t>
            </a:r>
          </a:p>
          <a:p>
            <a:pPr>
              <a:lnSpc>
                <a:spcPct val="150000"/>
              </a:lnSpc>
              <a:buClr>
                <a:srgbClr val="FF0000"/>
              </a:buClr>
            </a:pPr>
            <a:r>
              <a:rPr lang="en-GB" dirty="0" smtClean="0"/>
              <a:t>Easy</a:t>
            </a:r>
          </a:p>
          <a:p>
            <a:pPr>
              <a:lnSpc>
                <a:spcPct val="150000"/>
              </a:lnSpc>
              <a:buClr>
                <a:srgbClr val="FF0000"/>
              </a:buClr>
            </a:pPr>
            <a:r>
              <a:rPr lang="en-GB" dirty="0" smtClean="0"/>
              <a:t>Need or objective</a:t>
            </a:r>
          </a:p>
          <a:p>
            <a:pPr>
              <a:buNone/>
            </a:pPr>
            <a:r>
              <a:rPr lang="en-GB" sz="2800" i="1" dirty="0" smtClean="0"/>
              <a:t> </a:t>
            </a:r>
          </a:p>
          <a:p>
            <a:pPr>
              <a:buNone/>
            </a:pPr>
            <a:r>
              <a:rPr lang="en-GB" sz="1800" i="1" dirty="0" smtClean="0">
                <a:solidFill>
                  <a:schemeClr val="bg1"/>
                </a:solidFill>
              </a:rPr>
              <a:t>Adapted from Susan Boyle, Lilac 2011</a:t>
            </a:r>
          </a:p>
          <a:p>
            <a:endParaRPr lang="en-GB" dirty="0"/>
          </a:p>
        </p:txBody>
      </p:sp>
      <p:pic>
        <p:nvPicPr>
          <p:cNvPr id="4" name="Picture 3" descr="board game.JPG"/>
          <p:cNvPicPr>
            <a:picLocks noChangeAspect="1"/>
          </p:cNvPicPr>
          <p:nvPr/>
        </p:nvPicPr>
        <p:blipFill>
          <a:blip r:embed="rId3" cstate="print"/>
          <a:stretch>
            <a:fillRect/>
          </a:stretch>
        </p:blipFill>
        <p:spPr>
          <a:xfrm>
            <a:off x="4649245" y="1849798"/>
            <a:ext cx="4162247" cy="3316585"/>
          </a:xfrm>
          <a:prstGeom prst="rect">
            <a:avLst/>
          </a:prstGeom>
        </p:spPr>
      </p:pic>
      <p:sp>
        <p:nvSpPr>
          <p:cNvPr id="5" name="TextBox 4"/>
          <p:cNvSpPr txBox="1"/>
          <p:nvPr/>
        </p:nvSpPr>
        <p:spPr>
          <a:xfrm>
            <a:off x="706582" y="6172200"/>
            <a:ext cx="5673436" cy="307777"/>
          </a:xfrm>
          <a:prstGeom prst="rect">
            <a:avLst/>
          </a:prstGeom>
          <a:noFill/>
        </p:spPr>
        <p:txBody>
          <a:bodyPr wrap="square" rtlCol="0">
            <a:spAutoFit/>
          </a:bodyPr>
          <a:lstStyle/>
          <a:p>
            <a:r>
              <a:rPr lang="en-GB" sz="1400" dirty="0" smtClean="0">
                <a:latin typeface="Arial" pitchFamily="34" charset="0"/>
                <a:cs typeface="Arial" pitchFamily="34" charset="0"/>
              </a:rPr>
              <a:t>Boyle at LILAC 2011</a:t>
            </a:r>
            <a:endParaRPr lang="en-GB" sz="14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61109" y="258763"/>
            <a:ext cx="8155853" cy="901700"/>
          </a:xfrm>
        </p:spPr>
        <p:txBody>
          <a:bodyPr/>
          <a:lstStyle/>
          <a:p>
            <a:r>
              <a:rPr lang="en-GB" sz="4400" dirty="0" smtClean="0">
                <a:solidFill>
                  <a:srgbClr val="FF0000"/>
                </a:solidFill>
              </a:rPr>
              <a:t>Example workshop</a:t>
            </a:r>
          </a:p>
        </p:txBody>
      </p:sp>
      <p:sp>
        <p:nvSpPr>
          <p:cNvPr id="18435" name="Content Placeholder 2"/>
          <p:cNvSpPr>
            <a:spLocks noGrp="1"/>
          </p:cNvSpPr>
          <p:nvPr>
            <p:ph idx="1"/>
          </p:nvPr>
        </p:nvSpPr>
        <p:spPr>
          <a:xfrm>
            <a:off x="534988" y="1786516"/>
            <a:ext cx="8197850" cy="4300537"/>
          </a:xfrm>
        </p:spPr>
        <p:txBody>
          <a:bodyPr/>
          <a:lstStyle/>
          <a:p>
            <a:pPr>
              <a:lnSpc>
                <a:spcPct val="150000"/>
              </a:lnSpc>
              <a:buClr>
                <a:srgbClr val="FF0000"/>
              </a:buClr>
            </a:pPr>
            <a:r>
              <a:rPr lang="en-GB" sz="3200" dirty="0" smtClean="0"/>
              <a:t>Thinking about resources</a:t>
            </a:r>
          </a:p>
          <a:p>
            <a:pPr>
              <a:lnSpc>
                <a:spcPct val="150000"/>
              </a:lnSpc>
              <a:buClr>
                <a:srgbClr val="FF0000"/>
              </a:buClr>
            </a:pPr>
            <a:r>
              <a:rPr lang="en-GB" sz="3200" dirty="0" smtClean="0"/>
              <a:t>Keywords</a:t>
            </a:r>
          </a:p>
          <a:p>
            <a:pPr>
              <a:lnSpc>
                <a:spcPct val="150000"/>
              </a:lnSpc>
              <a:buClr>
                <a:srgbClr val="FF0000"/>
              </a:buClr>
            </a:pPr>
            <a:r>
              <a:rPr lang="en-GB" sz="3200" dirty="0" smtClean="0"/>
              <a:t>Searching</a:t>
            </a:r>
          </a:p>
          <a:p>
            <a:pPr>
              <a:lnSpc>
                <a:spcPct val="150000"/>
              </a:lnSpc>
              <a:buClr>
                <a:srgbClr val="FF0000"/>
              </a:buClr>
            </a:pPr>
            <a:r>
              <a:rPr lang="en-GB" sz="3200" dirty="0" smtClean="0"/>
              <a:t>Evaluation</a:t>
            </a:r>
          </a:p>
          <a:p>
            <a:pPr lvl="1">
              <a:buFontTx/>
              <a:buNone/>
            </a:pPr>
            <a:endParaRPr lang="en-GB" dirty="0" smtClean="0">
              <a:latin typeface="Trebuchet MS" charset="0"/>
            </a:endParaRPr>
          </a:p>
        </p:txBody>
      </p:sp>
      <p:pic>
        <p:nvPicPr>
          <p:cNvPr id="18436" name="Picture 4" descr="game2.jpg"/>
          <p:cNvPicPr>
            <a:picLocks noChangeAspect="1"/>
          </p:cNvPicPr>
          <p:nvPr/>
        </p:nvPicPr>
        <p:blipFill>
          <a:blip r:embed="rId3" cstate="print"/>
          <a:srcRect/>
          <a:stretch>
            <a:fillRect/>
          </a:stretch>
        </p:blipFill>
        <p:spPr bwMode="auto">
          <a:xfrm rot="989831">
            <a:off x="6388533" y="3034579"/>
            <a:ext cx="2427287" cy="835025"/>
          </a:xfrm>
          <a:prstGeom prst="rect">
            <a:avLst/>
          </a:prstGeom>
          <a:noFill/>
          <a:ln w="9525">
            <a:noFill/>
            <a:miter lim="800000"/>
            <a:headEnd/>
            <a:tailEnd/>
          </a:ln>
        </p:spPr>
      </p:pic>
      <p:pic>
        <p:nvPicPr>
          <p:cNvPr id="18437" name="Picture 5" descr="game4.jpg"/>
          <p:cNvPicPr>
            <a:picLocks noChangeAspect="1"/>
          </p:cNvPicPr>
          <p:nvPr/>
        </p:nvPicPr>
        <p:blipFill>
          <a:blip r:embed="rId4" cstate="print"/>
          <a:srcRect/>
          <a:stretch>
            <a:fillRect/>
          </a:stretch>
        </p:blipFill>
        <p:spPr bwMode="auto">
          <a:xfrm rot="-994719">
            <a:off x="5158943" y="3772766"/>
            <a:ext cx="2233612" cy="758825"/>
          </a:xfrm>
          <a:prstGeom prst="rect">
            <a:avLst/>
          </a:prstGeom>
          <a:noFill/>
          <a:ln w="9525">
            <a:noFill/>
            <a:miter lim="800000"/>
            <a:headEnd/>
            <a:tailEnd/>
          </a:ln>
        </p:spPr>
      </p:pic>
      <p:pic>
        <p:nvPicPr>
          <p:cNvPr id="18438" name="Picture 6" descr="game3.jpg"/>
          <p:cNvPicPr>
            <a:picLocks noChangeAspect="1"/>
          </p:cNvPicPr>
          <p:nvPr/>
        </p:nvPicPr>
        <p:blipFill>
          <a:blip r:embed="rId5" cstate="print"/>
          <a:srcRect/>
          <a:stretch>
            <a:fillRect/>
          </a:stretch>
        </p:blipFill>
        <p:spPr bwMode="auto">
          <a:xfrm>
            <a:off x="6457806" y="4394345"/>
            <a:ext cx="2201862" cy="744537"/>
          </a:xfrm>
          <a:prstGeom prst="rect">
            <a:avLst/>
          </a:prstGeom>
          <a:noFill/>
          <a:ln w="9525">
            <a:noFill/>
            <a:miter lim="800000"/>
            <a:headEnd/>
            <a:tailEnd/>
          </a:ln>
        </p:spPr>
      </p:pic>
      <p:pic>
        <p:nvPicPr>
          <p:cNvPr id="18439" name="Picture 7" descr="game9.jpg"/>
          <p:cNvPicPr>
            <a:picLocks noChangeAspect="1"/>
          </p:cNvPicPr>
          <p:nvPr/>
        </p:nvPicPr>
        <p:blipFill>
          <a:blip r:embed="rId6" cstate="print"/>
          <a:srcRect/>
          <a:stretch>
            <a:fillRect/>
          </a:stretch>
        </p:blipFill>
        <p:spPr bwMode="auto">
          <a:xfrm rot="400801">
            <a:off x="4702175" y="4940446"/>
            <a:ext cx="2368550" cy="808037"/>
          </a:xfrm>
          <a:prstGeom prst="rect">
            <a:avLst/>
          </a:prstGeom>
          <a:noFill/>
          <a:ln w="9525">
            <a:noFill/>
            <a:miter lim="800000"/>
            <a:headEnd/>
            <a:tailEnd/>
          </a:ln>
        </p:spPr>
      </p:pic>
      <p:pic>
        <p:nvPicPr>
          <p:cNvPr id="18440" name="Picture 8" descr="game6.jpg"/>
          <p:cNvPicPr>
            <a:picLocks noChangeAspect="1"/>
          </p:cNvPicPr>
          <p:nvPr/>
        </p:nvPicPr>
        <p:blipFill>
          <a:blip r:embed="rId7" cstate="print"/>
          <a:srcRect/>
          <a:stretch>
            <a:fillRect/>
          </a:stretch>
        </p:blipFill>
        <p:spPr bwMode="auto">
          <a:xfrm rot="1643910">
            <a:off x="6270625" y="1576388"/>
            <a:ext cx="2439988" cy="835025"/>
          </a:xfrm>
          <a:prstGeom prst="rect">
            <a:avLst/>
          </a:prstGeom>
          <a:noFill/>
          <a:ln w="9525">
            <a:noFill/>
            <a:miter lim="800000"/>
            <a:headEnd/>
            <a:tailEnd/>
          </a:ln>
        </p:spPr>
      </p:pic>
      <p:pic>
        <p:nvPicPr>
          <p:cNvPr id="18441" name="Picture 3" descr="game1.jpg"/>
          <p:cNvPicPr>
            <a:picLocks noChangeAspect="1"/>
          </p:cNvPicPr>
          <p:nvPr/>
        </p:nvPicPr>
        <p:blipFill>
          <a:blip r:embed="rId8" cstate="print"/>
          <a:srcRect/>
          <a:stretch>
            <a:fillRect/>
          </a:stretch>
        </p:blipFill>
        <p:spPr bwMode="auto">
          <a:xfrm rot="657456">
            <a:off x="6541222" y="2342140"/>
            <a:ext cx="2235200" cy="76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0166" y="374073"/>
            <a:ext cx="8424863" cy="477982"/>
          </a:xfrm>
        </p:spPr>
        <p:txBody>
          <a:bodyPr/>
          <a:lstStyle/>
          <a:p>
            <a:r>
              <a:rPr lang="en-GB" sz="4000" dirty="0" smtClean="0">
                <a:solidFill>
                  <a:srgbClr val="FF0000"/>
                </a:solidFill>
              </a:rPr>
              <a:t>Thinking about keywords</a:t>
            </a:r>
          </a:p>
        </p:txBody>
      </p:sp>
      <p:pic>
        <p:nvPicPr>
          <p:cNvPr id="19459" name="Content Placeholder 3" descr="Fishing picture.jpg"/>
          <p:cNvPicPr>
            <a:picLocks noGrp="1" noChangeAspect="1"/>
          </p:cNvPicPr>
          <p:nvPr>
            <p:ph idx="1"/>
          </p:nvPr>
        </p:nvPicPr>
        <p:blipFill>
          <a:blip r:embed="rId3" cstate="print"/>
          <a:srcRect/>
          <a:stretch>
            <a:fillRect/>
          </a:stretch>
        </p:blipFill>
        <p:spPr>
          <a:xfrm>
            <a:off x="0" y="1371600"/>
            <a:ext cx="9144000" cy="5486400"/>
          </a:xfrm>
        </p:spPr>
      </p:pic>
      <p:sp>
        <p:nvSpPr>
          <p:cNvPr id="19460" name="Rectangle 4"/>
          <p:cNvSpPr>
            <a:spLocks noChangeArrowheads="1"/>
          </p:cNvSpPr>
          <p:nvPr/>
        </p:nvSpPr>
        <p:spPr bwMode="auto">
          <a:xfrm>
            <a:off x="207813" y="6457952"/>
            <a:ext cx="4572000" cy="215900"/>
          </a:xfrm>
          <a:prstGeom prst="rect">
            <a:avLst/>
          </a:prstGeom>
          <a:noFill/>
          <a:ln w="9525">
            <a:noFill/>
            <a:miter lim="800000"/>
            <a:headEnd/>
            <a:tailEnd/>
          </a:ln>
        </p:spPr>
        <p:txBody>
          <a:bodyPr>
            <a:spAutoFit/>
          </a:bodyPr>
          <a:lstStyle/>
          <a:p>
            <a:r>
              <a:rPr lang="en-GB" sz="800" dirty="0">
                <a:solidFill>
                  <a:schemeClr val="bg1"/>
                </a:solidFill>
                <a:latin typeface="Arial" charset="0"/>
              </a:rPr>
              <a:t>http://www.flickr.com/photos/rossjamesparker/89414788/</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rnwall.jpg"/>
          <p:cNvPicPr>
            <a:picLocks noChangeAspect="1"/>
          </p:cNvPicPr>
          <p:nvPr/>
        </p:nvPicPr>
        <p:blipFill>
          <a:blip r:embed="rId3" cstate="print"/>
          <a:stretch>
            <a:fillRect/>
          </a:stretch>
        </p:blipFill>
        <p:spPr>
          <a:xfrm>
            <a:off x="859195" y="2502622"/>
            <a:ext cx="2363160" cy="3876928"/>
          </a:xfrm>
          <a:prstGeom prst="rect">
            <a:avLst/>
          </a:prstGeom>
        </p:spPr>
      </p:pic>
      <p:sp>
        <p:nvSpPr>
          <p:cNvPr id="2" name="Title 1"/>
          <p:cNvSpPr>
            <a:spLocks noGrp="1"/>
          </p:cNvSpPr>
          <p:nvPr>
            <p:ph type="title"/>
          </p:nvPr>
        </p:nvSpPr>
        <p:spPr>
          <a:xfrm>
            <a:off x="428625" y="318654"/>
            <a:ext cx="8288655" cy="474663"/>
          </a:xfrm>
        </p:spPr>
        <p:txBody>
          <a:bodyPr/>
          <a:lstStyle/>
          <a:p>
            <a:r>
              <a:rPr lang="en-GB" sz="4000" dirty="0" smtClean="0">
                <a:solidFill>
                  <a:srgbClr val="FF0000"/>
                </a:solidFill>
              </a:rPr>
              <a:t>The real thing</a:t>
            </a:r>
            <a:endParaRPr lang="en-GB" sz="4000" dirty="0">
              <a:solidFill>
                <a:srgbClr val="FF0000"/>
              </a:solidFill>
            </a:endParaRPr>
          </a:p>
        </p:txBody>
      </p:sp>
      <p:sp>
        <p:nvSpPr>
          <p:cNvPr id="3" name="Content Placeholder 2"/>
          <p:cNvSpPr>
            <a:spLocks noGrp="1"/>
          </p:cNvSpPr>
          <p:nvPr>
            <p:ph idx="1"/>
          </p:nvPr>
        </p:nvSpPr>
        <p:spPr>
          <a:xfrm>
            <a:off x="377365" y="1433945"/>
            <a:ext cx="8303895" cy="1080656"/>
          </a:xfrm>
        </p:spPr>
        <p:txBody>
          <a:bodyPr/>
          <a:lstStyle/>
          <a:p>
            <a:pPr>
              <a:buNone/>
            </a:pPr>
            <a:r>
              <a:rPr lang="en-GB" dirty="0" smtClean="0">
                <a:solidFill>
                  <a:schemeClr val="bg1"/>
                </a:solidFill>
              </a:rPr>
              <a:t>	</a:t>
            </a:r>
            <a:r>
              <a:rPr lang="en-GB" sz="2800" dirty="0" smtClean="0"/>
              <a:t>Your first piece of coursework for CCM2426 will be based on the </a:t>
            </a:r>
            <a:r>
              <a:rPr lang="en-GB" sz="2800" b="1" dirty="0" smtClean="0"/>
              <a:t>Cornish Villages 4G trial</a:t>
            </a:r>
            <a:endParaRPr lang="en-GB" sz="2800" dirty="0" smtClean="0"/>
          </a:p>
        </p:txBody>
      </p:sp>
      <p:sp>
        <p:nvSpPr>
          <p:cNvPr id="6" name="TextBox 5"/>
          <p:cNvSpPr txBox="1"/>
          <p:nvPr/>
        </p:nvSpPr>
        <p:spPr>
          <a:xfrm>
            <a:off x="609600" y="6294120"/>
            <a:ext cx="3611880" cy="246221"/>
          </a:xfrm>
          <a:prstGeom prst="rect">
            <a:avLst/>
          </a:prstGeom>
          <a:noFill/>
        </p:spPr>
        <p:txBody>
          <a:bodyPr wrap="square" rtlCol="0">
            <a:spAutoFit/>
          </a:bodyPr>
          <a:lstStyle/>
          <a:p>
            <a:r>
              <a:rPr lang="en-GB" sz="1000" dirty="0" smtClean="0">
                <a:solidFill>
                  <a:schemeClr val="bg1"/>
                </a:solidFill>
                <a:latin typeface="+mn-lt"/>
              </a:rPr>
              <a:t>http://www.flickr.com/photos/sidelong/300188454/</a:t>
            </a:r>
            <a:endParaRPr lang="en-GB" sz="1000" dirty="0">
              <a:solidFill>
                <a:schemeClr val="bg1"/>
              </a:solidFill>
              <a:latin typeface="+mn-lt"/>
            </a:endParaRPr>
          </a:p>
        </p:txBody>
      </p:sp>
      <p:sp>
        <p:nvSpPr>
          <p:cNvPr id="12" name="Oval 11"/>
          <p:cNvSpPr/>
          <p:nvPr/>
        </p:nvSpPr>
        <p:spPr>
          <a:xfrm>
            <a:off x="1651463" y="4962698"/>
            <a:ext cx="716280" cy="701040"/>
          </a:xfrm>
          <a:prstGeom prst="ellipse">
            <a:avLst/>
          </a:prstGeom>
          <a:noFill/>
          <a:ln w="38100">
            <a:solidFill>
              <a:srgbClr val="FF000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627120" y="2621280"/>
            <a:ext cx="4846320" cy="2985433"/>
          </a:xfrm>
          <a:prstGeom prst="rect">
            <a:avLst/>
          </a:prstGeom>
          <a:noFill/>
        </p:spPr>
        <p:txBody>
          <a:bodyPr wrap="square" rtlCol="0">
            <a:spAutoFit/>
          </a:bodyPr>
          <a:lstStyle/>
          <a:p>
            <a:pPr>
              <a:lnSpc>
                <a:spcPct val="150000"/>
              </a:lnSpc>
              <a:buClr>
                <a:srgbClr val="FF0000"/>
              </a:buClr>
              <a:buFont typeface="Arial" pitchFamily="34" charset="0"/>
              <a:buChar char="•"/>
            </a:pPr>
            <a:r>
              <a:rPr lang="en-GB" sz="2800" dirty="0" smtClean="0">
                <a:latin typeface="Arial" pitchFamily="34" charset="0"/>
                <a:cs typeface="Arial" pitchFamily="34" charset="0"/>
              </a:rPr>
              <a:t>Keywords</a:t>
            </a:r>
          </a:p>
          <a:p>
            <a:pPr>
              <a:lnSpc>
                <a:spcPct val="150000"/>
              </a:lnSpc>
              <a:buClr>
                <a:srgbClr val="FF0000"/>
              </a:buClr>
              <a:buFont typeface="Arial" pitchFamily="34" charset="0"/>
              <a:buChar char="•"/>
            </a:pPr>
            <a:r>
              <a:rPr lang="en-GB" sz="2800" dirty="0" smtClean="0">
                <a:latin typeface="Arial" pitchFamily="34" charset="0"/>
                <a:cs typeface="Arial" pitchFamily="34" charset="0"/>
              </a:rPr>
              <a:t>Alternative keywords</a:t>
            </a:r>
          </a:p>
          <a:p>
            <a:pPr>
              <a:lnSpc>
                <a:spcPct val="150000"/>
              </a:lnSpc>
              <a:buClr>
                <a:srgbClr val="FF0000"/>
              </a:buClr>
              <a:buFont typeface="Arial" pitchFamily="34" charset="0"/>
              <a:buChar char="•"/>
            </a:pPr>
            <a:r>
              <a:rPr lang="en-GB" sz="2800" dirty="0" smtClean="0">
                <a:latin typeface="Arial" pitchFamily="34" charset="0"/>
                <a:cs typeface="Arial" pitchFamily="34" charset="0"/>
              </a:rPr>
              <a:t>More specific keywords</a:t>
            </a:r>
          </a:p>
          <a:p>
            <a:pPr>
              <a:lnSpc>
                <a:spcPct val="150000"/>
              </a:lnSpc>
              <a:buClr>
                <a:srgbClr val="FF0000"/>
              </a:buClr>
              <a:buFont typeface="Arial" pitchFamily="34" charset="0"/>
              <a:buChar char="•"/>
            </a:pPr>
            <a:r>
              <a:rPr lang="en-GB" sz="2800" dirty="0" smtClean="0">
                <a:latin typeface="Arial" pitchFamily="34" charset="0"/>
                <a:cs typeface="Arial" pitchFamily="34" charset="0"/>
              </a:rPr>
              <a:t>Related subjects</a:t>
            </a:r>
          </a:p>
          <a:p>
            <a:endParaRPr lang="en-GB" dirty="0">
              <a:solidFill>
                <a:schemeClr val="bg1"/>
              </a:solidFill>
              <a:latin typeface="+mn-lt"/>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6.0&quot;&gt;&lt;object type=&quot;1&quot; unique_id=&quot;10001&quot;&gt;&lt;object type=&quot;2&quot; unique_id=&quot;10002&quot;&gt;&lt;object type=&quot;3&quot; unique_id=&quot;19247&quot;&gt;&lt;property id=&quot;20148&quot; value=&quot;5&quot;/&gt;&lt;property id=&quot;20300&quot; value=&quot;Slide 7 - &amp;quot;Example workshop&amp;quot;&quot;/&gt;&lt;property id=&quot;20307&quot; value=&quot;461&quot;/&gt;&lt;/object&gt;&lt;object type=&quot;3&quot; unique_id=&quot;19248&quot;&gt;&lt;property id=&quot;20148&quot; value=&quot;5&quot;/&gt;&lt;property id=&quot;20300&quot; value=&quot;Slide 8 - &amp;quot;Thinking about keywords&amp;quot;&quot;/&gt;&lt;property id=&quot;20307&quot; value=&quot;462&quot;/&gt;&lt;/object&gt;&lt;object type=&quot;3&quot; unique_id=&quot;19605&quot;&gt;&lt;property id=&quot;20148&quot; value=&quot;5&quot;/&gt;&lt;property id=&quot;20300&quot; value=&quot;Slide 5 - &amp;quot;Inspiration&amp;#x0D;&amp;#x0A;&amp;quot;&quot;/&gt;&lt;property id=&quot;20307&quot; value=&quot;470&quot;/&gt;&lt;/object&gt;&lt;object type=&quot;3&quot; unique_id=&quot;19807&quot;&gt;&lt;property id=&quot;20148&quot; value=&quot;5&quot;/&gt;&lt;property id=&quot;20300&quot; value=&quot;Slide 2 - &amp;quot;Game plan&amp;quot;&quot;/&gt;&lt;property id=&quot;20307&quot; value=&quot;476&quot;/&gt;&lt;/object&gt;&lt;object type=&quot;3&quot; unique_id=&quot;20087&quot;&gt;&lt;property id=&quot;20148&quot; value=&quot;5&quot;/&gt;&lt;property id=&quot;20300&quot; value=&quot;Slide 3 - &amp;quot;Get the ball rolling&amp;quot;&quot;/&gt;&lt;property id=&quot;20307&quot; value=&quot;481&quot;/&gt;&lt;/object&gt;&lt;object type=&quot;3&quot; unique_id=&quot;20089&quot;&gt;&lt;property id=&quot;20148&quot; value=&quot;5&quot;/&gt;&lt;property id=&quot;20300&quot; value=&quot;Slide 9 - &amp;quot;The real thing&amp;quot;&quot;/&gt;&lt;property id=&quot;20307&quot; value=&quot;483&quot;/&gt;&lt;/object&gt;&lt;object type=&quot;3&quot; unique_id=&quot;20090&quot;&gt;&lt;property id=&quot;20148&quot; value=&quot;5&quot;/&gt;&lt;property id=&quot;20300&quot; value=&quot;Slide 10 - &amp;quot;Play time&amp;quot;&quot;/&gt;&lt;property id=&quot;20307&quot; value=&quot;484&quot;/&gt;&lt;/object&gt;&lt;object type=&quot;3&quot; unique_id=&quot;20333&quot;&gt;&lt;property id=&quot;20148&quot; value=&quot;5&quot;/&gt;&lt;property id=&quot;20300&quot; value=&quot;Slide 1&quot;/&gt;&lt;property id=&quot;20307&quot; value=&quot;487&quot;/&gt;&lt;/object&gt;&lt;object type=&quot;3&quot; unique_id=&quot;20334&quot;&gt;&lt;property id=&quot;20148&quot; value=&quot;5&quot;/&gt;&lt;property id=&quot;20300&quot; value=&quot;Slide 6 - &amp;quot;Games should be...&amp;quot;&quot;/&gt;&lt;property id=&quot;20307&quot; value=&quot;485&quot;/&gt;&lt;/object&gt;&lt;object type=&quot;3&quot; unique_id=&quot;20601&quot;&gt;&lt;property id=&quot;20148&quot; value=&quot;5&quot;/&gt;&lt;property id=&quot;20300&quot; value=&quot;Slide 16 - &amp;quot;References&amp;quot;&quot;/&gt;&lt;property id=&quot;20307&quot; value=&quot;488&quot;/&gt;&lt;/object&gt;&lt;object type=&quot;3&quot; unique_id=&quot;20603&quot;&gt;&lt;property id=&quot;20148&quot; value=&quot;5&quot;/&gt;&lt;property id=&quot;20300&quot; value=&quot;Slide 4 - &amp;quot;Inspiration&amp;#x0D;&amp;#x0A;&amp;quot;&quot;/&gt;&lt;property id=&quot;20307&quot; value=&quot;489&quot;/&gt;&lt;/object&gt;&lt;object type=&quot;3&quot; unique_id=&quot;20604&quot;&gt;&lt;property id=&quot;20148&quot; value=&quot;5&quot;/&gt;&lt;property id=&quot;20300&quot; value=&quot;Slide 14 - &amp;quot;Making games for libraries&amp;quot;&quot;/&gt;&lt;property id=&quot;20307&quot; value=&quot;494&quot;/&gt;&lt;/object&gt;&lt;object type=&quot;3&quot; unique_id=&quot;20605&quot;&gt;&lt;property id=&quot;20148&quot; value=&quot;5&quot;/&gt;&lt;property id=&quot;20300&quot; value=&quot;Slide 13 - &amp;quot;Lemontree&amp;quot;&quot;/&gt;&lt;property id=&quot;20307&quot; value=&quot;493&quot;/&gt;&lt;/object&gt;&lt;object type=&quot;3&quot; unique_id=&quot;20606&quot;&gt;&lt;property id=&quot;20148&quot; value=&quot;5&quot;/&gt;&lt;property id=&quot;20300&quot; value=&quot;Slide 11 - &amp;quot;SEEK!&amp;quot;&quot;/&gt;&lt;property id=&quot;20307&quot; value=&quot;490&quot;/&gt;&lt;/object&gt;&lt;object type=&quot;3&quot; unique_id=&quot;20689&quot;&gt;&lt;property id=&quot;20148&quot; value=&quot;5&quot;/&gt;&lt;property id=&quot;20300&quot; value=&quot;Slide 15 - &amp;quot;Sharing&amp;quot;&quot;/&gt;&lt;property id=&quot;20307&quot; value=&quot;495&quot;/&gt;&lt;/object&gt;&lt;object type=&quot;3&quot; unique_id=&quot;21332&quot;&gt;&lt;property id=&quot;20148&quot; value=&quot;5&quot;/&gt;&lt;property id=&quot;20300&quot; value=&quot;Slide 12 - &amp;quot;Sharing&amp;quot;&quot;/&gt;&lt;property id=&quot;20307&quot; value=&quot;496&quot;/&gt;&lt;/object&gt;&lt;/object&gt;&lt;object type=&quot;8&quot; unique_id=&quot;10038&quot;&gt;&lt;/object&gt;&lt;/object&gt;&lt;/database&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Urban</Template>
  <TotalTime>20003</TotalTime>
  <Words>1289</Words>
  <Application>Microsoft Office PowerPoint</Application>
  <PresentationFormat>On-screen Show (4:3)</PresentationFormat>
  <Paragraphs>266</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1_Office Theme</vt:lpstr>
      <vt:lpstr>Custom Design</vt:lpstr>
      <vt:lpstr>Slide 1</vt:lpstr>
      <vt:lpstr>Game plan</vt:lpstr>
      <vt:lpstr>Get the ball rolling</vt:lpstr>
      <vt:lpstr>Inspiration </vt:lpstr>
      <vt:lpstr>Inspiration </vt:lpstr>
      <vt:lpstr>Games should be...</vt:lpstr>
      <vt:lpstr>Example workshop</vt:lpstr>
      <vt:lpstr>Thinking about keywords</vt:lpstr>
      <vt:lpstr>The real thing</vt:lpstr>
      <vt:lpstr>Play time</vt:lpstr>
      <vt:lpstr>SEEK!</vt:lpstr>
      <vt:lpstr>Sharing</vt:lpstr>
      <vt:lpstr>Lemontree</vt:lpstr>
      <vt:lpstr>Making games for libraries</vt:lpstr>
      <vt:lpstr>Sharing</vt:lpstr>
      <vt:lpstr>References</vt:lpstr>
    </vt:vector>
  </TitlesOfParts>
  <Company>mecompany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Middlesex presentation</dc:title>
  <dc:creator>Lara</dc:creator>
  <cp:lastModifiedBy>Middlesex University</cp:lastModifiedBy>
  <cp:revision>1196</cp:revision>
  <dcterms:created xsi:type="dcterms:W3CDTF">2012-03-26T10:37:57Z</dcterms:created>
  <dcterms:modified xsi:type="dcterms:W3CDTF">2013-03-15T12:42:02Z</dcterms:modified>
</cp:coreProperties>
</file>