
<file path=[Content_Types].xml><?xml version="1.0" encoding="utf-8"?>
<Types xmlns="http://schemas.openxmlformats.org/package/2006/content-types">
  <Default Extension="bin" ContentType="application/vnd.openxmlformats-officedocument.presentationml.printerSettings"/>
  <Override PartName="/ppt/diagrams/layout2.xml" ContentType="application/vnd.openxmlformats-officedocument.drawingml.diagramLayout+xml"/>
  <Override PartName="/ppt/slides/slide14.xml" ContentType="application/vnd.openxmlformats-officedocument.presentationml.slide+xml"/>
  <Default Extension="rels" ContentType="application/vnd.openxmlformats-package.relationships+xml"/>
  <Override PartName="/ppt/diagrams/colors1.xml" ContentType="application/vnd.openxmlformats-officedocument.drawingml.diagramColors+xml"/>
  <Override PartName="/ppt/slides/slide45.xml" ContentType="application/vnd.openxmlformats-officedocument.presentationml.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diagrams/data3.xml" ContentType="application/vnd.openxmlformats-officedocument.drawingml.diagramData+xml"/>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diagrams/quickStyle3.xml" ContentType="application/vnd.openxmlformats-officedocument.drawingml.diagramStyl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diagrams/quickStyle2.xml" ContentType="application/vnd.openxmlformats-officedocument.drawingml.diagramStyl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diagrams/quickStyle1.xml" ContentType="application/vnd.openxmlformats-officedocument.drawingml.diagramStyl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diagrams/drawing3.xml" ContentType="application/vnd.ms-office.drawingml.diagramDrawing+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diagrams/colors3.xml" ContentType="application/vnd.openxmlformats-officedocument.drawingml.diagramColor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diagrams/drawing2.xml" ContentType="application/vnd.ms-office.drawingml.diagramDrawing+xml"/>
  <Override PartName="/ppt/slideLayouts/slideLayout7.xml" ContentType="application/vnd.openxmlformats-officedocument.presentationml.slideLayout+xml"/>
  <Override PartName="/ppt/slides/slide32.xml" ContentType="application/vnd.openxmlformats-officedocument.presentationml.slide+xml"/>
  <Override PartName="/ppt/diagrams/layout3.xml" ContentType="application/vnd.openxmlformats-officedocument.drawingml.diagramLayout+xml"/>
  <Override PartName="/ppt/notesMasters/notesMaster1.xml" ContentType="application/vnd.openxmlformats-officedocument.presentationml.notesMaster+xml"/>
  <Override PartName="/ppt/slides/slide15.xml" ContentType="application/vnd.openxmlformats-officedocument.presentationml.slide+xml"/>
  <Override PartName="/ppt/diagrams/colors2.xml" ContentType="application/vnd.openxmlformats-officedocument.drawingml.diagramColors+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diagrams/drawing1.xml" ContentType="application/vnd.ms-office.drawingml.diagramDrawing+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125" r:id="rId1"/>
  </p:sldMasterIdLst>
  <p:notesMasterIdLst>
    <p:notesMasterId r:id="rId50"/>
  </p:notesMasterIdLst>
  <p:sldIdLst>
    <p:sldId id="256" r:id="rId2"/>
    <p:sldId id="311" r:id="rId3"/>
    <p:sldId id="312" r:id="rId4"/>
    <p:sldId id="313" r:id="rId5"/>
    <p:sldId id="314" r:id="rId6"/>
    <p:sldId id="331" r:id="rId7"/>
    <p:sldId id="316" r:id="rId8"/>
    <p:sldId id="315" r:id="rId9"/>
    <p:sldId id="317" r:id="rId10"/>
    <p:sldId id="342" r:id="rId11"/>
    <p:sldId id="318" r:id="rId12"/>
    <p:sldId id="319" r:id="rId13"/>
    <p:sldId id="320" r:id="rId14"/>
    <p:sldId id="321" r:id="rId15"/>
    <p:sldId id="322" r:id="rId16"/>
    <p:sldId id="323" r:id="rId17"/>
    <p:sldId id="325" r:id="rId18"/>
    <p:sldId id="326" r:id="rId19"/>
    <p:sldId id="327" r:id="rId20"/>
    <p:sldId id="328" r:id="rId21"/>
    <p:sldId id="329" r:id="rId22"/>
    <p:sldId id="330" r:id="rId23"/>
    <p:sldId id="339" r:id="rId24"/>
    <p:sldId id="337" r:id="rId25"/>
    <p:sldId id="338" r:id="rId26"/>
    <p:sldId id="268" r:id="rId27"/>
    <p:sldId id="258" r:id="rId28"/>
    <p:sldId id="289" r:id="rId29"/>
    <p:sldId id="290" r:id="rId30"/>
    <p:sldId id="308" r:id="rId31"/>
    <p:sldId id="309" r:id="rId32"/>
    <p:sldId id="335" r:id="rId33"/>
    <p:sldId id="336" r:id="rId34"/>
    <p:sldId id="279" r:id="rId35"/>
    <p:sldId id="280" r:id="rId36"/>
    <p:sldId id="291" r:id="rId37"/>
    <p:sldId id="281" r:id="rId38"/>
    <p:sldId id="344" r:id="rId39"/>
    <p:sldId id="343" r:id="rId40"/>
    <p:sldId id="284" r:id="rId41"/>
    <p:sldId id="286" r:id="rId42"/>
    <p:sldId id="272" r:id="rId43"/>
    <p:sldId id="273" r:id="rId44"/>
    <p:sldId id="271" r:id="rId45"/>
    <p:sldId id="333" r:id="rId46"/>
    <p:sldId id="334" r:id="rId47"/>
    <p:sldId id="340" r:id="rId48"/>
    <p:sldId id="341"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4233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p:restoredLeft sz="15591" autoAdjust="0"/>
    <p:restoredTop sz="88788" autoAdjust="0"/>
  </p:normalViewPr>
  <p:slideViewPr>
    <p:cSldViewPr snapToObjects="1">
      <p:cViewPr varScale="1">
        <p:scale>
          <a:sx n="95" d="100"/>
          <a:sy n="95" d="100"/>
        </p:scale>
        <p:origin x="-624" y="-120"/>
      </p:cViewPr>
      <p:guideLst>
        <p:guide orient="horz" pos="2160"/>
        <p:guide pos="2880"/>
      </p:guideLst>
    </p:cSldViewPr>
  </p:slideViewPr>
  <p:outlineViewPr>
    <p:cViewPr>
      <p:scale>
        <a:sx n="33" d="100"/>
        <a:sy n="33" d="100"/>
      </p:scale>
      <p:origin x="0" y="120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ADCED-2740-9A4F-9A1B-3F0FD27C16CD}"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EC6902D2-9D40-174F-9746-D98AE9A95FF9}">
      <dgm:prSet phldrT="[Text]"/>
      <dgm:spPr/>
      <dgm:t>
        <a:bodyPr/>
        <a:lstStyle/>
        <a:p>
          <a:r>
            <a:rPr lang="en-US" dirty="0">
              <a:solidFill>
                <a:srgbClr val="FF0000"/>
              </a:solidFill>
            </a:rPr>
            <a:t>crisis</a:t>
          </a:r>
        </a:p>
      </dgm:t>
    </dgm:pt>
    <dgm:pt modelId="{916D1FF2-E3E0-D249-A5CA-6AD2F99BB38E}" type="parTrans" cxnId="{6045F911-E986-4342-A4E0-E01FC1E581F2}">
      <dgm:prSet/>
      <dgm:spPr/>
      <dgm:t>
        <a:bodyPr/>
        <a:lstStyle/>
        <a:p>
          <a:endParaRPr lang="en-US"/>
        </a:p>
      </dgm:t>
    </dgm:pt>
    <dgm:pt modelId="{33B0A3E2-7235-8D40-B352-72C4608314F4}" type="sibTrans" cxnId="{6045F911-E986-4342-A4E0-E01FC1E581F2}">
      <dgm:prSet/>
      <dgm:spPr/>
      <dgm:t>
        <a:bodyPr/>
        <a:lstStyle/>
        <a:p>
          <a:endParaRPr lang="en-US"/>
        </a:p>
      </dgm:t>
    </dgm:pt>
    <dgm:pt modelId="{AABA1DFD-FDF9-AE4C-BC1D-7552684AE9BB}">
      <dgm:prSet phldrT="[Text]"/>
      <dgm:spPr/>
      <dgm:t>
        <a:bodyPr/>
        <a:lstStyle/>
        <a:p>
          <a:r>
            <a:rPr lang="en-US" dirty="0"/>
            <a:t>tragedy</a:t>
          </a:r>
        </a:p>
      </dgm:t>
    </dgm:pt>
    <dgm:pt modelId="{07E22A89-D9B2-A545-B653-A1B0A5BECF1D}" type="parTrans" cxnId="{AD48DC93-DC8A-084C-A353-CCC2E4F76FFC}">
      <dgm:prSet/>
      <dgm:spPr/>
      <dgm:t>
        <a:bodyPr/>
        <a:lstStyle/>
        <a:p>
          <a:endParaRPr lang="en-US"/>
        </a:p>
      </dgm:t>
    </dgm:pt>
    <dgm:pt modelId="{9A70EA0B-E878-5243-8B98-BE1CE8D24D8C}" type="sibTrans" cxnId="{AD48DC93-DC8A-084C-A353-CCC2E4F76FFC}">
      <dgm:prSet/>
      <dgm:spPr/>
      <dgm:t>
        <a:bodyPr/>
        <a:lstStyle/>
        <a:p>
          <a:endParaRPr lang="en-US"/>
        </a:p>
      </dgm:t>
    </dgm:pt>
    <dgm:pt modelId="{E9621138-5BF0-774B-A776-22FD67ABF06F}">
      <dgm:prSet phldrT="[Text]"/>
      <dgm:spPr/>
      <dgm:t>
        <a:bodyPr/>
        <a:lstStyle/>
        <a:p>
          <a:r>
            <a:rPr lang="en-US" dirty="0"/>
            <a:t>rite de passage</a:t>
          </a:r>
        </a:p>
      </dgm:t>
    </dgm:pt>
    <dgm:pt modelId="{C7E3E15C-E07F-1B47-93AA-26BE384C2424}" type="parTrans" cxnId="{36C46C35-B067-8B4F-AEFF-E14D42D0FAFF}">
      <dgm:prSet/>
      <dgm:spPr/>
      <dgm:t>
        <a:bodyPr/>
        <a:lstStyle/>
        <a:p>
          <a:endParaRPr lang="en-US"/>
        </a:p>
      </dgm:t>
    </dgm:pt>
    <dgm:pt modelId="{7EA6497E-86D0-7848-BFDE-25DAB67883E2}" type="sibTrans" cxnId="{36C46C35-B067-8B4F-AEFF-E14D42D0FAFF}">
      <dgm:prSet/>
      <dgm:spPr/>
      <dgm:t>
        <a:bodyPr/>
        <a:lstStyle/>
        <a:p>
          <a:endParaRPr lang="en-US"/>
        </a:p>
      </dgm:t>
    </dgm:pt>
    <dgm:pt modelId="{E19C4255-5B68-AA4E-A1ED-303018651C06}">
      <dgm:prSet phldrT="[Text]"/>
      <dgm:spPr/>
      <dgm:t>
        <a:bodyPr/>
        <a:lstStyle/>
        <a:p>
          <a:r>
            <a:rPr lang="en-US" dirty="0">
              <a:solidFill>
                <a:srgbClr val="FF0000"/>
              </a:solidFill>
            </a:rPr>
            <a:t>separation</a:t>
          </a:r>
        </a:p>
      </dgm:t>
    </dgm:pt>
    <dgm:pt modelId="{808EC480-B29F-3A40-BA7E-7222942D783D}" type="parTrans" cxnId="{7B12A009-86D7-D94C-AAAA-89ACF92BAC9B}">
      <dgm:prSet/>
      <dgm:spPr/>
      <dgm:t>
        <a:bodyPr/>
        <a:lstStyle/>
        <a:p>
          <a:endParaRPr lang="en-US"/>
        </a:p>
      </dgm:t>
    </dgm:pt>
    <dgm:pt modelId="{16849D43-E459-C143-9309-85F0530621FF}" type="sibTrans" cxnId="{7B12A009-86D7-D94C-AAAA-89ACF92BAC9B}">
      <dgm:prSet/>
      <dgm:spPr/>
      <dgm:t>
        <a:bodyPr/>
        <a:lstStyle/>
        <a:p>
          <a:endParaRPr lang="en-US"/>
        </a:p>
      </dgm:t>
    </dgm:pt>
    <dgm:pt modelId="{2408E190-9860-CE43-9EC8-8E65D402BD44}">
      <dgm:prSet phldrT="[Text]"/>
      <dgm:spPr/>
      <dgm:t>
        <a:bodyPr/>
        <a:lstStyle/>
        <a:p>
          <a:r>
            <a:rPr lang="en-US" dirty="0" err="1"/>
            <a:t>peripetia</a:t>
          </a:r>
          <a:endParaRPr lang="en-US" dirty="0"/>
        </a:p>
      </dgm:t>
    </dgm:pt>
    <dgm:pt modelId="{2422BA71-25BD-E449-B796-F7FE701A3954}" type="parTrans" cxnId="{A2D838F5-04F2-6F40-8C45-83B8C73E6A4E}">
      <dgm:prSet/>
      <dgm:spPr/>
      <dgm:t>
        <a:bodyPr/>
        <a:lstStyle/>
        <a:p>
          <a:endParaRPr lang="en-US"/>
        </a:p>
      </dgm:t>
    </dgm:pt>
    <dgm:pt modelId="{0DDD1110-A46B-494F-8198-FF0CBEE4D7C9}" type="sibTrans" cxnId="{A2D838F5-04F2-6F40-8C45-83B8C73E6A4E}">
      <dgm:prSet/>
      <dgm:spPr/>
      <dgm:t>
        <a:bodyPr/>
        <a:lstStyle/>
        <a:p>
          <a:endParaRPr lang="en-US"/>
        </a:p>
      </dgm:t>
    </dgm:pt>
    <dgm:pt modelId="{57E2C5E7-EAC2-744F-9F19-D2D6973C37AB}">
      <dgm:prSet phldrT="[Text]"/>
      <dgm:spPr/>
      <dgm:t>
        <a:bodyPr/>
        <a:lstStyle/>
        <a:p>
          <a:r>
            <a:rPr lang="en-US" dirty="0" err="1"/>
            <a:t>communitas</a:t>
          </a:r>
          <a:endParaRPr lang="en-US" dirty="0"/>
        </a:p>
      </dgm:t>
    </dgm:pt>
    <dgm:pt modelId="{B968EEBA-E91D-5F4A-85FF-300BA22665BE}" type="parTrans" cxnId="{29A4A3AF-5E79-924C-A691-54F403FFA426}">
      <dgm:prSet/>
      <dgm:spPr/>
      <dgm:t>
        <a:bodyPr/>
        <a:lstStyle/>
        <a:p>
          <a:endParaRPr lang="en-US"/>
        </a:p>
      </dgm:t>
    </dgm:pt>
    <dgm:pt modelId="{C75FC39E-4E75-8940-BBA7-2787EE605CB5}" type="sibTrans" cxnId="{29A4A3AF-5E79-924C-A691-54F403FFA426}">
      <dgm:prSet/>
      <dgm:spPr/>
      <dgm:t>
        <a:bodyPr/>
        <a:lstStyle/>
        <a:p>
          <a:endParaRPr lang="en-US"/>
        </a:p>
      </dgm:t>
    </dgm:pt>
    <dgm:pt modelId="{37F52E02-C778-F84E-B491-AB1705608714}">
      <dgm:prSet phldrT="[Text]"/>
      <dgm:spPr/>
      <dgm:t>
        <a:bodyPr/>
        <a:lstStyle/>
        <a:p>
          <a:r>
            <a:rPr lang="en-US" dirty="0">
              <a:solidFill>
                <a:srgbClr val="FF0000"/>
              </a:solidFill>
            </a:rPr>
            <a:t>reintegration</a:t>
          </a:r>
        </a:p>
      </dgm:t>
    </dgm:pt>
    <dgm:pt modelId="{B8CEEB6E-59A9-284F-9D2A-A1429EA71652}" type="parTrans" cxnId="{F83E8A39-9B3C-F448-92BC-A19EDDF5714D}">
      <dgm:prSet/>
      <dgm:spPr/>
      <dgm:t>
        <a:bodyPr/>
        <a:lstStyle/>
        <a:p>
          <a:endParaRPr lang="en-US"/>
        </a:p>
      </dgm:t>
    </dgm:pt>
    <dgm:pt modelId="{05E2D075-35E3-A849-A65E-1A9039DDD6B3}" type="sibTrans" cxnId="{F83E8A39-9B3C-F448-92BC-A19EDDF5714D}">
      <dgm:prSet/>
      <dgm:spPr/>
      <dgm:t>
        <a:bodyPr/>
        <a:lstStyle/>
        <a:p>
          <a:endParaRPr lang="en-US"/>
        </a:p>
      </dgm:t>
    </dgm:pt>
    <dgm:pt modelId="{E00E48E6-39F1-3946-BFC3-2CEEB090DC75}">
      <dgm:prSet phldrT="[Text]"/>
      <dgm:spPr/>
      <dgm:t>
        <a:bodyPr/>
        <a:lstStyle/>
        <a:p>
          <a:r>
            <a:rPr lang="en-US" dirty="0"/>
            <a:t>catastrophe</a:t>
          </a:r>
        </a:p>
      </dgm:t>
    </dgm:pt>
    <dgm:pt modelId="{8DA8F140-7497-7A42-93F1-7DA83FB05A9E}" type="parTrans" cxnId="{66938139-0703-7242-A400-DFE6579D0EC0}">
      <dgm:prSet/>
      <dgm:spPr/>
      <dgm:t>
        <a:bodyPr/>
        <a:lstStyle/>
        <a:p>
          <a:endParaRPr lang="en-US"/>
        </a:p>
      </dgm:t>
    </dgm:pt>
    <dgm:pt modelId="{0A061CBE-4588-BC49-8DE0-EB1C43362280}" type="sibTrans" cxnId="{66938139-0703-7242-A400-DFE6579D0EC0}">
      <dgm:prSet/>
      <dgm:spPr/>
      <dgm:t>
        <a:bodyPr/>
        <a:lstStyle/>
        <a:p>
          <a:endParaRPr lang="en-US"/>
        </a:p>
      </dgm:t>
    </dgm:pt>
    <dgm:pt modelId="{1AEFD20A-105C-E449-BEAC-6C2026FECC46}">
      <dgm:prSet phldrT="[Text]"/>
      <dgm:spPr/>
      <dgm:t>
        <a:bodyPr/>
        <a:lstStyle/>
        <a:p>
          <a:r>
            <a:rPr lang="en-US" dirty="0"/>
            <a:t>social continuation</a:t>
          </a:r>
        </a:p>
      </dgm:t>
    </dgm:pt>
    <dgm:pt modelId="{71C2F889-0D25-0443-AD07-313C9DA8CCDC}" type="parTrans" cxnId="{E4EDCB58-3ED4-C844-A359-D0C240DDB0F9}">
      <dgm:prSet/>
      <dgm:spPr/>
      <dgm:t>
        <a:bodyPr/>
        <a:lstStyle/>
        <a:p>
          <a:endParaRPr lang="en-US"/>
        </a:p>
      </dgm:t>
    </dgm:pt>
    <dgm:pt modelId="{CAD7F1E8-FA5A-DC40-85D0-DBE255B1874D}" type="sibTrans" cxnId="{E4EDCB58-3ED4-C844-A359-D0C240DDB0F9}">
      <dgm:prSet/>
      <dgm:spPr/>
      <dgm:t>
        <a:bodyPr/>
        <a:lstStyle/>
        <a:p>
          <a:endParaRPr lang="en-US"/>
        </a:p>
      </dgm:t>
    </dgm:pt>
    <dgm:pt modelId="{8E2D7125-B784-2D46-9C13-CBA2A6E6F7B3}" type="pres">
      <dgm:prSet presAssocID="{D89ADCED-2740-9A4F-9A1B-3F0FD27C16CD}" presName="Name0" presStyleCnt="0">
        <dgm:presLayoutVars>
          <dgm:dir/>
          <dgm:animLvl val="lvl"/>
          <dgm:resizeHandles val="exact"/>
        </dgm:presLayoutVars>
      </dgm:prSet>
      <dgm:spPr/>
      <dgm:t>
        <a:bodyPr/>
        <a:lstStyle/>
        <a:p>
          <a:endParaRPr lang="en-US"/>
        </a:p>
      </dgm:t>
    </dgm:pt>
    <dgm:pt modelId="{4E4BDE2B-ACBF-6A4A-85AD-7D0F0701D5A1}" type="pres">
      <dgm:prSet presAssocID="{D89ADCED-2740-9A4F-9A1B-3F0FD27C16CD}" presName="tSp" presStyleCnt="0"/>
      <dgm:spPr/>
    </dgm:pt>
    <dgm:pt modelId="{8E947297-82B0-D84C-A5C6-99C247672803}" type="pres">
      <dgm:prSet presAssocID="{D89ADCED-2740-9A4F-9A1B-3F0FD27C16CD}" presName="bSp" presStyleCnt="0"/>
      <dgm:spPr/>
    </dgm:pt>
    <dgm:pt modelId="{61E36DD3-89D3-374A-992A-025D6BB22820}" type="pres">
      <dgm:prSet presAssocID="{D89ADCED-2740-9A4F-9A1B-3F0FD27C16CD}" presName="process" presStyleCnt="0"/>
      <dgm:spPr/>
    </dgm:pt>
    <dgm:pt modelId="{DBE0D5FB-64A0-AB42-BD46-84250757EB8C}" type="pres">
      <dgm:prSet presAssocID="{EC6902D2-9D40-174F-9746-D98AE9A95FF9}" presName="composite1" presStyleCnt="0"/>
      <dgm:spPr/>
    </dgm:pt>
    <dgm:pt modelId="{795DCEEC-ABFB-2A4D-AF38-B3361E7AA1B5}" type="pres">
      <dgm:prSet presAssocID="{EC6902D2-9D40-174F-9746-D98AE9A95FF9}" presName="dummyNode1" presStyleLbl="node1" presStyleIdx="0" presStyleCnt="3"/>
      <dgm:spPr/>
    </dgm:pt>
    <dgm:pt modelId="{5E141B6E-DE76-F64F-B7B3-92818754E9D8}" type="pres">
      <dgm:prSet presAssocID="{EC6902D2-9D40-174F-9746-D98AE9A95FF9}" presName="childNode1" presStyleLbl="bgAcc1" presStyleIdx="0" presStyleCnt="3">
        <dgm:presLayoutVars>
          <dgm:bulletEnabled val="1"/>
        </dgm:presLayoutVars>
      </dgm:prSet>
      <dgm:spPr/>
      <dgm:t>
        <a:bodyPr/>
        <a:lstStyle/>
        <a:p>
          <a:endParaRPr lang="en-US"/>
        </a:p>
      </dgm:t>
    </dgm:pt>
    <dgm:pt modelId="{D50A5E10-2892-8747-865D-3A723E3E7210}" type="pres">
      <dgm:prSet presAssocID="{EC6902D2-9D40-174F-9746-D98AE9A95FF9}" presName="childNode1tx" presStyleLbl="bgAcc1" presStyleIdx="0" presStyleCnt="3">
        <dgm:presLayoutVars>
          <dgm:bulletEnabled val="1"/>
        </dgm:presLayoutVars>
      </dgm:prSet>
      <dgm:spPr/>
      <dgm:t>
        <a:bodyPr/>
        <a:lstStyle/>
        <a:p>
          <a:endParaRPr lang="en-US"/>
        </a:p>
      </dgm:t>
    </dgm:pt>
    <dgm:pt modelId="{5ECFBA39-714D-1C49-A4B9-AC2B9F955937}" type="pres">
      <dgm:prSet presAssocID="{EC6902D2-9D40-174F-9746-D98AE9A95FF9}" presName="parentNode1" presStyleLbl="node1" presStyleIdx="0" presStyleCnt="3">
        <dgm:presLayoutVars>
          <dgm:chMax val="1"/>
          <dgm:bulletEnabled val="1"/>
        </dgm:presLayoutVars>
      </dgm:prSet>
      <dgm:spPr/>
      <dgm:t>
        <a:bodyPr/>
        <a:lstStyle/>
        <a:p>
          <a:endParaRPr lang="en-US"/>
        </a:p>
      </dgm:t>
    </dgm:pt>
    <dgm:pt modelId="{80DDF68B-52BC-8B43-8CB2-DBAA97AD07B3}" type="pres">
      <dgm:prSet presAssocID="{EC6902D2-9D40-174F-9746-D98AE9A95FF9}" presName="connSite1" presStyleCnt="0"/>
      <dgm:spPr/>
    </dgm:pt>
    <dgm:pt modelId="{8A63B2A8-85B9-884F-B395-CC0EC8D05D6F}" type="pres">
      <dgm:prSet presAssocID="{33B0A3E2-7235-8D40-B352-72C4608314F4}" presName="Name9" presStyleLbl="sibTrans2D1" presStyleIdx="0" presStyleCnt="2"/>
      <dgm:spPr/>
      <dgm:t>
        <a:bodyPr/>
        <a:lstStyle/>
        <a:p>
          <a:endParaRPr lang="en-US"/>
        </a:p>
      </dgm:t>
    </dgm:pt>
    <dgm:pt modelId="{0E151A9F-FABB-0343-A40B-CC9A12DABAD7}" type="pres">
      <dgm:prSet presAssocID="{E19C4255-5B68-AA4E-A1ED-303018651C06}" presName="composite2" presStyleCnt="0"/>
      <dgm:spPr/>
    </dgm:pt>
    <dgm:pt modelId="{30955459-E3A3-CD43-8841-4CC5A226D4A5}" type="pres">
      <dgm:prSet presAssocID="{E19C4255-5B68-AA4E-A1ED-303018651C06}" presName="dummyNode2" presStyleLbl="node1" presStyleIdx="0" presStyleCnt="3"/>
      <dgm:spPr/>
    </dgm:pt>
    <dgm:pt modelId="{090DCF52-8547-594B-BF3A-425BF296E724}" type="pres">
      <dgm:prSet presAssocID="{E19C4255-5B68-AA4E-A1ED-303018651C06}" presName="childNode2" presStyleLbl="bgAcc1" presStyleIdx="1" presStyleCnt="3">
        <dgm:presLayoutVars>
          <dgm:bulletEnabled val="1"/>
        </dgm:presLayoutVars>
      </dgm:prSet>
      <dgm:spPr/>
      <dgm:t>
        <a:bodyPr/>
        <a:lstStyle/>
        <a:p>
          <a:endParaRPr lang="en-US"/>
        </a:p>
      </dgm:t>
    </dgm:pt>
    <dgm:pt modelId="{FC545B88-2722-BB42-9352-7EE4B45E228A}" type="pres">
      <dgm:prSet presAssocID="{E19C4255-5B68-AA4E-A1ED-303018651C06}" presName="childNode2tx" presStyleLbl="bgAcc1" presStyleIdx="1" presStyleCnt="3">
        <dgm:presLayoutVars>
          <dgm:bulletEnabled val="1"/>
        </dgm:presLayoutVars>
      </dgm:prSet>
      <dgm:spPr/>
      <dgm:t>
        <a:bodyPr/>
        <a:lstStyle/>
        <a:p>
          <a:endParaRPr lang="en-US"/>
        </a:p>
      </dgm:t>
    </dgm:pt>
    <dgm:pt modelId="{2789E3DE-5ECB-124D-838E-CBF12AD12014}" type="pres">
      <dgm:prSet presAssocID="{E19C4255-5B68-AA4E-A1ED-303018651C06}" presName="parentNode2" presStyleLbl="node1" presStyleIdx="1" presStyleCnt="3">
        <dgm:presLayoutVars>
          <dgm:chMax val="0"/>
          <dgm:bulletEnabled val="1"/>
        </dgm:presLayoutVars>
      </dgm:prSet>
      <dgm:spPr/>
      <dgm:t>
        <a:bodyPr/>
        <a:lstStyle/>
        <a:p>
          <a:endParaRPr lang="en-US"/>
        </a:p>
      </dgm:t>
    </dgm:pt>
    <dgm:pt modelId="{8642C080-9D34-CD4C-A4FF-64E98A2586F7}" type="pres">
      <dgm:prSet presAssocID="{E19C4255-5B68-AA4E-A1ED-303018651C06}" presName="connSite2" presStyleCnt="0"/>
      <dgm:spPr/>
    </dgm:pt>
    <dgm:pt modelId="{418B3652-4A26-2548-892D-EA266A917736}" type="pres">
      <dgm:prSet presAssocID="{16849D43-E459-C143-9309-85F0530621FF}" presName="Name18" presStyleLbl="sibTrans2D1" presStyleIdx="1" presStyleCnt="2"/>
      <dgm:spPr/>
      <dgm:t>
        <a:bodyPr/>
        <a:lstStyle/>
        <a:p>
          <a:endParaRPr lang="en-US"/>
        </a:p>
      </dgm:t>
    </dgm:pt>
    <dgm:pt modelId="{465A81D3-BAE7-9B4A-A9A2-37D5877A7DC8}" type="pres">
      <dgm:prSet presAssocID="{37F52E02-C778-F84E-B491-AB1705608714}" presName="composite1" presStyleCnt="0"/>
      <dgm:spPr/>
    </dgm:pt>
    <dgm:pt modelId="{E7BBC34E-D2C2-DA49-9DF9-9589EC4D163F}" type="pres">
      <dgm:prSet presAssocID="{37F52E02-C778-F84E-B491-AB1705608714}" presName="dummyNode1" presStyleLbl="node1" presStyleIdx="1" presStyleCnt="3"/>
      <dgm:spPr/>
    </dgm:pt>
    <dgm:pt modelId="{DEF44CCF-C5F4-064E-9036-DB18B6C86318}" type="pres">
      <dgm:prSet presAssocID="{37F52E02-C778-F84E-B491-AB1705608714}" presName="childNode1" presStyleLbl="bgAcc1" presStyleIdx="2" presStyleCnt="3">
        <dgm:presLayoutVars>
          <dgm:bulletEnabled val="1"/>
        </dgm:presLayoutVars>
      </dgm:prSet>
      <dgm:spPr/>
      <dgm:t>
        <a:bodyPr/>
        <a:lstStyle/>
        <a:p>
          <a:endParaRPr lang="en-US"/>
        </a:p>
      </dgm:t>
    </dgm:pt>
    <dgm:pt modelId="{B89F19BB-45D4-DC40-93F7-2B0397784C39}" type="pres">
      <dgm:prSet presAssocID="{37F52E02-C778-F84E-B491-AB1705608714}" presName="childNode1tx" presStyleLbl="bgAcc1" presStyleIdx="2" presStyleCnt="3">
        <dgm:presLayoutVars>
          <dgm:bulletEnabled val="1"/>
        </dgm:presLayoutVars>
      </dgm:prSet>
      <dgm:spPr/>
      <dgm:t>
        <a:bodyPr/>
        <a:lstStyle/>
        <a:p>
          <a:endParaRPr lang="en-US"/>
        </a:p>
      </dgm:t>
    </dgm:pt>
    <dgm:pt modelId="{E7570B95-E6F0-1548-94AA-F70588382835}" type="pres">
      <dgm:prSet presAssocID="{37F52E02-C778-F84E-B491-AB1705608714}" presName="parentNode1" presStyleLbl="node1" presStyleIdx="2" presStyleCnt="3">
        <dgm:presLayoutVars>
          <dgm:chMax val="1"/>
          <dgm:bulletEnabled val="1"/>
        </dgm:presLayoutVars>
      </dgm:prSet>
      <dgm:spPr/>
      <dgm:t>
        <a:bodyPr/>
        <a:lstStyle/>
        <a:p>
          <a:endParaRPr lang="en-US"/>
        </a:p>
      </dgm:t>
    </dgm:pt>
    <dgm:pt modelId="{3B808D1B-F7BA-154D-8AE5-EC25B01A0DCE}" type="pres">
      <dgm:prSet presAssocID="{37F52E02-C778-F84E-B491-AB1705608714}" presName="connSite1" presStyleCnt="0"/>
      <dgm:spPr/>
    </dgm:pt>
  </dgm:ptLst>
  <dgm:cxnLst>
    <dgm:cxn modelId="{196E6672-19B5-1C4C-BA2D-E59AA437E078}" type="presOf" srcId="{E9621138-5BF0-774B-A776-22FD67ABF06F}" destId="{5E141B6E-DE76-F64F-B7B3-92818754E9D8}" srcOrd="0" destOrd="1" presId="urn:microsoft.com/office/officeart/2005/8/layout/hProcess4"/>
    <dgm:cxn modelId="{53BBA758-006C-FC44-90C7-EFF4FB419435}" type="presOf" srcId="{1AEFD20A-105C-E449-BEAC-6C2026FECC46}" destId="{DEF44CCF-C5F4-064E-9036-DB18B6C86318}" srcOrd="0" destOrd="1" presId="urn:microsoft.com/office/officeart/2005/8/layout/hProcess4"/>
    <dgm:cxn modelId="{CF033B3B-66CC-4943-926F-084E3E7DBDFE}" type="presOf" srcId="{57E2C5E7-EAC2-744F-9F19-D2D6973C37AB}" destId="{090DCF52-8547-594B-BF3A-425BF296E724}" srcOrd="0" destOrd="1" presId="urn:microsoft.com/office/officeart/2005/8/layout/hProcess4"/>
    <dgm:cxn modelId="{ABC7B721-EC01-6E49-96E9-91590532A25F}" type="presOf" srcId="{37F52E02-C778-F84E-B491-AB1705608714}" destId="{E7570B95-E6F0-1548-94AA-F70588382835}" srcOrd="0" destOrd="0" presId="urn:microsoft.com/office/officeart/2005/8/layout/hProcess4"/>
    <dgm:cxn modelId="{F83E8A39-9B3C-F448-92BC-A19EDDF5714D}" srcId="{D89ADCED-2740-9A4F-9A1B-3F0FD27C16CD}" destId="{37F52E02-C778-F84E-B491-AB1705608714}" srcOrd="2" destOrd="0" parTransId="{B8CEEB6E-59A9-284F-9D2A-A1429EA71652}" sibTransId="{05E2D075-35E3-A849-A65E-1A9039DDD6B3}"/>
    <dgm:cxn modelId="{BD274674-5F30-6C42-A7A5-0D4067FBEEA1}" type="presOf" srcId="{2408E190-9860-CE43-9EC8-8E65D402BD44}" destId="{FC545B88-2722-BB42-9352-7EE4B45E228A}" srcOrd="1" destOrd="0" presId="urn:microsoft.com/office/officeart/2005/8/layout/hProcess4"/>
    <dgm:cxn modelId="{22B2CC47-A64E-084B-AF90-1C03AE201E87}" type="presOf" srcId="{AABA1DFD-FDF9-AE4C-BC1D-7552684AE9BB}" destId="{5E141B6E-DE76-F64F-B7B3-92818754E9D8}" srcOrd="0" destOrd="0" presId="urn:microsoft.com/office/officeart/2005/8/layout/hProcess4"/>
    <dgm:cxn modelId="{E4EDCB58-3ED4-C844-A359-D0C240DDB0F9}" srcId="{37F52E02-C778-F84E-B491-AB1705608714}" destId="{1AEFD20A-105C-E449-BEAC-6C2026FECC46}" srcOrd="1" destOrd="0" parTransId="{71C2F889-0D25-0443-AD07-313C9DA8CCDC}" sibTransId="{CAD7F1E8-FA5A-DC40-85D0-DBE255B1874D}"/>
    <dgm:cxn modelId="{65AE859F-7873-E049-94E4-65C4390BCD05}" type="presOf" srcId="{E19C4255-5B68-AA4E-A1ED-303018651C06}" destId="{2789E3DE-5ECB-124D-838E-CBF12AD12014}" srcOrd="0" destOrd="0" presId="urn:microsoft.com/office/officeart/2005/8/layout/hProcess4"/>
    <dgm:cxn modelId="{36C46C35-B067-8B4F-AEFF-E14D42D0FAFF}" srcId="{EC6902D2-9D40-174F-9746-D98AE9A95FF9}" destId="{E9621138-5BF0-774B-A776-22FD67ABF06F}" srcOrd="1" destOrd="0" parTransId="{C7E3E15C-E07F-1B47-93AA-26BE384C2424}" sibTransId="{7EA6497E-86D0-7848-BFDE-25DAB67883E2}"/>
    <dgm:cxn modelId="{7B12A009-86D7-D94C-AAAA-89ACF92BAC9B}" srcId="{D89ADCED-2740-9A4F-9A1B-3F0FD27C16CD}" destId="{E19C4255-5B68-AA4E-A1ED-303018651C06}" srcOrd="1" destOrd="0" parTransId="{808EC480-B29F-3A40-BA7E-7222942D783D}" sibTransId="{16849D43-E459-C143-9309-85F0530621FF}"/>
    <dgm:cxn modelId="{CA78E9B2-3A62-354F-B223-575E90AA59F8}" type="presOf" srcId="{16849D43-E459-C143-9309-85F0530621FF}" destId="{418B3652-4A26-2548-892D-EA266A917736}" srcOrd="0" destOrd="0" presId="urn:microsoft.com/office/officeart/2005/8/layout/hProcess4"/>
    <dgm:cxn modelId="{29A4A3AF-5E79-924C-A691-54F403FFA426}" srcId="{E19C4255-5B68-AA4E-A1ED-303018651C06}" destId="{57E2C5E7-EAC2-744F-9F19-D2D6973C37AB}" srcOrd="1" destOrd="0" parTransId="{B968EEBA-E91D-5F4A-85FF-300BA22665BE}" sibTransId="{C75FC39E-4E75-8940-BBA7-2787EE605CB5}"/>
    <dgm:cxn modelId="{6045F911-E986-4342-A4E0-E01FC1E581F2}" srcId="{D89ADCED-2740-9A4F-9A1B-3F0FD27C16CD}" destId="{EC6902D2-9D40-174F-9746-D98AE9A95FF9}" srcOrd="0" destOrd="0" parTransId="{916D1FF2-E3E0-D249-A5CA-6AD2F99BB38E}" sibTransId="{33B0A3E2-7235-8D40-B352-72C4608314F4}"/>
    <dgm:cxn modelId="{0996746F-8E52-BE40-9043-922945238AB3}" type="presOf" srcId="{2408E190-9860-CE43-9EC8-8E65D402BD44}" destId="{090DCF52-8547-594B-BF3A-425BF296E724}" srcOrd="0" destOrd="0" presId="urn:microsoft.com/office/officeart/2005/8/layout/hProcess4"/>
    <dgm:cxn modelId="{090D5248-8F85-5045-B05A-1E822E9646AA}" type="presOf" srcId="{E00E48E6-39F1-3946-BFC3-2CEEB090DC75}" destId="{DEF44CCF-C5F4-064E-9036-DB18B6C86318}" srcOrd="0" destOrd="0" presId="urn:microsoft.com/office/officeart/2005/8/layout/hProcess4"/>
    <dgm:cxn modelId="{C0F41C3A-79FE-1A4D-B5DC-12DE9661A045}" type="presOf" srcId="{D89ADCED-2740-9A4F-9A1B-3F0FD27C16CD}" destId="{8E2D7125-B784-2D46-9C13-CBA2A6E6F7B3}" srcOrd="0" destOrd="0" presId="urn:microsoft.com/office/officeart/2005/8/layout/hProcess4"/>
    <dgm:cxn modelId="{61645162-A046-CC4C-B2CE-56FD57E8E378}" type="presOf" srcId="{1AEFD20A-105C-E449-BEAC-6C2026FECC46}" destId="{B89F19BB-45D4-DC40-93F7-2B0397784C39}" srcOrd="1" destOrd="1" presId="urn:microsoft.com/office/officeart/2005/8/layout/hProcess4"/>
    <dgm:cxn modelId="{08B35F43-626E-0747-970D-ED8C9AF7FBF9}" type="presOf" srcId="{E9621138-5BF0-774B-A776-22FD67ABF06F}" destId="{D50A5E10-2892-8747-865D-3A723E3E7210}" srcOrd="1" destOrd="1" presId="urn:microsoft.com/office/officeart/2005/8/layout/hProcess4"/>
    <dgm:cxn modelId="{A2D838F5-04F2-6F40-8C45-83B8C73E6A4E}" srcId="{E19C4255-5B68-AA4E-A1ED-303018651C06}" destId="{2408E190-9860-CE43-9EC8-8E65D402BD44}" srcOrd="0" destOrd="0" parTransId="{2422BA71-25BD-E449-B796-F7FE701A3954}" sibTransId="{0DDD1110-A46B-494F-8198-FF0CBEE4D7C9}"/>
    <dgm:cxn modelId="{1623A88D-96B4-434A-99AF-B8E5A2EB3C2A}" type="presOf" srcId="{EC6902D2-9D40-174F-9746-D98AE9A95FF9}" destId="{5ECFBA39-714D-1C49-A4B9-AC2B9F955937}" srcOrd="0" destOrd="0" presId="urn:microsoft.com/office/officeart/2005/8/layout/hProcess4"/>
    <dgm:cxn modelId="{5E53B5A9-EE0F-9F44-9980-CF4EB9257BF5}" type="presOf" srcId="{33B0A3E2-7235-8D40-B352-72C4608314F4}" destId="{8A63B2A8-85B9-884F-B395-CC0EC8D05D6F}" srcOrd="0" destOrd="0" presId="urn:microsoft.com/office/officeart/2005/8/layout/hProcess4"/>
    <dgm:cxn modelId="{5F2E49DD-9BDA-E24C-93BB-7B5E30335C35}" type="presOf" srcId="{57E2C5E7-EAC2-744F-9F19-D2D6973C37AB}" destId="{FC545B88-2722-BB42-9352-7EE4B45E228A}" srcOrd="1" destOrd="1" presId="urn:microsoft.com/office/officeart/2005/8/layout/hProcess4"/>
    <dgm:cxn modelId="{F381E904-A1AB-6645-86B3-0493E8217572}" type="presOf" srcId="{AABA1DFD-FDF9-AE4C-BC1D-7552684AE9BB}" destId="{D50A5E10-2892-8747-865D-3A723E3E7210}" srcOrd="1" destOrd="0" presId="urn:microsoft.com/office/officeart/2005/8/layout/hProcess4"/>
    <dgm:cxn modelId="{66938139-0703-7242-A400-DFE6579D0EC0}" srcId="{37F52E02-C778-F84E-B491-AB1705608714}" destId="{E00E48E6-39F1-3946-BFC3-2CEEB090DC75}" srcOrd="0" destOrd="0" parTransId="{8DA8F140-7497-7A42-93F1-7DA83FB05A9E}" sibTransId="{0A061CBE-4588-BC49-8DE0-EB1C43362280}"/>
    <dgm:cxn modelId="{AD48DC93-DC8A-084C-A353-CCC2E4F76FFC}" srcId="{EC6902D2-9D40-174F-9746-D98AE9A95FF9}" destId="{AABA1DFD-FDF9-AE4C-BC1D-7552684AE9BB}" srcOrd="0" destOrd="0" parTransId="{07E22A89-D9B2-A545-B653-A1B0A5BECF1D}" sibTransId="{9A70EA0B-E878-5243-8B98-BE1CE8D24D8C}"/>
    <dgm:cxn modelId="{83C2C848-4F10-4044-A9EE-893734CE8AE7}" type="presOf" srcId="{E00E48E6-39F1-3946-BFC3-2CEEB090DC75}" destId="{B89F19BB-45D4-DC40-93F7-2B0397784C39}" srcOrd="1" destOrd="0" presId="urn:microsoft.com/office/officeart/2005/8/layout/hProcess4"/>
    <dgm:cxn modelId="{F53310BC-FD7A-A749-9C4D-99C3B0422D80}" type="presParOf" srcId="{8E2D7125-B784-2D46-9C13-CBA2A6E6F7B3}" destId="{4E4BDE2B-ACBF-6A4A-85AD-7D0F0701D5A1}" srcOrd="0" destOrd="0" presId="urn:microsoft.com/office/officeart/2005/8/layout/hProcess4"/>
    <dgm:cxn modelId="{156E541A-0506-9E48-9F2D-DAD289D35005}" type="presParOf" srcId="{8E2D7125-B784-2D46-9C13-CBA2A6E6F7B3}" destId="{8E947297-82B0-D84C-A5C6-99C247672803}" srcOrd="1" destOrd="0" presId="urn:microsoft.com/office/officeart/2005/8/layout/hProcess4"/>
    <dgm:cxn modelId="{D277445B-87F3-0943-BA8A-AFE740395AE2}" type="presParOf" srcId="{8E2D7125-B784-2D46-9C13-CBA2A6E6F7B3}" destId="{61E36DD3-89D3-374A-992A-025D6BB22820}" srcOrd="2" destOrd="0" presId="urn:microsoft.com/office/officeart/2005/8/layout/hProcess4"/>
    <dgm:cxn modelId="{52E8DAEF-550A-0D43-BD6A-50A28E9E021A}" type="presParOf" srcId="{61E36DD3-89D3-374A-992A-025D6BB22820}" destId="{DBE0D5FB-64A0-AB42-BD46-84250757EB8C}" srcOrd="0" destOrd="0" presId="urn:microsoft.com/office/officeart/2005/8/layout/hProcess4"/>
    <dgm:cxn modelId="{32BE7A66-FCF6-2F41-A129-C10204819A53}" type="presParOf" srcId="{DBE0D5FB-64A0-AB42-BD46-84250757EB8C}" destId="{795DCEEC-ABFB-2A4D-AF38-B3361E7AA1B5}" srcOrd="0" destOrd="0" presId="urn:microsoft.com/office/officeart/2005/8/layout/hProcess4"/>
    <dgm:cxn modelId="{EA91F0A0-38D0-2C4D-BCC3-97D7BF00C97D}" type="presParOf" srcId="{DBE0D5FB-64A0-AB42-BD46-84250757EB8C}" destId="{5E141B6E-DE76-F64F-B7B3-92818754E9D8}" srcOrd="1" destOrd="0" presId="urn:microsoft.com/office/officeart/2005/8/layout/hProcess4"/>
    <dgm:cxn modelId="{24F7C08D-FBBD-6048-BE10-901E57884C4F}" type="presParOf" srcId="{DBE0D5FB-64A0-AB42-BD46-84250757EB8C}" destId="{D50A5E10-2892-8747-865D-3A723E3E7210}" srcOrd="2" destOrd="0" presId="urn:microsoft.com/office/officeart/2005/8/layout/hProcess4"/>
    <dgm:cxn modelId="{6BCD3380-3F31-734A-AEAE-9D2868F42CBF}" type="presParOf" srcId="{DBE0D5FB-64A0-AB42-BD46-84250757EB8C}" destId="{5ECFBA39-714D-1C49-A4B9-AC2B9F955937}" srcOrd="3" destOrd="0" presId="urn:microsoft.com/office/officeart/2005/8/layout/hProcess4"/>
    <dgm:cxn modelId="{94D60945-A1D3-5549-AE7E-CB6EC3FA9CD7}" type="presParOf" srcId="{DBE0D5FB-64A0-AB42-BD46-84250757EB8C}" destId="{80DDF68B-52BC-8B43-8CB2-DBAA97AD07B3}" srcOrd="4" destOrd="0" presId="urn:microsoft.com/office/officeart/2005/8/layout/hProcess4"/>
    <dgm:cxn modelId="{EA8545C7-E963-2844-B482-131BEBB045B9}" type="presParOf" srcId="{61E36DD3-89D3-374A-992A-025D6BB22820}" destId="{8A63B2A8-85B9-884F-B395-CC0EC8D05D6F}" srcOrd="1" destOrd="0" presId="urn:microsoft.com/office/officeart/2005/8/layout/hProcess4"/>
    <dgm:cxn modelId="{39AAF0EC-8EB8-A24D-B016-1787FA259E96}" type="presParOf" srcId="{61E36DD3-89D3-374A-992A-025D6BB22820}" destId="{0E151A9F-FABB-0343-A40B-CC9A12DABAD7}" srcOrd="2" destOrd="0" presId="urn:microsoft.com/office/officeart/2005/8/layout/hProcess4"/>
    <dgm:cxn modelId="{399E1923-95F5-C943-BBED-CBA17CD1D61B}" type="presParOf" srcId="{0E151A9F-FABB-0343-A40B-CC9A12DABAD7}" destId="{30955459-E3A3-CD43-8841-4CC5A226D4A5}" srcOrd="0" destOrd="0" presId="urn:microsoft.com/office/officeart/2005/8/layout/hProcess4"/>
    <dgm:cxn modelId="{3ACBA436-E959-7246-9EE1-702F1926502C}" type="presParOf" srcId="{0E151A9F-FABB-0343-A40B-CC9A12DABAD7}" destId="{090DCF52-8547-594B-BF3A-425BF296E724}" srcOrd="1" destOrd="0" presId="urn:microsoft.com/office/officeart/2005/8/layout/hProcess4"/>
    <dgm:cxn modelId="{3116B791-320E-F945-8E67-0146C6E2752C}" type="presParOf" srcId="{0E151A9F-FABB-0343-A40B-CC9A12DABAD7}" destId="{FC545B88-2722-BB42-9352-7EE4B45E228A}" srcOrd="2" destOrd="0" presId="urn:microsoft.com/office/officeart/2005/8/layout/hProcess4"/>
    <dgm:cxn modelId="{2ECF6C77-35FD-5D4E-A00C-A89DB954DB08}" type="presParOf" srcId="{0E151A9F-FABB-0343-A40B-CC9A12DABAD7}" destId="{2789E3DE-5ECB-124D-838E-CBF12AD12014}" srcOrd="3" destOrd="0" presId="urn:microsoft.com/office/officeart/2005/8/layout/hProcess4"/>
    <dgm:cxn modelId="{A4C960EC-A2E6-E747-82D1-2C713166F410}" type="presParOf" srcId="{0E151A9F-FABB-0343-A40B-CC9A12DABAD7}" destId="{8642C080-9D34-CD4C-A4FF-64E98A2586F7}" srcOrd="4" destOrd="0" presId="urn:microsoft.com/office/officeart/2005/8/layout/hProcess4"/>
    <dgm:cxn modelId="{A60AD9F0-DFB7-4E49-9386-FAB72552EF50}" type="presParOf" srcId="{61E36DD3-89D3-374A-992A-025D6BB22820}" destId="{418B3652-4A26-2548-892D-EA266A917736}" srcOrd="3" destOrd="0" presId="urn:microsoft.com/office/officeart/2005/8/layout/hProcess4"/>
    <dgm:cxn modelId="{79209727-B295-A34B-B347-0B0ECFC44E6B}" type="presParOf" srcId="{61E36DD3-89D3-374A-992A-025D6BB22820}" destId="{465A81D3-BAE7-9B4A-A9A2-37D5877A7DC8}" srcOrd="4" destOrd="0" presId="urn:microsoft.com/office/officeart/2005/8/layout/hProcess4"/>
    <dgm:cxn modelId="{A18CC64F-FCDE-C545-88FE-52AD1F95EC11}" type="presParOf" srcId="{465A81D3-BAE7-9B4A-A9A2-37D5877A7DC8}" destId="{E7BBC34E-D2C2-DA49-9DF9-9589EC4D163F}" srcOrd="0" destOrd="0" presId="urn:microsoft.com/office/officeart/2005/8/layout/hProcess4"/>
    <dgm:cxn modelId="{A42D9D61-56EB-B343-A93C-1A81855CCF19}" type="presParOf" srcId="{465A81D3-BAE7-9B4A-A9A2-37D5877A7DC8}" destId="{DEF44CCF-C5F4-064E-9036-DB18B6C86318}" srcOrd="1" destOrd="0" presId="urn:microsoft.com/office/officeart/2005/8/layout/hProcess4"/>
    <dgm:cxn modelId="{CE76B8EE-E68D-604D-AB0E-E0640F149DA2}" type="presParOf" srcId="{465A81D3-BAE7-9B4A-A9A2-37D5877A7DC8}" destId="{B89F19BB-45D4-DC40-93F7-2B0397784C39}" srcOrd="2" destOrd="0" presId="urn:microsoft.com/office/officeart/2005/8/layout/hProcess4"/>
    <dgm:cxn modelId="{AE129604-6425-2D4B-B9B2-BCDF59EC9321}" type="presParOf" srcId="{465A81D3-BAE7-9B4A-A9A2-37D5877A7DC8}" destId="{E7570B95-E6F0-1548-94AA-F70588382835}" srcOrd="3" destOrd="0" presId="urn:microsoft.com/office/officeart/2005/8/layout/hProcess4"/>
    <dgm:cxn modelId="{4132B498-CB89-914E-9B23-FA55C40C4389}" type="presParOf" srcId="{465A81D3-BAE7-9B4A-A9A2-37D5877A7DC8}" destId="{3B808D1B-F7BA-154D-8AE5-EC25B01A0DCE}"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9ADCED-2740-9A4F-9A1B-3F0FD27C16CD}"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EC6902D2-9D40-174F-9746-D98AE9A95FF9}">
      <dgm:prSet phldrT="[Text]"/>
      <dgm:spPr/>
      <dgm:t>
        <a:bodyPr/>
        <a:lstStyle/>
        <a:p>
          <a:r>
            <a:rPr lang="en-US" dirty="0" smtClean="0">
              <a:solidFill>
                <a:srgbClr val="FF0000"/>
              </a:solidFill>
            </a:rPr>
            <a:t>crisis</a:t>
          </a:r>
          <a:endParaRPr lang="en-US" dirty="0">
            <a:solidFill>
              <a:srgbClr val="FF0000"/>
            </a:solidFill>
          </a:endParaRPr>
        </a:p>
      </dgm:t>
    </dgm:pt>
    <dgm:pt modelId="{916D1FF2-E3E0-D249-A5CA-6AD2F99BB38E}" type="parTrans" cxnId="{6045F911-E986-4342-A4E0-E01FC1E581F2}">
      <dgm:prSet/>
      <dgm:spPr/>
      <dgm:t>
        <a:bodyPr/>
        <a:lstStyle/>
        <a:p>
          <a:endParaRPr lang="en-US"/>
        </a:p>
      </dgm:t>
    </dgm:pt>
    <dgm:pt modelId="{33B0A3E2-7235-8D40-B352-72C4608314F4}" type="sibTrans" cxnId="{6045F911-E986-4342-A4E0-E01FC1E581F2}">
      <dgm:prSet/>
      <dgm:spPr/>
      <dgm:t>
        <a:bodyPr/>
        <a:lstStyle/>
        <a:p>
          <a:endParaRPr lang="en-US"/>
        </a:p>
      </dgm:t>
    </dgm:pt>
    <dgm:pt modelId="{E19C4255-5B68-AA4E-A1ED-303018651C06}">
      <dgm:prSet phldrT="[Text]"/>
      <dgm:spPr/>
      <dgm:t>
        <a:bodyPr/>
        <a:lstStyle/>
        <a:p>
          <a:r>
            <a:rPr lang="en-US" dirty="0">
              <a:solidFill>
                <a:srgbClr val="FF0000"/>
              </a:solidFill>
            </a:rPr>
            <a:t>reintegration</a:t>
          </a:r>
        </a:p>
      </dgm:t>
    </dgm:pt>
    <dgm:pt modelId="{808EC480-B29F-3A40-BA7E-7222942D783D}" type="parTrans" cxnId="{7B12A009-86D7-D94C-AAAA-89ACF92BAC9B}">
      <dgm:prSet/>
      <dgm:spPr/>
      <dgm:t>
        <a:bodyPr/>
        <a:lstStyle/>
        <a:p>
          <a:endParaRPr lang="en-US"/>
        </a:p>
      </dgm:t>
    </dgm:pt>
    <dgm:pt modelId="{16849D43-E459-C143-9309-85F0530621FF}" type="sibTrans" cxnId="{7B12A009-86D7-D94C-AAAA-89ACF92BAC9B}">
      <dgm:prSet/>
      <dgm:spPr/>
      <dgm:t>
        <a:bodyPr/>
        <a:lstStyle/>
        <a:p>
          <a:endParaRPr lang="en-US"/>
        </a:p>
      </dgm:t>
    </dgm:pt>
    <dgm:pt modelId="{2408E190-9860-CE43-9EC8-8E65D402BD44}">
      <dgm:prSet phldrT="[Text]"/>
      <dgm:spPr/>
      <dgm:t>
        <a:bodyPr/>
        <a:lstStyle/>
        <a:p>
          <a:r>
            <a:rPr lang="en-US" dirty="0"/>
            <a:t>ideal solution</a:t>
          </a:r>
        </a:p>
      </dgm:t>
    </dgm:pt>
    <dgm:pt modelId="{2422BA71-25BD-E449-B796-F7FE701A3954}" type="parTrans" cxnId="{A2D838F5-04F2-6F40-8C45-83B8C73E6A4E}">
      <dgm:prSet/>
      <dgm:spPr/>
      <dgm:t>
        <a:bodyPr/>
        <a:lstStyle/>
        <a:p>
          <a:endParaRPr lang="en-US"/>
        </a:p>
      </dgm:t>
    </dgm:pt>
    <dgm:pt modelId="{0DDD1110-A46B-494F-8198-FF0CBEE4D7C9}" type="sibTrans" cxnId="{A2D838F5-04F2-6F40-8C45-83B8C73E6A4E}">
      <dgm:prSet/>
      <dgm:spPr/>
      <dgm:t>
        <a:bodyPr/>
        <a:lstStyle/>
        <a:p>
          <a:endParaRPr lang="en-US"/>
        </a:p>
      </dgm:t>
    </dgm:pt>
    <dgm:pt modelId="{37F52E02-C778-F84E-B491-AB1705608714}">
      <dgm:prSet phldrT="[Text]"/>
      <dgm:spPr/>
      <dgm:t>
        <a:bodyPr/>
        <a:lstStyle/>
        <a:p>
          <a:r>
            <a:rPr lang="en-US" dirty="0">
              <a:solidFill>
                <a:srgbClr val="FF0000"/>
              </a:solidFill>
            </a:rPr>
            <a:t>dramatic breach</a:t>
          </a:r>
        </a:p>
      </dgm:t>
    </dgm:pt>
    <dgm:pt modelId="{B8CEEB6E-59A9-284F-9D2A-A1429EA71652}" type="parTrans" cxnId="{F83E8A39-9B3C-F448-92BC-A19EDDF5714D}">
      <dgm:prSet/>
      <dgm:spPr/>
      <dgm:t>
        <a:bodyPr/>
        <a:lstStyle/>
        <a:p>
          <a:endParaRPr lang="en-US"/>
        </a:p>
      </dgm:t>
    </dgm:pt>
    <dgm:pt modelId="{05E2D075-35E3-A849-A65E-1A9039DDD6B3}" type="sibTrans" cxnId="{F83E8A39-9B3C-F448-92BC-A19EDDF5714D}">
      <dgm:prSet/>
      <dgm:spPr/>
      <dgm:t>
        <a:bodyPr/>
        <a:lstStyle/>
        <a:p>
          <a:endParaRPr lang="en-US"/>
        </a:p>
      </dgm:t>
    </dgm:pt>
    <dgm:pt modelId="{E00E48E6-39F1-3946-BFC3-2CEEB090DC75}">
      <dgm:prSet phldrT="[Text]"/>
      <dgm:spPr/>
      <dgm:t>
        <a:bodyPr/>
        <a:lstStyle/>
        <a:p>
          <a:r>
            <a:rPr lang="en-US" dirty="0"/>
            <a:t>participatory </a:t>
          </a:r>
          <a:r>
            <a:rPr lang="en-US" dirty="0" smtClean="0"/>
            <a:t>redress/progress</a:t>
          </a:r>
          <a:endParaRPr lang="en-US" dirty="0"/>
        </a:p>
      </dgm:t>
    </dgm:pt>
    <dgm:pt modelId="{8DA8F140-7497-7A42-93F1-7DA83FB05A9E}" type="parTrans" cxnId="{66938139-0703-7242-A400-DFE6579D0EC0}">
      <dgm:prSet/>
      <dgm:spPr/>
      <dgm:t>
        <a:bodyPr/>
        <a:lstStyle/>
        <a:p>
          <a:endParaRPr lang="en-US"/>
        </a:p>
      </dgm:t>
    </dgm:pt>
    <dgm:pt modelId="{0A061CBE-4588-BC49-8DE0-EB1C43362280}" type="sibTrans" cxnId="{66938139-0703-7242-A400-DFE6579D0EC0}">
      <dgm:prSet/>
      <dgm:spPr/>
      <dgm:t>
        <a:bodyPr/>
        <a:lstStyle/>
        <a:p>
          <a:endParaRPr lang="en-US"/>
        </a:p>
      </dgm:t>
    </dgm:pt>
    <dgm:pt modelId="{AABA1DFD-FDF9-AE4C-BC1D-7552684AE9BB}">
      <dgm:prSet phldrT="[Text]"/>
      <dgm:spPr/>
      <dgm:t>
        <a:bodyPr/>
        <a:lstStyle/>
        <a:p>
          <a:r>
            <a:rPr lang="en-US" dirty="0"/>
            <a:t>scenario</a:t>
          </a:r>
        </a:p>
      </dgm:t>
    </dgm:pt>
    <dgm:pt modelId="{9A70EA0B-E878-5243-8B98-BE1CE8D24D8C}" type="sibTrans" cxnId="{AD48DC93-DC8A-084C-A353-CCC2E4F76FFC}">
      <dgm:prSet/>
      <dgm:spPr/>
      <dgm:t>
        <a:bodyPr/>
        <a:lstStyle/>
        <a:p>
          <a:endParaRPr lang="en-US"/>
        </a:p>
      </dgm:t>
    </dgm:pt>
    <dgm:pt modelId="{07E22A89-D9B2-A545-B653-A1B0A5BECF1D}" type="parTrans" cxnId="{AD48DC93-DC8A-084C-A353-CCC2E4F76FFC}">
      <dgm:prSet/>
      <dgm:spPr/>
      <dgm:t>
        <a:bodyPr/>
        <a:lstStyle/>
        <a:p>
          <a:endParaRPr lang="en-US"/>
        </a:p>
      </dgm:t>
    </dgm:pt>
    <dgm:pt modelId="{8E2D7125-B784-2D46-9C13-CBA2A6E6F7B3}" type="pres">
      <dgm:prSet presAssocID="{D89ADCED-2740-9A4F-9A1B-3F0FD27C16CD}" presName="Name0" presStyleCnt="0">
        <dgm:presLayoutVars>
          <dgm:dir/>
          <dgm:animLvl val="lvl"/>
          <dgm:resizeHandles val="exact"/>
        </dgm:presLayoutVars>
      </dgm:prSet>
      <dgm:spPr/>
      <dgm:t>
        <a:bodyPr/>
        <a:lstStyle/>
        <a:p>
          <a:endParaRPr lang="en-US"/>
        </a:p>
      </dgm:t>
    </dgm:pt>
    <dgm:pt modelId="{4E4BDE2B-ACBF-6A4A-85AD-7D0F0701D5A1}" type="pres">
      <dgm:prSet presAssocID="{D89ADCED-2740-9A4F-9A1B-3F0FD27C16CD}" presName="tSp" presStyleCnt="0"/>
      <dgm:spPr/>
    </dgm:pt>
    <dgm:pt modelId="{8E947297-82B0-D84C-A5C6-99C247672803}" type="pres">
      <dgm:prSet presAssocID="{D89ADCED-2740-9A4F-9A1B-3F0FD27C16CD}" presName="bSp" presStyleCnt="0"/>
      <dgm:spPr/>
    </dgm:pt>
    <dgm:pt modelId="{61E36DD3-89D3-374A-992A-025D6BB22820}" type="pres">
      <dgm:prSet presAssocID="{D89ADCED-2740-9A4F-9A1B-3F0FD27C16CD}" presName="process" presStyleCnt="0"/>
      <dgm:spPr/>
    </dgm:pt>
    <dgm:pt modelId="{DBE0D5FB-64A0-AB42-BD46-84250757EB8C}" type="pres">
      <dgm:prSet presAssocID="{EC6902D2-9D40-174F-9746-D98AE9A95FF9}" presName="composite1" presStyleCnt="0"/>
      <dgm:spPr/>
    </dgm:pt>
    <dgm:pt modelId="{795DCEEC-ABFB-2A4D-AF38-B3361E7AA1B5}" type="pres">
      <dgm:prSet presAssocID="{EC6902D2-9D40-174F-9746-D98AE9A95FF9}" presName="dummyNode1" presStyleLbl="node1" presStyleIdx="0" presStyleCnt="3"/>
      <dgm:spPr/>
    </dgm:pt>
    <dgm:pt modelId="{5E141B6E-DE76-F64F-B7B3-92818754E9D8}" type="pres">
      <dgm:prSet presAssocID="{EC6902D2-9D40-174F-9746-D98AE9A95FF9}" presName="childNode1" presStyleLbl="bgAcc1" presStyleIdx="0" presStyleCnt="3">
        <dgm:presLayoutVars>
          <dgm:bulletEnabled val="1"/>
        </dgm:presLayoutVars>
      </dgm:prSet>
      <dgm:spPr/>
      <dgm:t>
        <a:bodyPr/>
        <a:lstStyle/>
        <a:p>
          <a:endParaRPr lang="en-US"/>
        </a:p>
      </dgm:t>
    </dgm:pt>
    <dgm:pt modelId="{D50A5E10-2892-8747-865D-3A723E3E7210}" type="pres">
      <dgm:prSet presAssocID="{EC6902D2-9D40-174F-9746-D98AE9A95FF9}" presName="childNode1tx" presStyleLbl="bgAcc1" presStyleIdx="0" presStyleCnt="3">
        <dgm:presLayoutVars>
          <dgm:bulletEnabled val="1"/>
        </dgm:presLayoutVars>
      </dgm:prSet>
      <dgm:spPr/>
      <dgm:t>
        <a:bodyPr/>
        <a:lstStyle/>
        <a:p>
          <a:endParaRPr lang="en-US"/>
        </a:p>
      </dgm:t>
    </dgm:pt>
    <dgm:pt modelId="{5ECFBA39-714D-1C49-A4B9-AC2B9F955937}" type="pres">
      <dgm:prSet presAssocID="{EC6902D2-9D40-174F-9746-D98AE9A95FF9}" presName="parentNode1" presStyleLbl="node1" presStyleIdx="0" presStyleCnt="3">
        <dgm:presLayoutVars>
          <dgm:chMax val="1"/>
          <dgm:bulletEnabled val="1"/>
        </dgm:presLayoutVars>
      </dgm:prSet>
      <dgm:spPr/>
      <dgm:t>
        <a:bodyPr/>
        <a:lstStyle/>
        <a:p>
          <a:endParaRPr lang="en-US"/>
        </a:p>
      </dgm:t>
    </dgm:pt>
    <dgm:pt modelId="{80DDF68B-52BC-8B43-8CB2-DBAA97AD07B3}" type="pres">
      <dgm:prSet presAssocID="{EC6902D2-9D40-174F-9746-D98AE9A95FF9}" presName="connSite1" presStyleCnt="0"/>
      <dgm:spPr/>
    </dgm:pt>
    <dgm:pt modelId="{8A63B2A8-85B9-884F-B395-CC0EC8D05D6F}" type="pres">
      <dgm:prSet presAssocID="{33B0A3E2-7235-8D40-B352-72C4608314F4}" presName="Name9" presStyleLbl="sibTrans2D1" presStyleIdx="0" presStyleCnt="2"/>
      <dgm:spPr/>
      <dgm:t>
        <a:bodyPr/>
        <a:lstStyle/>
        <a:p>
          <a:endParaRPr lang="en-US"/>
        </a:p>
      </dgm:t>
    </dgm:pt>
    <dgm:pt modelId="{0E151A9F-FABB-0343-A40B-CC9A12DABAD7}" type="pres">
      <dgm:prSet presAssocID="{E19C4255-5B68-AA4E-A1ED-303018651C06}" presName="composite2" presStyleCnt="0"/>
      <dgm:spPr/>
    </dgm:pt>
    <dgm:pt modelId="{30955459-E3A3-CD43-8841-4CC5A226D4A5}" type="pres">
      <dgm:prSet presAssocID="{E19C4255-5B68-AA4E-A1ED-303018651C06}" presName="dummyNode2" presStyleLbl="node1" presStyleIdx="0" presStyleCnt="3"/>
      <dgm:spPr/>
    </dgm:pt>
    <dgm:pt modelId="{090DCF52-8547-594B-BF3A-425BF296E724}" type="pres">
      <dgm:prSet presAssocID="{E19C4255-5B68-AA4E-A1ED-303018651C06}" presName="childNode2" presStyleLbl="bgAcc1" presStyleIdx="1" presStyleCnt="3">
        <dgm:presLayoutVars>
          <dgm:bulletEnabled val="1"/>
        </dgm:presLayoutVars>
      </dgm:prSet>
      <dgm:spPr/>
      <dgm:t>
        <a:bodyPr/>
        <a:lstStyle/>
        <a:p>
          <a:endParaRPr lang="en-US"/>
        </a:p>
      </dgm:t>
    </dgm:pt>
    <dgm:pt modelId="{FC545B88-2722-BB42-9352-7EE4B45E228A}" type="pres">
      <dgm:prSet presAssocID="{E19C4255-5B68-AA4E-A1ED-303018651C06}" presName="childNode2tx" presStyleLbl="bgAcc1" presStyleIdx="1" presStyleCnt="3">
        <dgm:presLayoutVars>
          <dgm:bulletEnabled val="1"/>
        </dgm:presLayoutVars>
      </dgm:prSet>
      <dgm:spPr/>
      <dgm:t>
        <a:bodyPr/>
        <a:lstStyle/>
        <a:p>
          <a:endParaRPr lang="en-US"/>
        </a:p>
      </dgm:t>
    </dgm:pt>
    <dgm:pt modelId="{2789E3DE-5ECB-124D-838E-CBF12AD12014}" type="pres">
      <dgm:prSet presAssocID="{E19C4255-5B68-AA4E-A1ED-303018651C06}" presName="parentNode2" presStyleLbl="node1" presStyleIdx="1" presStyleCnt="3">
        <dgm:presLayoutVars>
          <dgm:chMax val="0"/>
          <dgm:bulletEnabled val="1"/>
        </dgm:presLayoutVars>
      </dgm:prSet>
      <dgm:spPr/>
      <dgm:t>
        <a:bodyPr/>
        <a:lstStyle/>
        <a:p>
          <a:endParaRPr lang="en-US"/>
        </a:p>
      </dgm:t>
    </dgm:pt>
    <dgm:pt modelId="{8642C080-9D34-CD4C-A4FF-64E98A2586F7}" type="pres">
      <dgm:prSet presAssocID="{E19C4255-5B68-AA4E-A1ED-303018651C06}" presName="connSite2" presStyleCnt="0"/>
      <dgm:spPr/>
    </dgm:pt>
    <dgm:pt modelId="{418B3652-4A26-2548-892D-EA266A917736}" type="pres">
      <dgm:prSet presAssocID="{16849D43-E459-C143-9309-85F0530621FF}" presName="Name18" presStyleLbl="sibTrans2D1" presStyleIdx="1" presStyleCnt="2"/>
      <dgm:spPr/>
      <dgm:t>
        <a:bodyPr/>
        <a:lstStyle/>
        <a:p>
          <a:endParaRPr lang="en-US"/>
        </a:p>
      </dgm:t>
    </dgm:pt>
    <dgm:pt modelId="{465A81D3-BAE7-9B4A-A9A2-37D5877A7DC8}" type="pres">
      <dgm:prSet presAssocID="{37F52E02-C778-F84E-B491-AB1705608714}" presName="composite1" presStyleCnt="0"/>
      <dgm:spPr/>
    </dgm:pt>
    <dgm:pt modelId="{E7BBC34E-D2C2-DA49-9DF9-9589EC4D163F}" type="pres">
      <dgm:prSet presAssocID="{37F52E02-C778-F84E-B491-AB1705608714}" presName="dummyNode1" presStyleLbl="node1" presStyleIdx="1" presStyleCnt="3"/>
      <dgm:spPr/>
    </dgm:pt>
    <dgm:pt modelId="{DEF44CCF-C5F4-064E-9036-DB18B6C86318}" type="pres">
      <dgm:prSet presAssocID="{37F52E02-C778-F84E-B491-AB1705608714}" presName="childNode1" presStyleLbl="bgAcc1" presStyleIdx="2" presStyleCnt="3">
        <dgm:presLayoutVars>
          <dgm:bulletEnabled val="1"/>
        </dgm:presLayoutVars>
      </dgm:prSet>
      <dgm:spPr/>
      <dgm:t>
        <a:bodyPr/>
        <a:lstStyle/>
        <a:p>
          <a:endParaRPr lang="en-US"/>
        </a:p>
      </dgm:t>
    </dgm:pt>
    <dgm:pt modelId="{B89F19BB-45D4-DC40-93F7-2B0397784C39}" type="pres">
      <dgm:prSet presAssocID="{37F52E02-C778-F84E-B491-AB1705608714}" presName="childNode1tx" presStyleLbl="bgAcc1" presStyleIdx="2" presStyleCnt="3">
        <dgm:presLayoutVars>
          <dgm:bulletEnabled val="1"/>
        </dgm:presLayoutVars>
      </dgm:prSet>
      <dgm:spPr/>
      <dgm:t>
        <a:bodyPr/>
        <a:lstStyle/>
        <a:p>
          <a:endParaRPr lang="en-US"/>
        </a:p>
      </dgm:t>
    </dgm:pt>
    <dgm:pt modelId="{E7570B95-E6F0-1548-94AA-F70588382835}" type="pres">
      <dgm:prSet presAssocID="{37F52E02-C778-F84E-B491-AB1705608714}" presName="parentNode1" presStyleLbl="node1" presStyleIdx="2" presStyleCnt="3">
        <dgm:presLayoutVars>
          <dgm:chMax val="1"/>
          <dgm:bulletEnabled val="1"/>
        </dgm:presLayoutVars>
      </dgm:prSet>
      <dgm:spPr/>
      <dgm:t>
        <a:bodyPr/>
        <a:lstStyle/>
        <a:p>
          <a:endParaRPr lang="en-US"/>
        </a:p>
      </dgm:t>
    </dgm:pt>
    <dgm:pt modelId="{3B808D1B-F7BA-154D-8AE5-EC25B01A0DCE}" type="pres">
      <dgm:prSet presAssocID="{37F52E02-C778-F84E-B491-AB1705608714}" presName="connSite1" presStyleCnt="0"/>
      <dgm:spPr/>
    </dgm:pt>
  </dgm:ptLst>
  <dgm:cxnLst>
    <dgm:cxn modelId="{BA4BAEA6-BFCA-F749-9BC9-BC983D7F6AD6}" type="presOf" srcId="{D89ADCED-2740-9A4F-9A1B-3F0FD27C16CD}" destId="{8E2D7125-B784-2D46-9C13-CBA2A6E6F7B3}" srcOrd="0" destOrd="0" presId="urn:microsoft.com/office/officeart/2005/8/layout/hProcess4"/>
    <dgm:cxn modelId="{F43B67C5-FF0F-0942-A6CE-2EBBB0B7D713}" type="presOf" srcId="{2408E190-9860-CE43-9EC8-8E65D402BD44}" destId="{FC545B88-2722-BB42-9352-7EE4B45E228A}" srcOrd="1" destOrd="0" presId="urn:microsoft.com/office/officeart/2005/8/layout/hProcess4"/>
    <dgm:cxn modelId="{AAF32D7D-36D0-7E45-AB78-F45319950915}" type="presOf" srcId="{AABA1DFD-FDF9-AE4C-BC1D-7552684AE9BB}" destId="{5E141B6E-DE76-F64F-B7B3-92818754E9D8}" srcOrd="0" destOrd="0" presId="urn:microsoft.com/office/officeart/2005/8/layout/hProcess4"/>
    <dgm:cxn modelId="{F83E8A39-9B3C-F448-92BC-A19EDDF5714D}" srcId="{D89ADCED-2740-9A4F-9A1B-3F0FD27C16CD}" destId="{37F52E02-C778-F84E-B491-AB1705608714}" srcOrd="2" destOrd="0" parTransId="{B8CEEB6E-59A9-284F-9D2A-A1429EA71652}" sibTransId="{05E2D075-35E3-A849-A65E-1A9039DDD6B3}"/>
    <dgm:cxn modelId="{03F98907-E2C3-DB48-8D6A-66D3034319AD}" type="presOf" srcId="{EC6902D2-9D40-174F-9746-D98AE9A95FF9}" destId="{5ECFBA39-714D-1C49-A4B9-AC2B9F955937}" srcOrd="0" destOrd="0" presId="urn:microsoft.com/office/officeart/2005/8/layout/hProcess4"/>
    <dgm:cxn modelId="{7B12A009-86D7-D94C-AAAA-89ACF92BAC9B}" srcId="{D89ADCED-2740-9A4F-9A1B-3F0FD27C16CD}" destId="{E19C4255-5B68-AA4E-A1ED-303018651C06}" srcOrd="1" destOrd="0" parTransId="{808EC480-B29F-3A40-BA7E-7222942D783D}" sibTransId="{16849D43-E459-C143-9309-85F0530621FF}"/>
    <dgm:cxn modelId="{66938139-0703-7242-A400-DFE6579D0EC0}" srcId="{37F52E02-C778-F84E-B491-AB1705608714}" destId="{E00E48E6-39F1-3946-BFC3-2CEEB090DC75}" srcOrd="0" destOrd="0" parTransId="{8DA8F140-7497-7A42-93F1-7DA83FB05A9E}" sibTransId="{0A061CBE-4588-BC49-8DE0-EB1C43362280}"/>
    <dgm:cxn modelId="{58992D47-9AB3-D14C-93ED-85C23839E3CC}" type="presOf" srcId="{E00E48E6-39F1-3946-BFC3-2CEEB090DC75}" destId="{B89F19BB-45D4-DC40-93F7-2B0397784C39}" srcOrd="1" destOrd="0" presId="urn:microsoft.com/office/officeart/2005/8/layout/hProcess4"/>
    <dgm:cxn modelId="{AD48DC93-DC8A-084C-A353-CCC2E4F76FFC}" srcId="{EC6902D2-9D40-174F-9746-D98AE9A95FF9}" destId="{AABA1DFD-FDF9-AE4C-BC1D-7552684AE9BB}" srcOrd="0" destOrd="0" parTransId="{07E22A89-D9B2-A545-B653-A1B0A5BECF1D}" sibTransId="{9A70EA0B-E878-5243-8B98-BE1CE8D24D8C}"/>
    <dgm:cxn modelId="{2939C2F8-A20E-F248-930D-8C1CB80CADA6}" type="presOf" srcId="{E00E48E6-39F1-3946-BFC3-2CEEB090DC75}" destId="{DEF44CCF-C5F4-064E-9036-DB18B6C86318}" srcOrd="0" destOrd="0" presId="urn:microsoft.com/office/officeart/2005/8/layout/hProcess4"/>
    <dgm:cxn modelId="{BC994B97-728C-D245-B2AA-4382F4A4D9CD}" type="presOf" srcId="{AABA1DFD-FDF9-AE4C-BC1D-7552684AE9BB}" destId="{D50A5E10-2892-8747-865D-3A723E3E7210}" srcOrd="1" destOrd="0" presId="urn:microsoft.com/office/officeart/2005/8/layout/hProcess4"/>
    <dgm:cxn modelId="{8320D58C-CC5A-0847-BB26-22642FC3D695}" type="presOf" srcId="{33B0A3E2-7235-8D40-B352-72C4608314F4}" destId="{8A63B2A8-85B9-884F-B395-CC0EC8D05D6F}" srcOrd="0" destOrd="0" presId="urn:microsoft.com/office/officeart/2005/8/layout/hProcess4"/>
    <dgm:cxn modelId="{93397D98-066D-B548-821C-CFD972EE8F48}" type="presOf" srcId="{37F52E02-C778-F84E-B491-AB1705608714}" destId="{E7570B95-E6F0-1548-94AA-F70588382835}" srcOrd="0" destOrd="0" presId="urn:microsoft.com/office/officeart/2005/8/layout/hProcess4"/>
    <dgm:cxn modelId="{B1751437-C9BF-B343-B1CA-E8CDFBFDF61B}" type="presOf" srcId="{2408E190-9860-CE43-9EC8-8E65D402BD44}" destId="{090DCF52-8547-594B-BF3A-425BF296E724}" srcOrd="0" destOrd="0" presId="urn:microsoft.com/office/officeart/2005/8/layout/hProcess4"/>
    <dgm:cxn modelId="{A2D838F5-04F2-6F40-8C45-83B8C73E6A4E}" srcId="{E19C4255-5B68-AA4E-A1ED-303018651C06}" destId="{2408E190-9860-CE43-9EC8-8E65D402BD44}" srcOrd="0" destOrd="0" parTransId="{2422BA71-25BD-E449-B796-F7FE701A3954}" sibTransId="{0DDD1110-A46B-494F-8198-FF0CBEE4D7C9}"/>
    <dgm:cxn modelId="{B8D7BA07-A263-0348-9F92-F9C29093F7B7}" type="presOf" srcId="{E19C4255-5B68-AA4E-A1ED-303018651C06}" destId="{2789E3DE-5ECB-124D-838E-CBF12AD12014}" srcOrd="0" destOrd="0" presId="urn:microsoft.com/office/officeart/2005/8/layout/hProcess4"/>
    <dgm:cxn modelId="{76CD40A8-ED28-E641-B4CE-37ED20170390}" type="presOf" srcId="{16849D43-E459-C143-9309-85F0530621FF}" destId="{418B3652-4A26-2548-892D-EA266A917736}" srcOrd="0" destOrd="0" presId="urn:microsoft.com/office/officeart/2005/8/layout/hProcess4"/>
    <dgm:cxn modelId="{6045F911-E986-4342-A4E0-E01FC1E581F2}" srcId="{D89ADCED-2740-9A4F-9A1B-3F0FD27C16CD}" destId="{EC6902D2-9D40-174F-9746-D98AE9A95FF9}" srcOrd="0" destOrd="0" parTransId="{916D1FF2-E3E0-D249-A5CA-6AD2F99BB38E}" sibTransId="{33B0A3E2-7235-8D40-B352-72C4608314F4}"/>
    <dgm:cxn modelId="{4BFBA91D-9D19-6445-8698-83E1B6194920}" type="presParOf" srcId="{8E2D7125-B784-2D46-9C13-CBA2A6E6F7B3}" destId="{4E4BDE2B-ACBF-6A4A-85AD-7D0F0701D5A1}" srcOrd="0" destOrd="0" presId="urn:microsoft.com/office/officeart/2005/8/layout/hProcess4"/>
    <dgm:cxn modelId="{AB9B7441-77A3-9842-A818-9AB01A723501}" type="presParOf" srcId="{8E2D7125-B784-2D46-9C13-CBA2A6E6F7B3}" destId="{8E947297-82B0-D84C-A5C6-99C247672803}" srcOrd="1" destOrd="0" presId="urn:microsoft.com/office/officeart/2005/8/layout/hProcess4"/>
    <dgm:cxn modelId="{4C3D1420-4952-CD4B-B4FC-12AE92451336}" type="presParOf" srcId="{8E2D7125-B784-2D46-9C13-CBA2A6E6F7B3}" destId="{61E36DD3-89D3-374A-992A-025D6BB22820}" srcOrd="2" destOrd="0" presId="urn:microsoft.com/office/officeart/2005/8/layout/hProcess4"/>
    <dgm:cxn modelId="{A751A4D7-E6F9-7148-8FDB-A2A5C32ACBF8}" type="presParOf" srcId="{61E36DD3-89D3-374A-992A-025D6BB22820}" destId="{DBE0D5FB-64A0-AB42-BD46-84250757EB8C}" srcOrd="0" destOrd="0" presId="urn:microsoft.com/office/officeart/2005/8/layout/hProcess4"/>
    <dgm:cxn modelId="{52F2CAA3-4170-6C4E-8F74-5275C6779CC7}" type="presParOf" srcId="{DBE0D5FB-64A0-AB42-BD46-84250757EB8C}" destId="{795DCEEC-ABFB-2A4D-AF38-B3361E7AA1B5}" srcOrd="0" destOrd="0" presId="urn:microsoft.com/office/officeart/2005/8/layout/hProcess4"/>
    <dgm:cxn modelId="{0B59FE2A-E6C0-3A45-8FC6-5A65D3BCD7F2}" type="presParOf" srcId="{DBE0D5FB-64A0-AB42-BD46-84250757EB8C}" destId="{5E141B6E-DE76-F64F-B7B3-92818754E9D8}" srcOrd="1" destOrd="0" presId="urn:microsoft.com/office/officeart/2005/8/layout/hProcess4"/>
    <dgm:cxn modelId="{F2AF98F1-1DBA-8841-9C00-345E8AEECAA5}" type="presParOf" srcId="{DBE0D5FB-64A0-AB42-BD46-84250757EB8C}" destId="{D50A5E10-2892-8747-865D-3A723E3E7210}" srcOrd="2" destOrd="0" presId="urn:microsoft.com/office/officeart/2005/8/layout/hProcess4"/>
    <dgm:cxn modelId="{BAFF1CDF-4A2D-164D-9EDC-19E549C65B4A}" type="presParOf" srcId="{DBE0D5FB-64A0-AB42-BD46-84250757EB8C}" destId="{5ECFBA39-714D-1C49-A4B9-AC2B9F955937}" srcOrd="3" destOrd="0" presId="urn:microsoft.com/office/officeart/2005/8/layout/hProcess4"/>
    <dgm:cxn modelId="{CC769446-2664-D74D-860F-FEEB3821A7C3}" type="presParOf" srcId="{DBE0D5FB-64A0-AB42-BD46-84250757EB8C}" destId="{80DDF68B-52BC-8B43-8CB2-DBAA97AD07B3}" srcOrd="4" destOrd="0" presId="urn:microsoft.com/office/officeart/2005/8/layout/hProcess4"/>
    <dgm:cxn modelId="{9E824454-FFAF-4540-B1A2-CD211E869CE8}" type="presParOf" srcId="{61E36DD3-89D3-374A-992A-025D6BB22820}" destId="{8A63B2A8-85B9-884F-B395-CC0EC8D05D6F}" srcOrd="1" destOrd="0" presId="urn:microsoft.com/office/officeart/2005/8/layout/hProcess4"/>
    <dgm:cxn modelId="{F178D113-8C1F-5E4A-AFF7-72037D65D324}" type="presParOf" srcId="{61E36DD3-89D3-374A-992A-025D6BB22820}" destId="{0E151A9F-FABB-0343-A40B-CC9A12DABAD7}" srcOrd="2" destOrd="0" presId="urn:microsoft.com/office/officeart/2005/8/layout/hProcess4"/>
    <dgm:cxn modelId="{06B0CD1E-49D9-D047-92D3-5AF1F8DCFEEC}" type="presParOf" srcId="{0E151A9F-FABB-0343-A40B-CC9A12DABAD7}" destId="{30955459-E3A3-CD43-8841-4CC5A226D4A5}" srcOrd="0" destOrd="0" presId="urn:microsoft.com/office/officeart/2005/8/layout/hProcess4"/>
    <dgm:cxn modelId="{16E74A4D-FA81-6D4F-9CC3-A363A21F0ACC}" type="presParOf" srcId="{0E151A9F-FABB-0343-A40B-CC9A12DABAD7}" destId="{090DCF52-8547-594B-BF3A-425BF296E724}" srcOrd="1" destOrd="0" presId="urn:microsoft.com/office/officeart/2005/8/layout/hProcess4"/>
    <dgm:cxn modelId="{8BE3A390-0745-F047-A48D-1CF9F8E28582}" type="presParOf" srcId="{0E151A9F-FABB-0343-A40B-CC9A12DABAD7}" destId="{FC545B88-2722-BB42-9352-7EE4B45E228A}" srcOrd="2" destOrd="0" presId="urn:microsoft.com/office/officeart/2005/8/layout/hProcess4"/>
    <dgm:cxn modelId="{80434A8D-C017-CE4B-888C-A05348B78AC9}" type="presParOf" srcId="{0E151A9F-FABB-0343-A40B-CC9A12DABAD7}" destId="{2789E3DE-5ECB-124D-838E-CBF12AD12014}" srcOrd="3" destOrd="0" presId="urn:microsoft.com/office/officeart/2005/8/layout/hProcess4"/>
    <dgm:cxn modelId="{702CDBB3-A31B-3945-AB2D-B7CE71CF37BB}" type="presParOf" srcId="{0E151A9F-FABB-0343-A40B-CC9A12DABAD7}" destId="{8642C080-9D34-CD4C-A4FF-64E98A2586F7}" srcOrd="4" destOrd="0" presId="urn:microsoft.com/office/officeart/2005/8/layout/hProcess4"/>
    <dgm:cxn modelId="{275D4B9A-434B-654F-A19B-97A52D336A76}" type="presParOf" srcId="{61E36DD3-89D3-374A-992A-025D6BB22820}" destId="{418B3652-4A26-2548-892D-EA266A917736}" srcOrd="3" destOrd="0" presId="urn:microsoft.com/office/officeart/2005/8/layout/hProcess4"/>
    <dgm:cxn modelId="{4BFE1056-2900-894C-B46D-FD52F214D553}" type="presParOf" srcId="{61E36DD3-89D3-374A-992A-025D6BB22820}" destId="{465A81D3-BAE7-9B4A-A9A2-37D5877A7DC8}" srcOrd="4" destOrd="0" presId="urn:microsoft.com/office/officeart/2005/8/layout/hProcess4"/>
    <dgm:cxn modelId="{A46B027E-519C-114D-B374-B5FF4542B1AC}" type="presParOf" srcId="{465A81D3-BAE7-9B4A-A9A2-37D5877A7DC8}" destId="{E7BBC34E-D2C2-DA49-9DF9-9589EC4D163F}" srcOrd="0" destOrd="0" presId="urn:microsoft.com/office/officeart/2005/8/layout/hProcess4"/>
    <dgm:cxn modelId="{A775D0B8-015E-D04C-9A99-375C0B6DD85D}" type="presParOf" srcId="{465A81D3-BAE7-9B4A-A9A2-37D5877A7DC8}" destId="{DEF44CCF-C5F4-064E-9036-DB18B6C86318}" srcOrd="1" destOrd="0" presId="urn:microsoft.com/office/officeart/2005/8/layout/hProcess4"/>
    <dgm:cxn modelId="{83444353-91D9-0D43-8656-6F3598987DDA}" type="presParOf" srcId="{465A81D3-BAE7-9B4A-A9A2-37D5877A7DC8}" destId="{B89F19BB-45D4-DC40-93F7-2B0397784C39}" srcOrd="2" destOrd="0" presId="urn:microsoft.com/office/officeart/2005/8/layout/hProcess4"/>
    <dgm:cxn modelId="{9C2BA0A3-E211-4B47-8EDD-3A4494CBE1ED}" type="presParOf" srcId="{465A81D3-BAE7-9B4A-A9A2-37D5877A7DC8}" destId="{E7570B95-E6F0-1548-94AA-F70588382835}" srcOrd="3" destOrd="0" presId="urn:microsoft.com/office/officeart/2005/8/layout/hProcess4"/>
    <dgm:cxn modelId="{87D5140E-BA48-3E44-B468-51AFE92C6CEE}" type="presParOf" srcId="{465A81D3-BAE7-9B4A-A9A2-37D5877A7DC8}" destId="{3B808D1B-F7BA-154D-8AE5-EC25B01A0DCE}"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A20322-AD90-3D42-9B75-AF075897E4E1}"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en-US"/>
        </a:p>
      </dgm:t>
    </dgm:pt>
    <dgm:pt modelId="{E7B4E265-1C8E-7B4B-9715-E0AE5CF5DCFE}">
      <dgm:prSet phldrT="[Text]"/>
      <dgm:spPr/>
      <dgm:t>
        <a:bodyPr/>
        <a:lstStyle/>
        <a:p>
          <a:r>
            <a:rPr lang="en-US" dirty="0" smtClean="0">
              <a:solidFill>
                <a:schemeClr val="bg1"/>
              </a:solidFill>
            </a:rPr>
            <a:t>performance analysis</a:t>
          </a:r>
          <a:endParaRPr lang="en-US" dirty="0">
            <a:solidFill>
              <a:schemeClr val="bg1"/>
            </a:solidFill>
          </a:endParaRPr>
        </a:p>
      </dgm:t>
    </dgm:pt>
    <dgm:pt modelId="{A245AEEC-C429-084A-9820-6ECA9C4EEF1E}" type="parTrans" cxnId="{394C8B1E-5C49-4844-9EF9-ADD07762523D}">
      <dgm:prSet/>
      <dgm:spPr/>
      <dgm:t>
        <a:bodyPr/>
        <a:lstStyle/>
        <a:p>
          <a:endParaRPr lang="en-US"/>
        </a:p>
      </dgm:t>
    </dgm:pt>
    <dgm:pt modelId="{31035BBF-2175-D046-B5C7-0F46A0C72322}" type="sibTrans" cxnId="{394C8B1E-5C49-4844-9EF9-ADD07762523D}">
      <dgm:prSet/>
      <dgm:spPr/>
      <dgm:t>
        <a:bodyPr/>
        <a:lstStyle/>
        <a:p>
          <a:endParaRPr lang="en-US"/>
        </a:p>
      </dgm:t>
    </dgm:pt>
    <dgm:pt modelId="{21E2A194-D662-D542-ADA4-5E0488A29BAA}">
      <dgm:prSet phldrT="[Text]"/>
      <dgm:spPr/>
      <dgm:t>
        <a:bodyPr/>
        <a:lstStyle/>
        <a:p>
          <a:r>
            <a:rPr lang="en-US" dirty="0" smtClean="0">
              <a:solidFill>
                <a:schemeClr val="bg1"/>
              </a:solidFill>
            </a:rPr>
            <a:t>backstage </a:t>
          </a:r>
          <a:r>
            <a:rPr lang="en-US" dirty="0" err="1" smtClean="0">
              <a:solidFill>
                <a:schemeClr val="bg1"/>
              </a:solidFill>
            </a:rPr>
            <a:t>FGDs</a:t>
          </a:r>
          <a:r>
            <a:rPr lang="en-US" dirty="0" smtClean="0">
              <a:solidFill>
                <a:schemeClr val="bg1"/>
              </a:solidFill>
            </a:rPr>
            <a:t>, interviews, informal talks</a:t>
          </a:r>
          <a:endParaRPr lang="en-US" dirty="0">
            <a:solidFill>
              <a:schemeClr val="bg1"/>
            </a:solidFill>
          </a:endParaRPr>
        </a:p>
      </dgm:t>
    </dgm:pt>
    <dgm:pt modelId="{A27F1055-E5AF-F44E-A417-8C723922F26F}" type="parTrans" cxnId="{DEB862E7-0564-9743-9F22-2A535E922F1A}">
      <dgm:prSet/>
      <dgm:spPr/>
      <dgm:t>
        <a:bodyPr/>
        <a:lstStyle/>
        <a:p>
          <a:endParaRPr lang="en-US"/>
        </a:p>
      </dgm:t>
    </dgm:pt>
    <dgm:pt modelId="{451DC1C9-5933-C54C-B560-D053D4E9CFF8}" type="sibTrans" cxnId="{DEB862E7-0564-9743-9F22-2A535E922F1A}">
      <dgm:prSet/>
      <dgm:spPr/>
      <dgm:t>
        <a:bodyPr/>
        <a:lstStyle/>
        <a:p>
          <a:endParaRPr lang="en-US"/>
        </a:p>
      </dgm:t>
    </dgm:pt>
    <dgm:pt modelId="{209B7C82-53BB-6241-BA83-2F24844A56F3}">
      <dgm:prSet phldrT="[Text]"/>
      <dgm:spPr/>
      <dgm:t>
        <a:bodyPr/>
        <a:lstStyle/>
        <a:p>
          <a:r>
            <a:rPr lang="en-US" dirty="0" smtClean="0">
              <a:solidFill>
                <a:schemeClr val="bg1"/>
              </a:solidFill>
            </a:rPr>
            <a:t>epidemiology, official reports, culture-historical studies</a:t>
          </a:r>
          <a:endParaRPr lang="en-US" dirty="0">
            <a:solidFill>
              <a:schemeClr val="bg1"/>
            </a:solidFill>
          </a:endParaRPr>
        </a:p>
      </dgm:t>
    </dgm:pt>
    <dgm:pt modelId="{1C6EBBFC-05DC-F041-BB37-2E862A72EBBD}" type="parTrans" cxnId="{155A04D1-C6B0-A349-9D63-3528E8EC2BDF}">
      <dgm:prSet/>
      <dgm:spPr/>
      <dgm:t>
        <a:bodyPr/>
        <a:lstStyle/>
        <a:p>
          <a:endParaRPr lang="en-US"/>
        </a:p>
      </dgm:t>
    </dgm:pt>
    <dgm:pt modelId="{659F2DBF-533B-7942-90AE-5EB3D5B6C842}" type="sibTrans" cxnId="{155A04D1-C6B0-A349-9D63-3528E8EC2BDF}">
      <dgm:prSet/>
      <dgm:spPr/>
      <dgm:t>
        <a:bodyPr/>
        <a:lstStyle/>
        <a:p>
          <a:endParaRPr lang="en-US"/>
        </a:p>
      </dgm:t>
    </dgm:pt>
    <dgm:pt modelId="{94013A70-2B72-A34A-B0A3-4C28E7DE6C65}" type="pres">
      <dgm:prSet presAssocID="{B3A20322-AD90-3D42-9B75-AF075897E4E1}" presName="Name0" presStyleCnt="0">
        <dgm:presLayoutVars>
          <dgm:dir/>
          <dgm:resizeHandles val="exact"/>
        </dgm:presLayoutVars>
      </dgm:prSet>
      <dgm:spPr/>
      <dgm:t>
        <a:bodyPr/>
        <a:lstStyle/>
        <a:p>
          <a:endParaRPr lang="en-US"/>
        </a:p>
      </dgm:t>
    </dgm:pt>
    <dgm:pt modelId="{B006A3BC-9652-7C4A-A0DE-5A0450ABEE5C}" type="pres">
      <dgm:prSet presAssocID="{E7B4E265-1C8E-7B4B-9715-E0AE5CF5DCFE}" presName="node" presStyleLbl="node1" presStyleIdx="0" presStyleCnt="3" custRadScaleRad="100068">
        <dgm:presLayoutVars>
          <dgm:bulletEnabled val="1"/>
        </dgm:presLayoutVars>
      </dgm:prSet>
      <dgm:spPr/>
      <dgm:t>
        <a:bodyPr/>
        <a:lstStyle/>
        <a:p>
          <a:endParaRPr lang="en-US"/>
        </a:p>
      </dgm:t>
    </dgm:pt>
    <dgm:pt modelId="{218AC44B-F38C-8045-B7EB-249D6CC3CC56}" type="pres">
      <dgm:prSet presAssocID="{31035BBF-2175-D046-B5C7-0F46A0C72322}" presName="sibTrans" presStyleLbl="sibTrans2D1" presStyleIdx="0" presStyleCnt="3"/>
      <dgm:spPr/>
      <dgm:t>
        <a:bodyPr/>
        <a:lstStyle/>
        <a:p>
          <a:endParaRPr lang="en-US"/>
        </a:p>
      </dgm:t>
    </dgm:pt>
    <dgm:pt modelId="{A203DF33-5B94-7849-BE35-D40FA4D68CEE}" type="pres">
      <dgm:prSet presAssocID="{31035BBF-2175-D046-B5C7-0F46A0C72322}" presName="connectorText" presStyleLbl="sibTrans2D1" presStyleIdx="0" presStyleCnt="3"/>
      <dgm:spPr/>
      <dgm:t>
        <a:bodyPr/>
        <a:lstStyle/>
        <a:p>
          <a:endParaRPr lang="en-US"/>
        </a:p>
      </dgm:t>
    </dgm:pt>
    <dgm:pt modelId="{9BF5B21A-869E-B047-A2D4-9B88B1FFF958}" type="pres">
      <dgm:prSet presAssocID="{21E2A194-D662-D542-ADA4-5E0488A29BAA}" presName="node" presStyleLbl="node1" presStyleIdx="1" presStyleCnt="3">
        <dgm:presLayoutVars>
          <dgm:bulletEnabled val="1"/>
        </dgm:presLayoutVars>
      </dgm:prSet>
      <dgm:spPr/>
      <dgm:t>
        <a:bodyPr/>
        <a:lstStyle/>
        <a:p>
          <a:endParaRPr lang="en-US"/>
        </a:p>
      </dgm:t>
    </dgm:pt>
    <dgm:pt modelId="{2D657BA5-0311-4441-BFC1-1A63D95908D3}" type="pres">
      <dgm:prSet presAssocID="{451DC1C9-5933-C54C-B560-D053D4E9CFF8}" presName="sibTrans" presStyleLbl="sibTrans2D1" presStyleIdx="1" presStyleCnt="3"/>
      <dgm:spPr/>
      <dgm:t>
        <a:bodyPr/>
        <a:lstStyle/>
        <a:p>
          <a:endParaRPr lang="en-US"/>
        </a:p>
      </dgm:t>
    </dgm:pt>
    <dgm:pt modelId="{7A5E84C3-DDF7-2047-ACFE-7454E066C1EB}" type="pres">
      <dgm:prSet presAssocID="{451DC1C9-5933-C54C-B560-D053D4E9CFF8}" presName="connectorText" presStyleLbl="sibTrans2D1" presStyleIdx="1" presStyleCnt="3"/>
      <dgm:spPr/>
      <dgm:t>
        <a:bodyPr/>
        <a:lstStyle/>
        <a:p>
          <a:endParaRPr lang="en-US"/>
        </a:p>
      </dgm:t>
    </dgm:pt>
    <dgm:pt modelId="{3E3C3466-9EF5-5B4F-AD37-D8228511CAFF}" type="pres">
      <dgm:prSet presAssocID="{209B7C82-53BB-6241-BA83-2F24844A56F3}" presName="node" presStyleLbl="node1" presStyleIdx="2" presStyleCnt="3">
        <dgm:presLayoutVars>
          <dgm:bulletEnabled val="1"/>
        </dgm:presLayoutVars>
      </dgm:prSet>
      <dgm:spPr/>
      <dgm:t>
        <a:bodyPr/>
        <a:lstStyle/>
        <a:p>
          <a:endParaRPr lang="en-US"/>
        </a:p>
      </dgm:t>
    </dgm:pt>
    <dgm:pt modelId="{DF53457E-537C-4347-9AF6-3ED1A98FE487}" type="pres">
      <dgm:prSet presAssocID="{659F2DBF-533B-7942-90AE-5EB3D5B6C842}" presName="sibTrans" presStyleLbl="sibTrans2D1" presStyleIdx="2" presStyleCnt="3"/>
      <dgm:spPr/>
      <dgm:t>
        <a:bodyPr/>
        <a:lstStyle/>
        <a:p>
          <a:endParaRPr lang="en-US"/>
        </a:p>
      </dgm:t>
    </dgm:pt>
    <dgm:pt modelId="{386D0EC9-2943-CB4C-9074-08F313B226F9}" type="pres">
      <dgm:prSet presAssocID="{659F2DBF-533B-7942-90AE-5EB3D5B6C842}" presName="connectorText" presStyleLbl="sibTrans2D1" presStyleIdx="2" presStyleCnt="3"/>
      <dgm:spPr/>
      <dgm:t>
        <a:bodyPr/>
        <a:lstStyle/>
        <a:p>
          <a:endParaRPr lang="en-US"/>
        </a:p>
      </dgm:t>
    </dgm:pt>
  </dgm:ptLst>
  <dgm:cxnLst>
    <dgm:cxn modelId="{C1B393D7-B203-E049-8832-A9F2512D7A57}" type="presOf" srcId="{21E2A194-D662-D542-ADA4-5E0488A29BAA}" destId="{9BF5B21A-869E-B047-A2D4-9B88B1FFF958}" srcOrd="0" destOrd="0" presId="urn:microsoft.com/office/officeart/2005/8/layout/cycle7"/>
    <dgm:cxn modelId="{E4E82E2A-CEAA-D44A-A2E0-91237932ED96}" type="presOf" srcId="{31035BBF-2175-D046-B5C7-0F46A0C72322}" destId="{A203DF33-5B94-7849-BE35-D40FA4D68CEE}" srcOrd="1" destOrd="0" presId="urn:microsoft.com/office/officeart/2005/8/layout/cycle7"/>
    <dgm:cxn modelId="{9A919DCF-827E-2144-96C7-A9B8A030AC56}" type="presOf" srcId="{209B7C82-53BB-6241-BA83-2F24844A56F3}" destId="{3E3C3466-9EF5-5B4F-AD37-D8228511CAFF}" srcOrd="0" destOrd="0" presId="urn:microsoft.com/office/officeart/2005/8/layout/cycle7"/>
    <dgm:cxn modelId="{26443FF9-945F-1242-9DFC-E7620E1B52A8}" type="presOf" srcId="{451DC1C9-5933-C54C-B560-D053D4E9CFF8}" destId="{2D657BA5-0311-4441-BFC1-1A63D95908D3}" srcOrd="0" destOrd="0" presId="urn:microsoft.com/office/officeart/2005/8/layout/cycle7"/>
    <dgm:cxn modelId="{66A83477-51AC-8244-8C86-BF5104EEF612}" type="presOf" srcId="{451DC1C9-5933-C54C-B560-D053D4E9CFF8}" destId="{7A5E84C3-DDF7-2047-ACFE-7454E066C1EB}" srcOrd="1" destOrd="0" presId="urn:microsoft.com/office/officeart/2005/8/layout/cycle7"/>
    <dgm:cxn modelId="{394C8B1E-5C49-4844-9EF9-ADD07762523D}" srcId="{B3A20322-AD90-3D42-9B75-AF075897E4E1}" destId="{E7B4E265-1C8E-7B4B-9715-E0AE5CF5DCFE}" srcOrd="0" destOrd="0" parTransId="{A245AEEC-C429-084A-9820-6ECA9C4EEF1E}" sibTransId="{31035BBF-2175-D046-B5C7-0F46A0C72322}"/>
    <dgm:cxn modelId="{E0E8BCDD-1C94-2846-94C0-526679FEF2B2}" type="presOf" srcId="{31035BBF-2175-D046-B5C7-0F46A0C72322}" destId="{218AC44B-F38C-8045-B7EB-249D6CC3CC56}" srcOrd="0" destOrd="0" presId="urn:microsoft.com/office/officeart/2005/8/layout/cycle7"/>
    <dgm:cxn modelId="{31374BF5-1A34-7B46-9F3D-A17723F18A11}" type="presOf" srcId="{E7B4E265-1C8E-7B4B-9715-E0AE5CF5DCFE}" destId="{B006A3BC-9652-7C4A-A0DE-5A0450ABEE5C}" srcOrd="0" destOrd="0" presId="urn:microsoft.com/office/officeart/2005/8/layout/cycle7"/>
    <dgm:cxn modelId="{155A04D1-C6B0-A349-9D63-3528E8EC2BDF}" srcId="{B3A20322-AD90-3D42-9B75-AF075897E4E1}" destId="{209B7C82-53BB-6241-BA83-2F24844A56F3}" srcOrd="2" destOrd="0" parTransId="{1C6EBBFC-05DC-F041-BB37-2E862A72EBBD}" sibTransId="{659F2DBF-533B-7942-90AE-5EB3D5B6C842}"/>
    <dgm:cxn modelId="{D2302001-6DE3-3D4B-A0CE-F2BBEBBE90D5}" type="presOf" srcId="{659F2DBF-533B-7942-90AE-5EB3D5B6C842}" destId="{386D0EC9-2943-CB4C-9074-08F313B226F9}" srcOrd="1" destOrd="0" presId="urn:microsoft.com/office/officeart/2005/8/layout/cycle7"/>
    <dgm:cxn modelId="{A8087B9E-85A5-F541-B650-9CBBB1D55A52}" type="presOf" srcId="{B3A20322-AD90-3D42-9B75-AF075897E4E1}" destId="{94013A70-2B72-A34A-B0A3-4C28E7DE6C65}" srcOrd="0" destOrd="0" presId="urn:microsoft.com/office/officeart/2005/8/layout/cycle7"/>
    <dgm:cxn modelId="{05C69613-DD16-BC40-B67D-6A037934F0ED}" type="presOf" srcId="{659F2DBF-533B-7942-90AE-5EB3D5B6C842}" destId="{DF53457E-537C-4347-9AF6-3ED1A98FE487}" srcOrd="0" destOrd="0" presId="urn:microsoft.com/office/officeart/2005/8/layout/cycle7"/>
    <dgm:cxn modelId="{DEB862E7-0564-9743-9F22-2A535E922F1A}" srcId="{B3A20322-AD90-3D42-9B75-AF075897E4E1}" destId="{21E2A194-D662-D542-ADA4-5E0488A29BAA}" srcOrd="1" destOrd="0" parTransId="{A27F1055-E5AF-F44E-A417-8C723922F26F}" sibTransId="{451DC1C9-5933-C54C-B560-D053D4E9CFF8}"/>
    <dgm:cxn modelId="{05823820-EF54-784C-8948-9FF21C7BFF82}" type="presParOf" srcId="{94013A70-2B72-A34A-B0A3-4C28E7DE6C65}" destId="{B006A3BC-9652-7C4A-A0DE-5A0450ABEE5C}" srcOrd="0" destOrd="0" presId="urn:microsoft.com/office/officeart/2005/8/layout/cycle7"/>
    <dgm:cxn modelId="{564582E5-A80B-A94C-A33B-296923602EC5}" type="presParOf" srcId="{94013A70-2B72-A34A-B0A3-4C28E7DE6C65}" destId="{218AC44B-F38C-8045-B7EB-249D6CC3CC56}" srcOrd="1" destOrd="0" presId="urn:microsoft.com/office/officeart/2005/8/layout/cycle7"/>
    <dgm:cxn modelId="{ED9ADB09-FEF7-AA41-AF80-1A85BACB5C79}" type="presParOf" srcId="{218AC44B-F38C-8045-B7EB-249D6CC3CC56}" destId="{A203DF33-5B94-7849-BE35-D40FA4D68CEE}" srcOrd="0" destOrd="0" presId="urn:microsoft.com/office/officeart/2005/8/layout/cycle7"/>
    <dgm:cxn modelId="{502DC23E-D096-674C-90BE-2279B71D6754}" type="presParOf" srcId="{94013A70-2B72-A34A-B0A3-4C28E7DE6C65}" destId="{9BF5B21A-869E-B047-A2D4-9B88B1FFF958}" srcOrd="2" destOrd="0" presId="urn:microsoft.com/office/officeart/2005/8/layout/cycle7"/>
    <dgm:cxn modelId="{204BD115-2C51-6742-B2CC-55F40A31A4B2}" type="presParOf" srcId="{94013A70-2B72-A34A-B0A3-4C28E7DE6C65}" destId="{2D657BA5-0311-4441-BFC1-1A63D95908D3}" srcOrd="3" destOrd="0" presId="urn:microsoft.com/office/officeart/2005/8/layout/cycle7"/>
    <dgm:cxn modelId="{161895FD-CFD7-3046-BAA2-E1E637243FF0}" type="presParOf" srcId="{2D657BA5-0311-4441-BFC1-1A63D95908D3}" destId="{7A5E84C3-DDF7-2047-ACFE-7454E066C1EB}" srcOrd="0" destOrd="0" presId="urn:microsoft.com/office/officeart/2005/8/layout/cycle7"/>
    <dgm:cxn modelId="{53C45C2F-1285-BA4D-9AD7-703C315FA85A}" type="presParOf" srcId="{94013A70-2B72-A34A-B0A3-4C28E7DE6C65}" destId="{3E3C3466-9EF5-5B4F-AD37-D8228511CAFF}" srcOrd="4" destOrd="0" presId="urn:microsoft.com/office/officeart/2005/8/layout/cycle7"/>
    <dgm:cxn modelId="{24BB32DF-FD6B-FF44-BD59-8C4DD90F34E7}" type="presParOf" srcId="{94013A70-2B72-A34A-B0A3-4C28E7DE6C65}" destId="{DF53457E-537C-4347-9AF6-3ED1A98FE487}" srcOrd="5" destOrd="0" presId="urn:microsoft.com/office/officeart/2005/8/layout/cycle7"/>
    <dgm:cxn modelId="{B4266018-92F2-2942-8BA1-849153FCF35D}" type="presParOf" srcId="{DF53457E-537C-4347-9AF6-3ED1A98FE487}" destId="{386D0EC9-2943-CB4C-9074-08F313B226F9}"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141B6E-DE76-F64F-B7B3-92818754E9D8}">
      <dsp:nvSpPr>
        <dsp:cNvPr id="0" name=""/>
        <dsp:cNvSpPr/>
      </dsp:nvSpPr>
      <dsp:spPr>
        <a:xfrm>
          <a:off x="782"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tragedy</a:t>
          </a:r>
        </a:p>
        <a:p>
          <a:pPr marL="228600" lvl="1" indent="-228600" algn="l" defTabSz="1111250">
            <a:lnSpc>
              <a:spcPct val="90000"/>
            </a:lnSpc>
            <a:spcBef>
              <a:spcPct val="0"/>
            </a:spcBef>
            <a:spcAft>
              <a:spcPct val="15000"/>
            </a:spcAft>
            <a:buChar char="••"/>
          </a:pPr>
          <a:r>
            <a:rPr lang="en-US" sz="2500" kern="1200" dirty="0"/>
            <a:t>rite de passage</a:t>
          </a:r>
        </a:p>
      </dsp:txBody>
      <dsp:txXfrm>
        <a:off x="782" y="1330628"/>
        <a:ext cx="2260822" cy="1465125"/>
      </dsp:txXfrm>
    </dsp:sp>
    <dsp:sp modelId="{8A63B2A8-85B9-884F-B395-CC0EC8D05D6F}">
      <dsp:nvSpPr>
        <dsp:cNvPr id="0" name=""/>
        <dsp:cNvSpPr/>
      </dsp:nvSpPr>
      <dsp:spPr>
        <a:xfrm>
          <a:off x="1279934" y="1805736"/>
          <a:ext cx="2447481" cy="2447481"/>
        </a:xfrm>
        <a:prstGeom prst="leftCircularArrow">
          <a:avLst>
            <a:gd name="adj1" fmla="val 2969"/>
            <a:gd name="adj2" fmla="val 363730"/>
            <a:gd name="adj3" fmla="val 2139241"/>
            <a:gd name="adj4" fmla="val 9024489"/>
            <a:gd name="adj5" fmla="val 3463"/>
          </a:avLst>
        </a:prstGeom>
        <a:blipFill rotWithShape="0">
          <a:blip xmlns:r="http://schemas.openxmlformats.org/officeDocument/2006/relationships" r:embed="rId1">
            <a:duotone>
              <a:schemeClr val="accent1">
                <a:tint val="60000"/>
                <a:hueOff val="0"/>
                <a:satOff val="0"/>
                <a:lumOff val="0"/>
                <a:alphaOff val="0"/>
                <a:shade val="70000"/>
                <a:satMod val="120000"/>
              </a:schemeClr>
              <a:schemeClr val="accent1">
                <a:tint val="60000"/>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sp>
    <dsp:sp modelId="{5ECFBA39-714D-1C49-A4B9-AC2B9F955937}">
      <dsp:nvSpPr>
        <dsp:cNvPr id="0" name=""/>
        <dsp:cNvSpPr/>
      </dsp:nvSpPr>
      <dsp:spPr>
        <a:xfrm>
          <a:off x="503186" y="2795754"/>
          <a:ext cx="2009619" cy="799159"/>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a:solidFill>
                <a:srgbClr val="FF0000"/>
              </a:solidFill>
            </a:rPr>
            <a:t>crisis</a:t>
          </a:r>
        </a:p>
      </dsp:txBody>
      <dsp:txXfrm>
        <a:off x="503186" y="2795754"/>
        <a:ext cx="2009619" cy="799159"/>
      </dsp:txXfrm>
    </dsp:sp>
    <dsp:sp modelId="{090DCF52-8547-594B-BF3A-425BF296E724}">
      <dsp:nvSpPr>
        <dsp:cNvPr id="0" name=""/>
        <dsp:cNvSpPr/>
      </dsp:nvSpPr>
      <dsp:spPr>
        <a:xfrm>
          <a:off x="2858787"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t>peripetia</a:t>
          </a:r>
          <a:endParaRPr lang="en-US" sz="2500" kern="1200" dirty="0"/>
        </a:p>
        <a:p>
          <a:pPr marL="228600" lvl="1" indent="-228600" algn="l" defTabSz="1111250">
            <a:lnSpc>
              <a:spcPct val="90000"/>
            </a:lnSpc>
            <a:spcBef>
              <a:spcPct val="0"/>
            </a:spcBef>
            <a:spcAft>
              <a:spcPct val="15000"/>
            </a:spcAft>
            <a:buChar char="••"/>
          </a:pPr>
          <a:r>
            <a:rPr lang="en-US" sz="2500" kern="1200" dirty="0" err="1"/>
            <a:t>communitas</a:t>
          </a:r>
          <a:endParaRPr lang="en-US" sz="2500" kern="1200" dirty="0"/>
        </a:p>
      </dsp:txBody>
      <dsp:txXfrm>
        <a:off x="2858787" y="1730208"/>
        <a:ext cx="2260822" cy="1465125"/>
      </dsp:txXfrm>
    </dsp:sp>
    <dsp:sp modelId="{418B3652-4A26-2548-892D-EA266A917736}">
      <dsp:nvSpPr>
        <dsp:cNvPr id="0" name=""/>
        <dsp:cNvSpPr/>
      </dsp:nvSpPr>
      <dsp:spPr>
        <a:xfrm>
          <a:off x="4119099" y="199631"/>
          <a:ext cx="2736364" cy="2736364"/>
        </a:xfrm>
        <a:prstGeom prst="circularArrow">
          <a:avLst>
            <a:gd name="adj1" fmla="val 2655"/>
            <a:gd name="adj2" fmla="val 322955"/>
            <a:gd name="adj3" fmla="val 19501534"/>
            <a:gd name="adj4" fmla="val 12575511"/>
            <a:gd name="adj5" fmla="val 3098"/>
          </a:avLst>
        </a:prstGeom>
        <a:blipFill rotWithShape="0">
          <a:blip xmlns:r="http://schemas.openxmlformats.org/officeDocument/2006/relationships" r:embed="rId1">
            <a:duotone>
              <a:schemeClr val="accent1">
                <a:tint val="60000"/>
                <a:hueOff val="0"/>
                <a:satOff val="0"/>
                <a:lumOff val="0"/>
                <a:alphaOff val="0"/>
                <a:shade val="70000"/>
                <a:satMod val="120000"/>
              </a:schemeClr>
              <a:schemeClr val="accent1">
                <a:tint val="60000"/>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sp>
    <dsp:sp modelId="{2789E3DE-5ECB-124D-838E-CBF12AD12014}">
      <dsp:nvSpPr>
        <dsp:cNvPr id="0" name=""/>
        <dsp:cNvSpPr/>
      </dsp:nvSpPr>
      <dsp:spPr>
        <a:xfrm>
          <a:off x="3361192" y="931048"/>
          <a:ext cx="2009619" cy="799159"/>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a:solidFill>
                <a:srgbClr val="FF0000"/>
              </a:solidFill>
            </a:rPr>
            <a:t>separation</a:t>
          </a:r>
        </a:p>
      </dsp:txBody>
      <dsp:txXfrm>
        <a:off x="3361192" y="931048"/>
        <a:ext cx="2009619" cy="799159"/>
      </dsp:txXfrm>
    </dsp:sp>
    <dsp:sp modelId="{DEF44CCF-C5F4-064E-9036-DB18B6C86318}">
      <dsp:nvSpPr>
        <dsp:cNvPr id="0" name=""/>
        <dsp:cNvSpPr/>
      </dsp:nvSpPr>
      <dsp:spPr>
        <a:xfrm>
          <a:off x="5716793"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catastrophe</a:t>
          </a:r>
        </a:p>
        <a:p>
          <a:pPr marL="228600" lvl="1" indent="-228600" algn="l" defTabSz="1111250">
            <a:lnSpc>
              <a:spcPct val="90000"/>
            </a:lnSpc>
            <a:spcBef>
              <a:spcPct val="0"/>
            </a:spcBef>
            <a:spcAft>
              <a:spcPct val="15000"/>
            </a:spcAft>
            <a:buChar char="••"/>
          </a:pPr>
          <a:r>
            <a:rPr lang="en-US" sz="2500" kern="1200" dirty="0"/>
            <a:t>social continuation</a:t>
          </a:r>
        </a:p>
      </dsp:txBody>
      <dsp:txXfrm>
        <a:off x="5716793" y="1330628"/>
        <a:ext cx="2260822" cy="1465125"/>
      </dsp:txXfrm>
    </dsp:sp>
    <dsp:sp modelId="{E7570B95-E6F0-1548-94AA-F70588382835}">
      <dsp:nvSpPr>
        <dsp:cNvPr id="0" name=""/>
        <dsp:cNvSpPr/>
      </dsp:nvSpPr>
      <dsp:spPr>
        <a:xfrm>
          <a:off x="6219198" y="2795754"/>
          <a:ext cx="2009619" cy="799159"/>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a:solidFill>
                <a:srgbClr val="FF0000"/>
              </a:solidFill>
            </a:rPr>
            <a:t>reintegration</a:t>
          </a:r>
        </a:p>
      </dsp:txBody>
      <dsp:txXfrm>
        <a:off x="6219198" y="2795754"/>
        <a:ext cx="2009619" cy="79915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141B6E-DE76-F64F-B7B3-92818754E9D8}">
      <dsp:nvSpPr>
        <dsp:cNvPr id="0" name=""/>
        <dsp:cNvSpPr/>
      </dsp:nvSpPr>
      <dsp:spPr>
        <a:xfrm>
          <a:off x="782"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scenario</a:t>
          </a:r>
        </a:p>
      </dsp:txBody>
      <dsp:txXfrm>
        <a:off x="782" y="1330628"/>
        <a:ext cx="2260822" cy="1465125"/>
      </dsp:txXfrm>
    </dsp:sp>
    <dsp:sp modelId="{8A63B2A8-85B9-884F-B395-CC0EC8D05D6F}">
      <dsp:nvSpPr>
        <dsp:cNvPr id="0" name=""/>
        <dsp:cNvSpPr/>
      </dsp:nvSpPr>
      <dsp:spPr>
        <a:xfrm>
          <a:off x="1279934" y="1805736"/>
          <a:ext cx="2447481" cy="2447481"/>
        </a:xfrm>
        <a:prstGeom prst="leftCircularArrow">
          <a:avLst>
            <a:gd name="adj1" fmla="val 2969"/>
            <a:gd name="adj2" fmla="val 363730"/>
            <a:gd name="adj3" fmla="val 2139241"/>
            <a:gd name="adj4" fmla="val 9024489"/>
            <a:gd name="adj5" fmla="val 3463"/>
          </a:avLst>
        </a:prstGeom>
        <a:blipFill rotWithShape="0">
          <a:blip xmlns:r="http://schemas.openxmlformats.org/officeDocument/2006/relationships" r:embed="rId1">
            <a:duotone>
              <a:schemeClr val="accent1">
                <a:tint val="60000"/>
                <a:hueOff val="0"/>
                <a:satOff val="0"/>
                <a:lumOff val="0"/>
                <a:alphaOff val="0"/>
                <a:shade val="70000"/>
                <a:satMod val="120000"/>
              </a:schemeClr>
              <a:schemeClr val="accent1">
                <a:tint val="60000"/>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sp>
    <dsp:sp modelId="{5ECFBA39-714D-1C49-A4B9-AC2B9F955937}">
      <dsp:nvSpPr>
        <dsp:cNvPr id="0" name=""/>
        <dsp:cNvSpPr/>
      </dsp:nvSpPr>
      <dsp:spPr>
        <a:xfrm>
          <a:off x="503186" y="2795754"/>
          <a:ext cx="2009619" cy="799159"/>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0000"/>
              </a:solidFill>
            </a:rPr>
            <a:t>crisis</a:t>
          </a:r>
          <a:endParaRPr lang="en-US" sz="2400" kern="1200" dirty="0">
            <a:solidFill>
              <a:srgbClr val="FF0000"/>
            </a:solidFill>
          </a:endParaRPr>
        </a:p>
      </dsp:txBody>
      <dsp:txXfrm>
        <a:off x="503186" y="2795754"/>
        <a:ext cx="2009619" cy="799159"/>
      </dsp:txXfrm>
    </dsp:sp>
    <dsp:sp modelId="{090DCF52-8547-594B-BF3A-425BF296E724}">
      <dsp:nvSpPr>
        <dsp:cNvPr id="0" name=""/>
        <dsp:cNvSpPr/>
      </dsp:nvSpPr>
      <dsp:spPr>
        <a:xfrm>
          <a:off x="2858787"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ideal solution</a:t>
          </a:r>
        </a:p>
      </dsp:txBody>
      <dsp:txXfrm>
        <a:off x="2858787" y="1730208"/>
        <a:ext cx="2260822" cy="1465125"/>
      </dsp:txXfrm>
    </dsp:sp>
    <dsp:sp modelId="{418B3652-4A26-2548-892D-EA266A917736}">
      <dsp:nvSpPr>
        <dsp:cNvPr id="0" name=""/>
        <dsp:cNvSpPr/>
      </dsp:nvSpPr>
      <dsp:spPr>
        <a:xfrm>
          <a:off x="4119099" y="199631"/>
          <a:ext cx="2736364" cy="2736364"/>
        </a:xfrm>
        <a:prstGeom prst="circularArrow">
          <a:avLst>
            <a:gd name="adj1" fmla="val 2655"/>
            <a:gd name="adj2" fmla="val 322955"/>
            <a:gd name="adj3" fmla="val 19501534"/>
            <a:gd name="adj4" fmla="val 12575511"/>
            <a:gd name="adj5" fmla="val 3098"/>
          </a:avLst>
        </a:prstGeom>
        <a:blipFill rotWithShape="0">
          <a:blip xmlns:r="http://schemas.openxmlformats.org/officeDocument/2006/relationships" r:embed="rId1">
            <a:duotone>
              <a:schemeClr val="accent1">
                <a:tint val="60000"/>
                <a:hueOff val="0"/>
                <a:satOff val="0"/>
                <a:lumOff val="0"/>
                <a:alphaOff val="0"/>
                <a:shade val="70000"/>
                <a:satMod val="120000"/>
              </a:schemeClr>
              <a:schemeClr val="accent1">
                <a:tint val="60000"/>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sp>
    <dsp:sp modelId="{2789E3DE-5ECB-124D-838E-CBF12AD12014}">
      <dsp:nvSpPr>
        <dsp:cNvPr id="0" name=""/>
        <dsp:cNvSpPr/>
      </dsp:nvSpPr>
      <dsp:spPr>
        <a:xfrm>
          <a:off x="3361192" y="931048"/>
          <a:ext cx="2009619" cy="799159"/>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a:solidFill>
                <a:srgbClr val="FF0000"/>
              </a:solidFill>
            </a:rPr>
            <a:t>reintegration</a:t>
          </a:r>
        </a:p>
      </dsp:txBody>
      <dsp:txXfrm>
        <a:off x="3361192" y="931048"/>
        <a:ext cx="2009619" cy="799159"/>
      </dsp:txXfrm>
    </dsp:sp>
    <dsp:sp modelId="{DEF44CCF-C5F4-064E-9036-DB18B6C86318}">
      <dsp:nvSpPr>
        <dsp:cNvPr id="0" name=""/>
        <dsp:cNvSpPr/>
      </dsp:nvSpPr>
      <dsp:spPr>
        <a:xfrm>
          <a:off x="5716793" y="1330628"/>
          <a:ext cx="2260822" cy="18647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participatory </a:t>
          </a:r>
          <a:r>
            <a:rPr lang="en-US" sz="2500" kern="1200" dirty="0" smtClean="0"/>
            <a:t>redress/progress</a:t>
          </a:r>
          <a:endParaRPr lang="en-US" sz="2500" kern="1200" dirty="0"/>
        </a:p>
      </dsp:txBody>
      <dsp:txXfrm>
        <a:off x="5716793" y="1330628"/>
        <a:ext cx="2260822" cy="1465125"/>
      </dsp:txXfrm>
    </dsp:sp>
    <dsp:sp modelId="{E7570B95-E6F0-1548-94AA-F70588382835}">
      <dsp:nvSpPr>
        <dsp:cNvPr id="0" name=""/>
        <dsp:cNvSpPr/>
      </dsp:nvSpPr>
      <dsp:spPr>
        <a:xfrm>
          <a:off x="6219198" y="2795754"/>
          <a:ext cx="2009619" cy="799159"/>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a:solidFill>
                <a:srgbClr val="FF0000"/>
              </a:solidFill>
            </a:rPr>
            <a:t>dramatic breach</a:t>
          </a:r>
        </a:p>
      </dsp:txBody>
      <dsp:txXfrm>
        <a:off x="6219198" y="2795754"/>
        <a:ext cx="2009619" cy="79915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006A3BC-9652-7C4A-A0DE-5A0450ABEE5C}">
      <dsp:nvSpPr>
        <dsp:cNvPr id="0" name=""/>
        <dsp:cNvSpPr/>
      </dsp:nvSpPr>
      <dsp:spPr>
        <a:xfrm>
          <a:off x="2943448" y="9"/>
          <a:ext cx="2342703" cy="1171351"/>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rPr>
            <a:t>performance analysis</a:t>
          </a:r>
          <a:endParaRPr lang="en-US" sz="1700" kern="1200" dirty="0">
            <a:solidFill>
              <a:schemeClr val="bg1"/>
            </a:solidFill>
          </a:endParaRPr>
        </a:p>
      </dsp:txBody>
      <dsp:txXfrm>
        <a:off x="2943448" y="9"/>
        <a:ext cx="2342703" cy="1171351"/>
      </dsp:txXfrm>
    </dsp:sp>
    <dsp:sp modelId="{218AC44B-F38C-8045-B7EB-249D6CC3CC56}">
      <dsp:nvSpPr>
        <dsp:cNvPr id="0" name=""/>
        <dsp:cNvSpPr/>
      </dsp:nvSpPr>
      <dsp:spPr>
        <a:xfrm rot="3600675">
          <a:off x="4471375" y="2057235"/>
          <a:ext cx="1221869" cy="409973"/>
        </a:xfrm>
        <a:prstGeom prst="leftRightArrow">
          <a:avLst>
            <a:gd name="adj1" fmla="val 60000"/>
            <a:gd name="adj2" fmla="val 50000"/>
          </a:avLst>
        </a:prstGeom>
        <a:blipFill rotWithShape="0">
          <a:blip xmlns:r="http://schemas.openxmlformats.org/officeDocument/2006/relationships" r:embed="rId1">
            <a:duotone>
              <a:schemeClr val="accent1">
                <a:tint val="60000"/>
                <a:hueOff val="0"/>
                <a:satOff val="0"/>
                <a:lumOff val="0"/>
                <a:alphaOff val="0"/>
                <a:shade val="70000"/>
                <a:satMod val="120000"/>
              </a:schemeClr>
              <a:schemeClr val="accent1">
                <a:tint val="60000"/>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3600675">
        <a:off x="4471375" y="2057235"/>
        <a:ext cx="1221869" cy="409973"/>
      </dsp:txXfrm>
    </dsp:sp>
    <dsp:sp modelId="{9BF5B21A-869E-B047-A2D4-9B88B1FFF958}">
      <dsp:nvSpPr>
        <dsp:cNvPr id="0" name=""/>
        <dsp:cNvSpPr/>
      </dsp:nvSpPr>
      <dsp:spPr>
        <a:xfrm>
          <a:off x="4878468" y="3353082"/>
          <a:ext cx="2342703" cy="1171351"/>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rPr>
            <a:t>backstage </a:t>
          </a:r>
          <a:r>
            <a:rPr lang="en-US" sz="1700" kern="1200" dirty="0" err="1" smtClean="0">
              <a:solidFill>
                <a:schemeClr val="bg1"/>
              </a:solidFill>
            </a:rPr>
            <a:t>FGDs</a:t>
          </a:r>
          <a:r>
            <a:rPr lang="en-US" sz="1700" kern="1200" dirty="0" smtClean="0">
              <a:solidFill>
                <a:schemeClr val="bg1"/>
              </a:solidFill>
            </a:rPr>
            <a:t>, interviews, informal talks</a:t>
          </a:r>
          <a:endParaRPr lang="en-US" sz="1700" kern="1200" dirty="0">
            <a:solidFill>
              <a:schemeClr val="bg1"/>
            </a:solidFill>
          </a:endParaRPr>
        </a:p>
      </dsp:txBody>
      <dsp:txXfrm>
        <a:off x="4878468" y="3353082"/>
        <a:ext cx="2342703" cy="1171351"/>
      </dsp:txXfrm>
    </dsp:sp>
    <dsp:sp modelId="{2D657BA5-0311-4441-BFC1-1A63D95908D3}">
      <dsp:nvSpPr>
        <dsp:cNvPr id="0" name=""/>
        <dsp:cNvSpPr/>
      </dsp:nvSpPr>
      <dsp:spPr>
        <a:xfrm rot="10800000">
          <a:off x="3503865" y="3733771"/>
          <a:ext cx="1221869" cy="409973"/>
        </a:xfrm>
        <a:prstGeom prst="leftRightArrow">
          <a:avLst>
            <a:gd name="adj1" fmla="val 60000"/>
            <a:gd name="adj2" fmla="val 50000"/>
          </a:avLst>
        </a:prstGeom>
        <a:blipFill rotWithShape="0">
          <a:blip xmlns:r="http://schemas.openxmlformats.org/officeDocument/2006/relationships" r:embed="rId1">
            <a:duotone>
              <a:schemeClr val="accent1">
                <a:tint val="60000"/>
                <a:hueOff val="0"/>
                <a:satOff val="0"/>
                <a:lumOff val="0"/>
                <a:alphaOff val="0"/>
                <a:shade val="70000"/>
                <a:satMod val="120000"/>
              </a:schemeClr>
              <a:schemeClr val="accent1">
                <a:tint val="60000"/>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503865" y="3733771"/>
        <a:ext cx="1221869" cy="409973"/>
      </dsp:txXfrm>
    </dsp:sp>
    <dsp:sp modelId="{3E3C3466-9EF5-5B4F-AD37-D8228511CAFF}">
      <dsp:nvSpPr>
        <dsp:cNvPr id="0" name=""/>
        <dsp:cNvSpPr/>
      </dsp:nvSpPr>
      <dsp:spPr>
        <a:xfrm>
          <a:off x="1008428" y="3353082"/>
          <a:ext cx="2342703" cy="1171351"/>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rPr>
            <a:t>epidemiology, official reports, culture-historical studies</a:t>
          </a:r>
          <a:endParaRPr lang="en-US" sz="1700" kern="1200" dirty="0">
            <a:solidFill>
              <a:schemeClr val="bg1"/>
            </a:solidFill>
          </a:endParaRPr>
        </a:p>
      </dsp:txBody>
      <dsp:txXfrm>
        <a:off x="1008428" y="3353082"/>
        <a:ext cx="2342703" cy="1171351"/>
      </dsp:txXfrm>
    </dsp:sp>
    <dsp:sp modelId="{DF53457E-537C-4347-9AF6-3ED1A98FE487}">
      <dsp:nvSpPr>
        <dsp:cNvPr id="0" name=""/>
        <dsp:cNvSpPr/>
      </dsp:nvSpPr>
      <dsp:spPr>
        <a:xfrm rot="17999325">
          <a:off x="2536355" y="2057235"/>
          <a:ext cx="1221869" cy="409973"/>
        </a:xfrm>
        <a:prstGeom prst="leftRightArrow">
          <a:avLst>
            <a:gd name="adj1" fmla="val 60000"/>
            <a:gd name="adj2" fmla="val 50000"/>
          </a:avLst>
        </a:prstGeom>
        <a:blipFill rotWithShape="0">
          <a:blip xmlns:r="http://schemas.openxmlformats.org/officeDocument/2006/relationships" r:embed="rId1">
            <a:duotone>
              <a:schemeClr val="accent1">
                <a:tint val="60000"/>
                <a:hueOff val="0"/>
                <a:satOff val="0"/>
                <a:lumOff val="0"/>
                <a:alphaOff val="0"/>
                <a:shade val="70000"/>
                <a:satMod val="120000"/>
              </a:schemeClr>
              <a:schemeClr val="accent1">
                <a:tint val="60000"/>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7999325">
        <a:off x="2536355" y="2057235"/>
        <a:ext cx="1221869" cy="4099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97C6CA-CF3A-AA44-9A6F-1E0FB0B9A0B6}" type="datetimeFigureOut">
              <a:rPr lang="en-US" smtClean="0"/>
              <a:pPr/>
              <a:t>10/8/14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F7CEEC-1723-BA4F-89B4-F14405AB3C7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Drama in education in Hyderabad, India</a:t>
            </a:r>
          </a:p>
          <a:p>
            <a:r>
              <a:rPr lang="en-US" dirty="0" smtClean="0"/>
              <a:t>Theatre for development in </a:t>
            </a:r>
            <a:r>
              <a:rPr lang="en-US" dirty="0" err="1" smtClean="0"/>
              <a:t>Bukoba</a:t>
            </a:r>
            <a:r>
              <a:rPr lang="en-US" dirty="0" smtClean="0"/>
              <a:t>, Tanzania</a:t>
            </a:r>
          </a:p>
          <a:p>
            <a:r>
              <a:rPr lang="en-US" dirty="0" smtClean="0"/>
              <a:t>Political Theatre with Yes Men in Stockholm, Sweden</a:t>
            </a:r>
            <a:endParaRPr lang="en-US" dirty="0"/>
          </a:p>
        </p:txBody>
      </p:sp>
      <p:sp>
        <p:nvSpPr>
          <p:cNvPr id="4" name="Slide Number Placeholder 3"/>
          <p:cNvSpPr>
            <a:spLocks noGrp="1"/>
          </p:cNvSpPr>
          <p:nvPr>
            <p:ph type="sldNum" sz="quarter" idx="10"/>
          </p:nvPr>
        </p:nvSpPr>
        <p:spPr/>
        <p:txBody>
          <a:bodyPr/>
          <a:lstStyle/>
          <a:p>
            <a:fld id="{92DEDB6A-FFD2-C64B-9978-1972B9978D59}"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None/>
            </a:pPr>
            <a:r>
              <a:rPr lang="en-GB" dirty="0" smtClean="0">
                <a:solidFill>
                  <a:srgbClr val="FF0000"/>
                </a:solidFill>
                <a:latin typeface="Helvetica Neue UltraLight"/>
              </a:rPr>
              <a:t>FINDINGS:</a:t>
            </a:r>
          </a:p>
          <a:p>
            <a:pPr>
              <a:buFontTx/>
              <a:buChar char="-"/>
            </a:pPr>
            <a:r>
              <a:rPr lang="en-GB" dirty="0" smtClean="0">
                <a:latin typeface="Helvetica Neue UltraLight"/>
              </a:rPr>
              <a:t>CBT is a ‘best practice’ in HIV prevention</a:t>
            </a:r>
          </a:p>
          <a:p>
            <a:pPr>
              <a:buFontTx/>
              <a:buChar char="-"/>
            </a:pPr>
            <a:r>
              <a:rPr lang="en-US" dirty="0" smtClean="0">
                <a:latin typeface="Helvetica Neue UltraLight"/>
              </a:rPr>
              <a:t>theatre is a contemporary ritual of affliction</a:t>
            </a:r>
          </a:p>
          <a:p>
            <a:pPr>
              <a:buFontTx/>
              <a:buChar char="-"/>
            </a:pPr>
            <a:r>
              <a:rPr lang="en-GB" dirty="0" smtClean="0">
                <a:latin typeface="Helvetica Neue UltraLight"/>
              </a:rPr>
              <a:t>CT is the most adaptable mode of HIV prevention</a:t>
            </a:r>
          </a:p>
          <a:p>
            <a:pPr>
              <a:buFontTx/>
              <a:buChar char="-"/>
            </a:pPr>
            <a:r>
              <a:rPr lang="en-GB" dirty="0" smtClean="0">
                <a:latin typeface="Helvetica Neue UltraLight"/>
              </a:rPr>
              <a:t>relational agency</a:t>
            </a:r>
          </a:p>
          <a:p>
            <a:pPr lvl="0">
              <a:buNone/>
            </a:pPr>
            <a:endParaRPr lang="en-GB" dirty="0" smtClean="0">
              <a:latin typeface="Helvetica Neue UltraLight"/>
            </a:endParaRPr>
          </a:p>
          <a:p>
            <a:pPr lvl="0">
              <a:buNone/>
            </a:pPr>
            <a:r>
              <a:rPr lang="en-GB" dirty="0" smtClean="0">
                <a:solidFill>
                  <a:srgbClr val="FF0000"/>
                </a:solidFill>
                <a:latin typeface="Helvetica Neue UltraLight"/>
              </a:rPr>
              <a:t>UNSOLVED PROBLEMS:</a:t>
            </a:r>
          </a:p>
          <a:p>
            <a:pPr lvl="0">
              <a:buFontTx/>
              <a:buChar char="-"/>
            </a:pPr>
            <a:r>
              <a:rPr lang="en-US" dirty="0" err="1" smtClean="0">
                <a:latin typeface="Helvetica Neue UltraLight"/>
              </a:rPr>
              <a:t>t</a:t>
            </a:r>
            <a:r>
              <a:rPr lang="en-GB" dirty="0" err="1" smtClean="0">
                <a:latin typeface="Helvetica Neue UltraLight"/>
              </a:rPr>
              <a:t>heatre’s</a:t>
            </a:r>
            <a:r>
              <a:rPr lang="en-GB" dirty="0" smtClean="0">
                <a:latin typeface="Helvetica Neue UltraLight"/>
              </a:rPr>
              <a:t> lack of political mandate</a:t>
            </a:r>
          </a:p>
          <a:p>
            <a:pPr>
              <a:buFontTx/>
              <a:buChar char="-"/>
            </a:pPr>
            <a:r>
              <a:rPr lang="en-GB" dirty="0" smtClean="0">
                <a:latin typeface="Helvetica Neue UltraLight"/>
              </a:rPr>
              <a:t>young people need political functions (coordination)</a:t>
            </a:r>
            <a:endParaRPr lang="en-US" dirty="0" smtClean="0">
              <a:latin typeface="Helvetica Neue UltraLight"/>
            </a:endParaRPr>
          </a:p>
          <a:p>
            <a:pPr>
              <a:buFontTx/>
              <a:buChar char="-"/>
            </a:pPr>
            <a:r>
              <a:rPr lang="en-GB" dirty="0" smtClean="0">
                <a:latin typeface="Helvetica Neue UltraLight"/>
              </a:rPr>
              <a:t>feminist awareness</a:t>
            </a:r>
            <a:endParaRPr lang="en-US" dirty="0" smtClean="0">
              <a:latin typeface="Helvetica Neue UltraLight"/>
            </a:endParaRPr>
          </a:p>
          <a:p>
            <a:endParaRPr lang="en-US" dirty="0"/>
          </a:p>
        </p:txBody>
      </p:sp>
      <p:sp>
        <p:nvSpPr>
          <p:cNvPr id="4" name="Slide Number Placeholder 3"/>
          <p:cNvSpPr>
            <a:spLocks noGrp="1"/>
          </p:cNvSpPr>
          <p:nvPr>
            <p:ph type="sldNum" sz="quarter" idx="10"/>
          </p:nvPr>
        </p:nvSpPr>
        <p:spPr/>
        <p:txBody>
          <a:bodyPr/>
          <a:lstStyle/>
          <a:p>
            <a:fld id="{F5F7CEEC-1723-BA4F-89B4-F14405AB3C7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err="1" smtClean="0"/>
              <a:t>U</a:t>
            </a:r>
            <a:r>
              <a:rPr lang="sv-SE" sz="1200" dirty="0" err="1" smtClean="0">
                <a:ea typeface="+mn-ea"/>
                <a:cs typeface="+mn-cs"/>
              </a:rPr>
              <a:t>mbrella</a:t>
            </a:r>
            <a:r>
              <a:rPr lang="sv-SE" sz="1200" dirty="0" smtClean="0">
                <a:ea typeface="+mn-ea"/>
                <a:cs typeface="+mn-cs"/>
              </a:rPr>
              <a:t> term, </a:t>
            </a:r>
            <a:r>
              <a:rPr lang="sv-SE" sz="1200" dirty="0" err="1" smtClean="0">
                <a:ea typeface="+mn-ea"/>
                <a:cs typeface="+mn-cs"/>
              </a:rPr>
              <a:t>unraveled</a:t>
            </a:r>
            <a:r>
              <a:rPr lang="sv-SE" sz="1200" dirty="0" smtClean="0">
                <a:ea typeface="+mn-ea"/>
                <a:cs typeface="+mn-cs"/>
              </a:rPr>
              <a:t> by </a:t>
            </a:r>
            <a:r>
              <a:rPr lang="sv-SE" sz="1200" dirty="0" err="1" smtClean="0">
                <a:ea typeface="+mn-ea"/>
                <a:cs typeface="+mn-cs"/>
              </a:rPr>
              <a:t>examples</a:t>
            </a:r>
            <a:r>
              <a:rPr lang="sv-SE" sz="1200" dirty="0" smtClean="0">
                <a:ea typeface="+mn-ea"/>
                <a:cs typeface="+mn-cs"/>
              </a:rPr>
              <a:t> of </a:t>
            </a:r>
            <a:r>
              <a:rPr lang="sv-SE" sz="1200" dirty="0" err="1" smtClean="0">
                <a:ea typeface="+mn-ea"/>
                <a:cs typeface="+mn-cs"/>
              </a:rPr>
              <a:t>practices</a:t>
            </a:r>
            <a:r>
              <a:rPr lang="sv-SE" sz="1200" dirty="0" smtClean="0">
                <a:ea typeface="+mn-ea"/>
                <a:cs typeface="+mn-cs"/>
              </a:rPr>
              <a:t> </a:t>
            </a:r>
            <a:r>
              <a:rPr lang="sv-SE" sz="1200" dirty="0" err="1" smtClean="0">
                <a:ea typeface="+mn-ea"/>
                <a:cs typeface="+mn-cs"/>
              </a:rPr>
              <a:t>rather</a:t>
            </a:r>
            <a:r>
              <a:rPr lang="sv-SE" sz="1200" dirty="0" smtClean="0">
                <a:ea typeface="+mn-ea"/>
                <a:cs typeface="+mn-cs"/>
              </a:rPr>
              <a:t> </a:t>
            </a:r>
            <a:r>
              <a:rPr lang="sv-SE" sz="1200" dirty="0" err="1" smtClean="0">
                <a:ea typeface="+mn-ea"/>
                <a:cs typeface="+mn-cs"/>
              </a:rPr>
              <a:t>than</a:t>
            </a:r>
            <a:r>
              <a:rPr lang="sv-SE" sz="1200" dirty="0" smtClean="0">
                <a:ea typeface="+mn-ea"/>
                <a:cs typeface="+mn-cs"/>
              </a:rPr>
              <a:t> </a:t>
            </a:r>
            <a:r>
              <a:rPr lang="sv-SE" sz="1200" dirty="0" err="1" smtClean="0">
                <a:ea typeface="+mn-ea"/>
                <a:cs typeface="+mn-cs"/>
              </a:rPr>
              <a:t>conceptual</a:t>
            </a:r>
            <a:r>
              <a:rPr lang="sv-SE" sz="1200" dirty="0" smtClean="0">
                <a:ea typeface="+mn-ea"/>
                <a:cs typeface="+mn-cs"/>
              </a:rPr>
              <a:t> </a:t>
            </a:r>
            <a:r>
              <a:rPr lang="sv-SE" sz="1200" dirty="0" err="1" smtClean="0">
                <a:ea typeface="+mn-ea"/>
                <a:cs typeface="+mn-cs"/>
              </a:rPr>
              <a:t>descriptions</a:t>
            </a:r>
            <a:r>
              <a:rPr lang="en-US" sz="1200" dirty="0" smtClean="0">
                <a:ea typeface="+mn-ea"/>
                <a:cs typeface="+mn-cs"/>
              </a:rPr>
              <a:t>.</a:t>
            </a:r>
            <a:endParaRPr lang="sv-SE" sz="1200" dirty="0" smtClean="0">
              <a:ea typeface="+mn-ea"/>
              <a:cs typeface="+mn-cs"/>
            </a:endParaRPr>
          </a:p>
        </p:txBody>
      </p:sp>
      <p:sp>
        <p:nvSpPr>
          <p:cNvPr id="4" name="Slide Number Placeholder 3"/>
          <p:cNvSpPr>
            <a:spLocks noGrp="1"/>
          </p:cNvSpPr>
          <p:nvPr>
            <p:ph type="sldNum" sz="quarter" idx="10"/>
          </p:nvPr>
        </p:nvSpPr>
        <p:spPr/>
        <p:txBody>
          <a:bodyPr/>
          <a:lstStyle/>
          <a:p>
            <a:fld id="{92DEDB6A-FFD2-C64B-9978-1972B9978D59}"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F442D-BA9B-6949-86BF-2DCCF4B4DB3F}" type="slidenum">
              <a:rPr lang="en-GB"/>
              <a:pPr/>
              <a:t>11</a:t>
            </a:fld>
            <a:endParaRPr lang="en-GB"/>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sv-SE"/>
              <a:t>TTM – university groups with aim of reviving pre-colonial cultures and communities in rural Africa (Soyinka, Ngugi wa Thiongo, South Africa, etc.)</a:t>
            </a:r>
          </a:p>
          <a:p>
            <a:r>
              <a:rPr lang="sv-SE" b="1"/>
              <a:t>TFD</a:t>
            </a:r>
            <a:r>
              <a:rPr lang="sv-SE"/>
              <a:t> – Laedza Batanani, ABU, Ngugi wa Thiongo (semi-participatory): developmental agendas like poverty, education, corruption</a:t>
            </a:r>
          </a:p>
          <a:p>
            <a:r>
              <a:rPr lang="sv-SE" b="1"/>
              <a:t>CT</a:t>
            </a:r>
            <a:r>
              <a:rPr lang="sv-SE"/>
              <a:t> – Mlama, Zakes Mda</a:t>
            </a:r>
          </a:p>
          <a:p>
            <a:r>
              <a:rPr lang="sv-SE" b="1"/>
              <a:t>CT as HIV prevention</a:t>
            </a:r>
            <a:r>
              <a:rPr lang="sv-SE"/>
              <a:t> – revealed a lot: gender issues, human, children’s and women’s rights, aligned programmes, linking local and global components</a:t>
            </a:r>
          </a:p>
          <a:p>
            <a:endParaRPr lang="sv-SE"/>
          </a:p>
          <a:p>
            <a:r>
              <a:rPr lang="sv-SE" b="1"/>
              <a:t>LINK to Practice as Research!</a:t>
            </a:r>
            <a:r>
              <a:rPr lang="sv-SE"/>
              <a:t> The gradual shift from superimposed expert implementation to community owned action programs develops in a similar manner in HIV prevention and community theatre projects. It is a democratic paradigm shift, from doctrinal models and counsel to grassroots life skills. Or, put differently, a shift from an traditional generalized or even academic knowledge to a practical knowledge/knowledge in action. What was needed was to pay attention to </a:t>
            </a:r>
            <a:r>
              <a:rPr lang="sv-SE" b="1"/>
              <a:t>(1)</a:t>
            </a:r>
            <a:r>
              <a:rPr lang="sv-SE"/>
              <a:t> </a:t>
            </a:r>
            <a:r>
              <a:rPr lang="sv-SE" b="1"/>
              <a:t>examples of risk situations</a:t>
            </a:r>
            <a:r>
              <a:rPr lang="sv-SE"/>
              <a:t> rather than factual statements about risk factors according to ”well-formed formulas”; </a:t>
            </a:r>
            <a:r>
              <a:rPr lang="sv-SE" b="1"/>
              <a:t>(2)</a:t>
            </a:r>
            <a:r>
              <a:rPr lang="sv-SE"/>
              <a:t> </a:t>
            </a:r>
            <a:r>
              <a:rPr lang="sv-SE" b="1"/>
              <a:t>judgments in action</a:t>
            </a:r>
            <a:r>
              <a:rPr lang="sv-SE"/>
              <a:t> rather than the ability to reiterate received pieces of information; </a:t>
            </a:r>
            <a:r>
              <a:rPr lang="sv-SE" b="1"/>
              <a:t>(3) reflexions</a:t>
            </a:r>
            <a:r>
              <a:rPr lang="sv-SE"/>
              <a:t> rather than theoretization; </a:t>
            </a:r>
            <a:r>
              <a:rPr lang="sv-SE" b="1"/>
              <a:t>(4) dialogues</a:t>
            </a:r>
            <a:r>
              <a:rPr lang="sv-SE"/>
              <a:t> rather than one-way communicative messages; and (5) case studies/fieldwork rather than sociological analyses.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F13BA-14E9-A543-9EFD-EC55418EA48D}" type="slidenum">
              <a:rPr lang="en-GB"/>
              <a:pPr/>
              <a:t>28</a:t>
            </a:fld>
            <a:endParaRPr lang="en-GB"/>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en-GB"/>
              <a:t>These approaches posit that appropriate information, about risk behaviour and the risks involved in unprotected sex, to an individual will result in behaviour change. Such models and theories were developed in North America and Europe and have been criticised, even when applied in Northern industrialised societies, for neglecting the social contexts in which particular actions become meaningful (Singer and Weeks 1996) as well as for the assumptions they make about rationality (Aggleton 1996). Applying these models and theories to an African context poses even greater difficulties. For example, social norms, duties and obligations may be different in strength and kind to those encountered in Northern societies. Furthermore, these models may be inadequate in explaining sexual risk-taking in contexts where decision-making may be rooted in group processes of understandings and norms (Aggleton 1996).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63006B-8D68-7448-A690-977AFE1AC031}" type="slidenum">
              <a:rPr lang="en-GB"/>
              <a:pPr/>
              <a:t>29</a:t>
            </a:fld>
            <a:endParaRPr lang="en-GB"/>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GB"/>
              <a:t>SOFT PREVENTION PROGRAMMES (alongside medicine and contraceptives)</a:t>
            </a:r>
          </a:p>
          <a:p>
            <a:r>
              <a:rPr lang="en-GB"/>
              <a:t>ABC – Uganda in the 1980s</a:t>
            </a:r>
          </a:p>
          <a:p>
            <a:r>
              <a:rPr lang="en-GB"/>
              <a:t>KAP – favourite methodology is surveys</a:t>
            </a:r>
          </a:p>
          <a:p>
            <a:r>
              <a:rPr lang="en-GB"/>
              <a:t>IEC – Pamphlets and other mainly written material (Johns Hopkins)</a:t>
            </a:r>
          </a:p>
          <a:p>
            <a:r>
              <a:rPr lang="en-GB"/>
              <a:t>BCC – Turn towards culture-specific messages through various communicative means and practices in the 1990s</a:t>
            </a:r>
          </a:p>
          <a:p>
            <a:r>
              <a:rPr lang="en-GB"/>
              <a:t>As soon as </a:t>
            </a:r>
            <a:r>
              <a:rPr lang="en-GB" b="1"/>
              <a:t>COMMUNICATION</a:t>
            </a:r>
            <a:r>
              <a:rPr lang="en-GB"/>
              <a:t> is involved, projects will turn around. Communicative disease, in a medical as well as social sense. Communication need to be culture-specific in Africa: </a:t>
            </a:r>
            <a:r>
              <a:rPr lang="en-GB" b="1"/>
              <a:t>not only knowledgeable language, but action driven, by traditional as well as contemporary means. THIS LEADS TO THEATRE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DEDB6A-FFD2-C64B-9978-1972B9978D59}" type="slidenum">
              <a:rPr lang="en-US" smtClean="0"/>
              <a:pPr/>
              <a:t>37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A55DEFDB-B423-0044-A069-0AF9E297B551}" type="slidenum">
              <a:rPr lang="sv-SE">
                <a:latin typeface="Arial" pitchFamily="-65" charset="0"/>
              </a:rPr>
              <a:pPr/>
              <a:t>43</a:t>
            </a:fld>
            <a:endParaRPr lang="sv-SE">
              <a:latin typeface="Arial" pitchFamily="-65"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a:lnSpc>
                <a:spcPct val="80000"/>
              </a:lnSpc>
              <a:spcBef>
                <a:spcPts val="200"/>
              </a:spcBef>
              <a:buNone/>
            </a:pPr>
            <a:r>
              <a:rPr lang="en-GB" sz="1200" dirty="0" smtClean="0">
                <a:latin typeface="Garamond" pitchFamily="-65" charset="0"/>
              </a:rPr>
              <a:t>In TZ as a whole, about </a:t>
            </a:r>
            <a:r>
              <a:rPr lang="en-GB" sz="1200" b="1" dirty="0" smtClean="0">
                <a:latin typeface="Garamond" pitchFamily="-65" charset="0"/>
              </a:rPr>
              <a:t>twice as many women as men reported syphilis 2004</a:t>
            </a:r>
            <a:r>
              <a:rPr lang="en-GB" sz="1200" dirty="0" smtClean="0">
                <a:latin typeface="Garamond" pitchFamily="-65" charset="0"/>
              </a:rPr>
              <a:t>.</a:t>
            </a:r>
          </a:p>
          <a:p>
            <a:pPr>
              <a:lnSpc>
                <a:spcPct val="80000"/>
              </a:lnSpc>
              <a:spcBef>
                <a:spcPts val="200"/>
              </a:spcBef>
              <a:buNone/>
            </a:pPr>
            <a:r>
              <a:rPr lang="en-GB" sz="1200" dirty="0" smtClean="0">
                <a:latin typeface="Garamond" pitchFamily="-65" charset="0"/>
              </a:rPr>
              <a:t>This divergence is slightly less dramatic in the general distribution of new genital discharge syndromes, but still many more women. The same goes for other STI cases.</a:t>
            </a:r>
          </a:p>
          <a:p>
            <a:pPr>
              <a:lnSpc>
                <a:spcPct val="80000"/>
              </a:lnSpc>
              <a:spcBef>
                <a:spcPts val="200"/>
              </a:spcBef>
              <a:buNone/>
            </a:pPr>
            <a:r>
              <a:rPr lang="en-GB" sz="1200" dirty="0" smtClean="0">
                <a:latin typeface="Garamond" pitchFamily="-65" charset="0"/>
              </a:rPr>
              <a:t>There an even distribution in genital ulcer disease.</a:t>
            </a:r>
          </a:p>
          <a:p>
            <a:pPr>
              <a:lnSpc>
                <a:spcPct val="80000"/>
              </a:lnSpc>
              <a:spcBef>
                <a:spcPts val="200"/>
              </a:spcBef>
              <a:buNone/>
            </a:pPr>
            <a:r>
              <a:rPr lang="en-GB" sz="1200" b="1" dirty="0" smtClean="0">
                <a:latin typeface="Garamond" pitchFamily="-65" charset="0"/>
              </a:rPr>
              <a:t>2004, 55.6 % AIDS cases were married. 23.2% were single.</a:t>
            </a:r>
          </a:p>
          <a:p>
            <a:pPr>
              <a:lnSpc>
                <a:spcPct val="80000"/>
              </a:lnSpc>
              <a:spcBef>
                <a:spcPts val="200"/>
              </a:spcBef>
              <a:buNone/>
            </a:pPr>
            <a:r>
              <a:rPr lang="en-GB" sz="1200" b="1" dirty="0" smtClean="0">
                <a:latin typeface="Garamond" pitchFamily="-65" charset="0"/>
              </a:rPr>
              <a:t>47.4% of TZ AIDS cases are unknown.</a:t>
            </a:r>
            <a:endParaRPr lang="sv-SE" sz="1200" b="1" dirty="0" smtClean="0">
              <a:latin typeface="Garamond" pitchFamily="-65" charset="0"/>
            </a:endParaRPr>
          </a:p>
          <a:p>
            <a:pPr eaLnBrk="1" hangingPunct="1">
              <a:lnSpc>
                <a:spcPct val="90000"/>
              </a:lnSpc>
            </a:pPr>
            <a:endParaRPr lang="en-US" dirty="0" smtClean="0">
              <a:latin typeface="Arial" pitchFamily="-65" charset="0"/>
            </a:endParaRPr>
          </a:p>
          <a:p>
            <a:pPr eaLnBrk="1" hangingPunct="1">
              <a:lnSpc>
                <a:spcPct val="90000"/>
              </a:lnSpc>
            </a:pPr>
            <a:endParaRPr lang="en-US" dirty="0" smtClean="0">
              <a:latin typeface="Arial" pitchFamily="-65" charset="0"/>
            </a:endParaRPr>
          </a:p>
          <a:p>
            <a:pPr eaLnBrk="1" hangingPunct="1">
              <a:lnSpc>
                <a:spcPct val="90000"/>
              </a:lnSpc>
            </a:pPr>
            <a:r>
              <a:rPr lang="en-US" dirty="0" smtClean="0">
                <a:latin typeface="Arial" pitchFamily="-65" charset="0"/>
              </a:rPr>
              <a:t>It </a:t>
            </a:r>
            <a:r>
              <a:rPr lang="en-US" dirty="0">
                <a:latin typeface="Arial" pitchFamily="-65" charset="0"/>
              </a:rPr>
              <a:t>took a long time for researchers and development workers to acknowledge the prime social causes of the epidemic, but since about five years there has been little doubt that the AIDS epidemic in the most affected places in Africa thrives on a critical mix of poverty and gender inequality. In some parts of southern Africa young women are five times more likely to contract HIV than men. In Tanzania the gender inequity is slightly less striking but when I went to the </a:t>
            </a:r>
            <a:r>
              <a:rPr lang="en-US" dirty="0" err="1">
                <a:latin typeface="Arial" pitchFamily="-65" charset="0"/>
              </a:rPr>
              <a:t>Minsitry</a:t>
            </a:r>
            <a:r>
              <a:rPr lang="en-US" dirty="0">
                <a:latin typeface="Arial" pitchFamily="-65" charset="0"/>
              </a:rPr>
              <a:t> of Health in Dar </a:t>
            </a:r>
            <a:r>
              <a:rPr lang="en-US" dirty="0" err="1">
                <a:latin typeface="Arial" pitchFamily="-65" charset="0"/>
              </a:rPr>
              <a:t>es</a:t>
            </a:r>
            <a:r>
              <a:rPr lang="en-US" dirty="0">
                <a:latin typeface="Arial" pitchFamily="-65" charset="0"/>
              </a:rPr>
              <a:t> Salaam in Sep, I found the following data:</a:t>
            </a:r>
            <a:endParaRPr lang="en-US" b="1" dirty="0">
              <a:latin typeface="Arial" pitchFamily="-65" charset="0"/>
            </a:endParaRPr>
          </a:p>
          <a:p>
            <a:pPr eaLnBrk="1" hangingPunct="1">
              <a:lnSpc>
                <a:spcPct val="90000"/>
              </a:lnSpc>
            </a:pPr>
            <a:r>
              <a:rPr lang="en-US" b="1" dirty="0">
                <a:latin typeface="Arial" pitchFamily="-65" charset="0"/>
              </a:rPr>
              <a:t>Cumulative AIDS cases by age and sex 1987-2004</a:t>
            </a:r>
          </a:p>
          <a:p>
            <a:pPr eaLnBrk="1" hangingPunct="1">
              <a:lnSpc>
                <a:spcPct val="90000"/>
              </a:lnSpc>
            </a:pPr>
            <a:r>
              <a:rPr lang="en-US" b="1" dirty="0">
                <a:latin typeface="Arial" pitchFamily="-65" charset="0"/>
              </a:rPr>
              <a:t>Estimated thousands living with HIV/AIDS 2000-2006</a:t>
            </a:r>
          </a:p>
          <a:p>
            <a:pPr eaLnBrk="1" hangingPunct="1">
              <a:lnSpc>
                <a:spcPct val="90000"/>
              </a:lnSpc>
            </a:pPr>
            <a:r>
              <a:rPr lang="en-US" b="1" dirty="0">
                <a:latin typeface="Arial" pitchFamily="-65" charset="0"/>
              </a:rPr>
              <a:t>2004, 55.6 % AIDS cases were married. 23.2% were single.</a:t>
            </a:r>
          </a:p>
          <a:p>
            <a:pPr eaLnBrk="1" hangingPunct="1">
              <a:lnSpc>
                <a:spcPct val="90000"/>
              </a:lnSpc>
            </a:pPr>
            <a:r>
              <a:rPr lang="en-US" b="1" dirty="0">
                <a:latin typeface="Arial" pitchFamily="-65" charset="0"/>
              </a:rPr>
              <a:t>47.4% of TZ AIDS cases are unknown.</a:t>
            </a:r>
            <a:endParaRPr lang="en-US" dirty="0">
              <a:latin typeface="Arial" pitchFamily="-65" charset="0"/>
            </a:endParaRPr>
          </a:p>
          <a:p>
            <a:pPr eaLnBrk="1" hangingPunct="1">
              <a:lnSpc>
                <a:spcPct val="90000"/>
              </a:lnSpc>
            </a:pPr>
            <a:r>
              <a:rPr lang="en-US" dirty="0">
                <a:latin typeface="Arial" pitchFamily="-65" charset="0"/>
              </a:rPr>
              <a:t>Statistics can drain a lot of meaning from studies by its quantitative mode of appraisal, but it can also give a lot of weight to nonfigurative phenomena such as preventable mortality, gender injustice, and experiential uncertainty. These statistics invalidate previous notions about AIDS as a medical problem among certain risk groups engaged in particular risk behaviors; the data rather indicate that AIDS is a generalized syndrome that reveal social issues, especially for female strata, that have been around for much longer than the epidemic itself and that have to be coped with by means of culturally inclusive and integrated prevention schemes. Statistically, it is more dangerous to be a housewife than a soldier on the continent.</a:t>
            </a:r>
            <a:r>
              <a:rPr lang="sv-SE" dirty="0">
                <a:latin typeface="Arial" pitchFamily="-65" charset="0"/>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cultures within households</a:t>
            </a:r>
            <a:r>
              <a:rPr lang="en-US" baseline="0" dirty="0" smtClean="0"/>
              <a:t> – and two economic levels: moderate and extreme poverty (colonial construct).</a:t>
            </a:r>
          </a:p>
          <a:p>
            <a:endParaRPr lang="en-US" baseline="0" dirty="0" smtClean="0"/>
          </a:p>
          <a:p>
            <a:r>
              <a:rPr lang="en-US" sz="1200" kern="1200" baseline="0" dirty="0" err="1" smtClean="0">
                <a:solidFill>
                  <a:schemeClr val="tx1"/>
                </a:solidFill>
                <a:latin typeface="+mn-lt"/>
                <a:ea typeface="+mn-ea"/>
                <a:cs typeface="+mn-cs"/>
              </a:rPr>
              <a:t>Flankerade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av</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Henrik</a:t>
            </a:r>
            <a:r>
              <a:rPr lang="en-US" sz="1200" kern="1200" baseline="0" dirty="0" smtClean="0">
                <a:solidFill>
                  <a:schemeClr val="tx1"/>
                </a:solidFill>
                <a:latin typeface="+mn-lt"/>
                <a:ea typeface="+mn-ea"/>
                <a:cs typeface="+mn-cs"/>
              </a:rPr>
              <a:t> Ibsen </a:t>
            </a:r>
            <a:r>
              <a:rPr lang="en-US" sz="1200" kern="1200" baseline="0" dirty="0" err="1" smtClean="0">
                <a:solidFill>
                  <a:schemeClr val="tx1"/>
                </a:solidFill>
                <a:latin typeface="+mn-lt"/>
                <a:ea typeface="+mn-ea"/>
                <a:cs typeface="+mn-cs"/>
              </a:rPr>
              <a:t>och</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Bjørnstjerne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Bjørnson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styrde</a:t>
            </a:r>
            <a:r>
              <a:rPr lang="en-US" sz="1200" kern="1200" baseline="0" dirty="0" smtClean="0">
                <a:solidFill>
                  <a:schemeClr val="tx1"/>
                </a:solidFill>
                <a:latin typeface="+mn-lt"/>
                <a:ea typeface="+mn-ea"/>
                <a:cs typeface="+mn-cs"/>
              </a:rPr>
              <a:t> Anne Charlotte </a:t>
            </a:r>
            <a:r>
              <a:rPr lang="en-US" sz="1200" kern="1200" baseline="0" dirty="0" err="1" smtClean="0">
                <a:solidFill>
                  <a:schemeClr val="tx1"/>
                </a:solidFill>
                <a:latin typeface="+mn-lt"/>
                <a:ea typeface="+mn-ea"/>
                <a:cs typeface="+mn-cs"/>
              </a:rPr>
              <a:t>Leffler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Alfhild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Agrell</a:t>
            </a:r>
            <a:r>
              <a:rPr lang="en-US" sz="1200" kern="1200" baseline="0" dirty="0" smtClean="0">
                <a:solidFill>
                  <a:schemeClr val="tx1"/>
                </a:solidFill>
                <a:latin typeface="+mn-lt"/>
                <a:ea typeface="+mn-ea"/>
                <a:cs typeface="+mn-cs"/>
              </a:rPr>
              <a:t>, Victoria</a:t>
            </a:r>
          </a:p>
          <a:p>
            <a:r>
              <a:rPr lang="en-US" sz="1200" kern="1200" baseline="0" dirty="0" err="1" smtClean="0">
                <a:solidFill>
                  <a:schemeClr val="tx1"/>
                </a:solidFill>
                <a:latin typeface="+mn-lt"/>
                <a:ea typeface="+mn-ea"/>
                <a:cs typeface="+mn-cs"/>
              </a:rPr>
              <a:t>Benedictsson</a:t>
            </a:r>
            <a:r>
              <a:rPr lang="en-US" sz="1200" kern="1200" baseline="0" dirty="0" smtClean="0">
                <a:solidFill>
                  <a:schemeClr val="tx1"/>
                </a:solidFill>
                <a:latin typeface="+mn-lt"/>
                <a:ea typeface="+mn-ea"/>
                <a:cs typeface="+mn-cs"/>
              </a:rPr>
              <a:t> med </a:t>
            </a:r>
            <a:r>
              <a:rPr lang="en-US" sz="1200" kern="1200" baseline="0" dirty="0" err="1" smtClean="0">
                <a:solidFill>
                  <a:schemeClr val="tx1"/>
                </a:solidFill>
                <a:latin typeface="+mn-lt"/>
                <a:ea typeface="+mn-ea"/>
                <a:cs typeface="+mn-cs"/>
              </a:rPr>
              <a:t>flera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rätt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samhällets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varhärdar</a:t>
            </a:r>
            <a:r>
              <a:rPr lang="en-US" sz="1200" kern="1200" baseline="0" dirty="0" smtClean="0">
                <a:solidFill>
                  <a:schemeClr val="tx1"/>
                </a:solidFill>
                <a:latin typeface="+mn-lt"/>
                <a:ea typeface="+mn-ea"/>
                <a:cs typeface="+mn-cs"/>
              </a:rPr>
              <a:t>: den </a:t>
            </a:r>
            <a:r>
              <a:rPr lang="en-US" sz="1200" kern="1200" baseline="0" dirty="0" err="1" smtClean="0">
                <a:solidFill>
                  <a:schemeClr val="tx1"/>
                </a:solidFill>
                <a:latin typeface="+mn-lt"/>
                <a:ea typeface="+mn-ea"/>
                <a:cs typeface="+mn-cs"/>
              </a:rPr>
              <a:t>ojämlika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äktenskapsinstitutionen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Ett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dockhem</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Räddad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samt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dubbelmoralen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Ensam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Dömd</a:t>
            </a:r>
            <a:r>
              <a:rPr lang="en-US" sz="1200" kern="1200" baseline="0" dirty="0" smtClean="0">
                <a:solidFill>
                  <a:schemeClr val="tx1"/>
                </a:solidFill>
                <a:latin typeface="+mn-lt"/>
                <a:ea typeface="+mn-ea"/>
                <a:cs typeface="+mn-cs"/>
              </a:rPr>
              <a:t>", "Final"). </a:t>
            </a:r>
            <a:r>
              <a:rPr lang="en-US" sz="1200" kern="1200" baseline="0" dirty="0" err="1" smtClean="0">
                <a:solidFill>
                  <a:schemeClr val="tx1"/>
                </a:solidFill>
                <a:latin typeface="+mn-lt"/>
                <a:ea typeface="+mn-ea"/>
                <a:cs typeface="+mn-cs"/>
              </a:rPr>
              <a:t>Tillsammans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ringade</a:t>
            </a:r>
            <a:r>
              <a:rPr lang="en-US" sz="1200" kern="1200" baseline="0" dirty="0" smtClean="0">
                <a:solidFill>
                  <a:schemeClr val="tx1"/>
                </a:solidFill>
                <a:latin typeface="+mn-lt"/>
                <a:ea typeface="+mn-ea"/>
                <a:cs typeface="+mn-cs"/>
              </a:rPr>
              <a:t> man in den </a:t>
            </a:r>
            <a:r>
              <a:rPr lang="en-US" sz="1200" kern="1200" baseline="0" dirty="0" err="1" smtClean="0">
                <a:solidFill>
                  <a:schemeClr val="tx1"/>
                </a:solidFill>
                <a:latin typeface="+mn-lt"/>
                <a:ea typeface="+mn-ea"/>
                <a:cs typeface="+mn-cs"/>
              </a:rPr>
              <a:t>konflikt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som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enligt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Ibsen </a:t>
            </a:r>
            <a:r>
              <a:rPr lang="en-US" sz="1200" kern="1200" baseline="0" dirty="0" err="1" smtClean="0">
                <a:solidFill>
                  <a:schemeClr val="tx1"/>
                </a:solidFill>
                <a:latin typeface="+mn-lt"/>
                <a:ea typeface="+mn-ea"/>
                <a:cs typeface="+mn-cs"/>
              </a:rPr>
              <a:t>utmärkte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nutidstragedin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finns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två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slags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andliga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lagar</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två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slags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samveten</a:t>
            </a:r>
            <a:r>
              <a:rPr lang="en-US" sz="1200" kern="1200" baseline="0" dirty="0" smtClean="0">
                <a:solidFill>
                  <a:schemeClr val="tx1"/>
                </a:solidFill>
                <a:latin typeface="+mn-lt"/>
                <a:ea typeface="+mn-ea"/>
                <a:cs typeface="+mn-cs"/>
              </a:rPr>
              <a:t>, en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mannen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och</a:t>
            </a:r>
            <a:r>
              <a:rPr lang="en-US" sz="1200" kern="1200" baseline="0" dirty="0" smtClean="0">
                <a:solidFill>
                  <a:schemeClr val="tx1"/>
                </a:solidFill>
                <a:latin typeface="+mn-lt"/>
                <a:ea typeface="+mn-ea"/>
                <a:cs typeface="+mn-cs"/>
              </a:rPr>
              <a:t> en </a:t>
            </a:r>
            <a:r>
              <a:rPr lang="en-US" sz="1200" kern="1200" baseline="0" dirty="0" err="1" smtClean="0">
                <a:solidFill>
                  <a:schemeClr val="tx1"/>
                </a:solidFill>
                <a:latin typeface="+mn-lt"/>
                <a:ea typeface="+mn-ea"/>
                <a:cs typeface="+mn-cs"/>
              </a:rPr>
              <a:t>i</a:t>
            </a:r>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kvinnan</a:t>
            </a:r>
            <a:r>
              <a:rPr lang="en-US" sz="1200" kern="1200" baseline="0" dirty="0" smtClean="0">
                <a:solidFill>
                  <a:schemeClr val="tx1"/>
                </a:solidFill>
                <a:latin typeface="+mn-lt"/>
                <a:ea typeface="+mn-ea"/>
                <a:cs typeface="+mn-cs"/>
              </a:rPr>
              <a:t>. De </a:t>
            </a:r>
            <a:r>
              <a:rPr lang="en-US" sz="1200" kern="1200" baseline="0" dirty="0" err="1" smtClean="0">
                <a:solidFill>
                  <a:schemeClr val="tx1"/>
                </a:solidFill>
                <a:latin typeface="+mn-lt"/>
                <a:ea typeface="+mn-ea"/>
                <a:cs typeface="+mn-cs"/>
              </a:rPr>
              <a:t>förstår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inte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varandra</a:t>
            </a:r>
            <a:r>
              <a:rPr lang="en-US" sz="1200" kern="1200" baseline="0" dirty="0" smtClean="0">
                <a:solidFill>
                  <a:schemeClr val="tx1"/>
                </a:solidFill>
                <a:latin typeface="+mn-lt"/>
                <a:ea typeface="+mn-ea"/>
                <a:cs typeface="+mn-cs"/>
              </a:rPr>
              <a:t>, men </a:t>
            </a:r>
            <a:r>
              <a:rPr lang="en-US" sz="1200" kern="1200" baseline="0" dirty="0" err="1" smtClean="0">
                <a:solidFill>
                  <a:schemeClr val="tx1"/>
                </a:solidFill>
                <a:latin typeface="+mn-lt"/>
                <a:ea typeface="+mn-ea"/>
                <a:cs typeface="+mn-cs"/>
              </a:rPr>
              <a:t>kvinnan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döms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det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praktiska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livet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efter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mannens</a:t>
            </a:r>
            <a:r>
              <a:rPr lang="en-US" sz="1200" kern="1200" baseline="0" dirty="0" smtClean="0">
                <a:solidFill>
                  <a:schemeClr val="tx1"/>
                </a:solidFill>
                <a:latin typeface="+mn-lt"/>
                <a:ea typeface="+mn-ea"/>
                <a:cs typeface="+mn-cs"/>
              </a:rPr>
              <a:t> lag."</a:t>
            </a:r>
            <a:endParaRPr lang="en-US" dirty="0"/>
          </a:p>
        </p:txBody>
      </p:sp>
      <p:sp>
        <p:nvSpPr>
          <p:cNvPr id="4" name="Slide Number Placeholder 3"/>
          <p:cNvSpPr>
            <a:spLocks noGrp="1"/>
          </p:cNvSpPr>
          <p:nvPr>
            <p:ph type="sldNum" sz="quarter" idx="10"/>
          </p:nvPr>
        </p:nvSpPr>
        <p:spPr/>
        <p:txBody>
          <a:bodyPr/>
          <a:lstStyle/>
          <a:p>
            <a:fld id="{1B571CCB-C7A3-CA41-B23D-05AAAC9C2C50}"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sv-SE"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3AEA19B3-BC6D-4E56-93BC-B9B0EF1523FC}" type="datetime1">
              <a:rPr lang="en-US" smtClean="0"/>
              <a:pPr/>
              <a:t>10/8/14</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A1AD90BA-A4A1-41C2-9DD3-1F9AED156E09}" type="slidenum">
              <a:rPr/>
              <a:pPr/>
              <a:t>‹#›</a:t>
            </a:fld>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sv-SE"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2DF7B4FA-B075-BC47-9167-03596681EC33}" type="datetimeFigureOut">
              <a:rPr lang="en-US" smtClean="0"/>
              <a:pPr/>
              <a:t>10/8/14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2164CE-CCAD-E14F-9C29-9D640A106D2B}" type="slidenum">
              <a:rPr lang="en-US" smtClean="0"/>
              <a:pPr/>
              <a:t>‹#›</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4" name="Date Placeholder 3"/>
          <p:cNvSpPr>
            <a:spLocks noGrp="1"/>
          </p:cNvSpPr>
          <p:nvPr>
            <p:ph type="dt" sz="half" idx="10"/>
          </p:nvPr>
        </p:nvSpPr>
        <p:spPr/>
        <p:txBody>
          <a:bodyPr/>
          <a:lstStyle/>
          <a:p>
            <a:fld id="{2DF7B4FA-B075-BC47-9167-03596681EC33}" type="datetimeFigureOut">
              <a:rPr lang="en-US" smtClean="0"/>
              <a:pPr/>
              <a:t>10/8/14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164CE-CCAD-E14F-9C29-9D640A106D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sv-SE"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4" name="Date Placeholder 3"/>
          <p:cNvSpPr>
            <a:spLocks noGrp="1"/>
          </p:cNvSpPr>
          <p:nvPr>
            <p:ph type="dt" sz="half" idx="10"/>
          </p:nvPr>
        </p:nvSpPr>
        <p:spPr/>
        <p:txBody>
          <a:bodyPr/>
          <a:lstStyle/>
          <a:p>
            <a:fld id="{2DF7B4FA-B075-BC47-9167-03596681EC33}" type="datetimeFigureOut">
              <a:rPr lang="en-US" smtClean="0"/>
              <a:pPr/>
              <a:t>10/8/14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164CE-CCAD-E14F-9C29-9D640A106D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2DF7B4FA-B075-BC47-9167-03596681EC33}" type="datetimeFigureOut">
              <a:rPr lang="en-US" smtClean="0"/>
              <a:pPr/>
              <a:t>10/8/14</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302164CE-CCAD-E14F-9C29-9D640A106D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4" name="Date Placeholder 3"/>
          <p:cNvSpPr>
            <a:spLocks noGrp="1"/>
          </p:cNvSpPr>
          <p:nvPr>
            <p:ph type="dt" sz="half" idx="10"/>
          </p:nvPr>
        </p:nvSpPr>
        <p:spPr/>
        <p:txBody>
          <a:bodyPr/>
          <a:lstStyle/>
          <a:p>
            <a:fld id="{2DF7B4FA-B075-BC47-9167-03596681EC33}" type="datetimeFigureOut">
              <a:rPr lang="en-US" smtClean="0"/>
              <a:pPr/>
              <a:t>10/8/14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2164CE-CCAD-E14F-9C29-9D640A106D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sv-SE"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2DF7B4FA-B075-BC47-9167-03596681EC33}" type="datetimeFigureOut">
              <a:rPr lang="en-US" smtClean="0"/>
              <a:pPr/>
              <a:t>10/8/14</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302164CE-CCAD-E14F-9C29-9D640A106D2B}" type="slidenum">
              <a:rPr lang="en-US" smtClean="0"/>
              <a:pPr/>
              <a:t>‹#›</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sv-SE"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sv-SE"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FD8301A2-9537-4F11-903A-9D7FEDBB449A}" type="datetime1">
              <a:rPr lang="en-US" smtClean="0"/>
              <a:pPr/>
              <a:t>10/8/14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02B71-8991-4516-A01E-F1A9ACD28B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sv-SE"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5" name="Date Placeholder 4"/>
          <p:cNvSpPr>
            <a:spLocks noGrp="1"/>
          </p:cNvSpPr>
          <p:nvPr>
            <p:ph type="dt" sz="half" idx="10"/>
          </p:nvPr>
        </p:nvSpPr>
        <p:spPr/>
        <p:txBody>
          <a:bodyPr/>
          <a:lstStyle/>
          <a:p>
            <a:fld id="{2DF7B4FA-B075-BC47-9167-03596681EC33}" type="datetimeFigureOut">
              <a:rPr lang="en-US" smtClean="0"/>
              <a:pPr/>
              <a:t>10/8/14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2164CE-CCAD-E14F-9C29-9D640A106D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sv-SE"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7" name="Date Placeholder 6"/>
          <p:cNvSpPr>
            <a:spLocks noGrp="1"/>
          </p:cNvSpPr>
          <p:nvPr>
            <p:ph type="dt" sz="half" idx="10"/>
          </p:nvPr>
        </p:nvSpPr>
        <p:spPr/>
        <p:txBody>
          <a:bodyPr/>
          <a:lstStyle/>
          <a:p>
            <a:fld id="{2DF7B4FA-B075-BC47-9167-03596681EC33}" type="datetimeFigureOut">
              <a:rPr lang="en-US" smtClean="0"/>
              <a:pPr/>
              <a:t>10/8/14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2164CE-CCAD-E14F-9C29-9D640A106D2B}" type="slidenum">
              <a:rPr lang="en-US" smtClean="0"/>
              <a:pPr/>
              <a:t>‹#›</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a:p>
        </p:txBody>
      </p:sp>
      <p:sp>
        <p:nvSpPr>
          <p:cNvPr id="3" name="Date Placeholder 2"/>
          <p:cNvSpPr>
            <a:spLocks noGrp="1"/>
          </p:cNvSpPr>
          <p:nvPr>
            <p:ph type="dt" sz="half" idx="10"/>
          </p:nvPr>
        </p:nvSpPr>
        <p:spPr/>
        <p:txBody>
          <a:bodyPr/>
          <a:lstStyle/>
          <a:p>
            <a:fld id="{2DF7B4FA-B075-BC47-9167-03596681EC33}" type="datetimeFigureOut">
              <a:rPr lang="en-US" smtClean="0"/>
              <a:pPr/>
              <a:t>10/8/14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2164CE-CCAD-E14F-9C29-9D640A106D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7B4FA-B075-BC47-9167-03596681EC33}" type="datetimeFigureOut">
              <a:rPr lang="en-US" smtClean="0"/>
              <a:pPr/>
              <a:t>10/8/14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2164CE-CCAD-E14F-9C29-9D640A106D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sv-SE"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2DF7B4FA-B075-BC47-9167-03596681EC33}" type="datetimeFigureOut">
              <a:rPr lang="en-US" smtClean="0"/>
              <a:pPr/>
              <a:t>10/8/14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325D0-B92D-4F40-A906-A153360F6F7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sv-SE"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2DF7B4FA-B075-BC47-9167-03596681EC33}" type="datetimeFigureOut">
              <a:rPr lang="en-US" smtClean="0"/>
              <a:pPr/>
              <a:t>10/8/14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302164CE-CCAD-E14F-9C29-9D640A106D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Invisible%20theatre%201.MOV" TargetMode="External"/><Relationship Id="rId2" Type="http://schemas.openxmlformats.org/officeDocument/2006/relationships/slideLayout" Target="../slideLayouts/slideLayout2.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Invisible%20theatre%202.MOV" TargetMode="External"/><Relationship Id="rId2" Type="http://schemas.openxmlformats.org/officeDocument/2006/relationships/slideLayout" Target="../slideLayouts/slideLayout2.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8.%20Mikangaula%20jando.avi" TargetMode="External"/><Relationship Id="rId2" Type="http://schemas.openxmlformats.org/officeDocument/2006/relationships/slideLayout" Target="../slideLayouts/slideLayout2.xml"/><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7.%20Ijumbe%20Omturu.avi" TargetMode="External"/><Relationship Id="rId2" Type="http://schemas.openxmlformats.org/officeDocument/2006/relationships/slideLayout" Target="../slideLayouts/slideLayout2.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6.png"/><Relationship Id="rId1" Type="http://schemas.openxmlformats.org/officeDocument/2006/relationships/video" Target="file://localhost/Domain/uni.mdx.ac.uk/Users/Sven2/Desktop/GO%CC%88TEBORG%208%20OKT/THEATRE%20VIDEOS/Inledning%20Bukoba%20market%20show.avi" TargetMode="Externa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Sja%CC%88lvmordsscenen.avi" TargetMode="Externa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Entre%CC%81%20doktor.avi" TargetMode="External"/><Relationship Id="rId2" Type="http://schemas.openxmlformats.org/officeDocument/2006/relationships/slideLayout" Target="../slideLayouts/slideLayout2.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Masasi%20teater.avi" TargetMode="External"/><Relationship Id="rId2" Type="http://schemas.openxmlformats.org/officeDocument/2006/relationships/slideLayout" Target="../slideLayouts/slideLayout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PPD%20in%20Kenyana.avi" TargetMode="External"/><Relationship Id="rId2" Type="http://schemas.openxmlformats.org/officeDocument/2006/relationships/slideLayout" Target="../slideLayouts/slideLayout2.xml"/><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5.%20Plan%20Muleba%20YFC.avi" TargetMode="External"/><Relationship Id="rId2" Type="http://schemas.openxmlformats.org/officeDocument/2006/relationships/slideLayout" Target="../slideLayouts/slideLayout2.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6.%20Likokona.avi" TargetMode="External"/><Relationship Id="rId2" Type="http://schemas.openxmlformats.org/officeDocument/2006/relationships/slideLayout" Target="../slideLayouts/slideLayout2.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Playback%20theatre%20blood%20transfusion.MOV" TargetMode="External"/><Relationship Id="rId2" Type="http://schemas.openxmlformats.org/officeDocument/2006/relationships/slideLayout" Target="../slideLayouts/slideLayout2.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8.xml.rels><?xml version="1.0" encoding="UTF-8" standalone="yes"?>
<Relationships xmlns="http://schemas.openxmlformats.org/package/2006/relationships"><Relationship Id="rId1" Type="http://schemas.openxmlformats.org/officeDocument/2006/relationships/video" Target="file://localhost/THEATRE%2520VIDEOS/Blood%2520Run%2520copy%25203.m4v" TargetMode="External"/><Relationship Id="rId2" Type="http://schemas.openxmlformats.org/officeDocument/2006/relationships/slideLayout" Target="../slideLayouts/slideLayout2.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Clarence%20fo%CC%88rdelar%20grupper.avi" TargetMode="External"/><Relationship Id="rId2" Type="http://schemas.openxmlformats.org/officeDocument/2006/relationships/slideLayout" Target="../slideLayouts/slideLayout2.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video" Target="file://localhost/Domain/uni.mdx.ac.uk/Users/Sven2/Desktop/GO%CC%88TEBORG%208%20OKT/THEATRE%20VIDEOS/Man%20i%20PPD%20i%20Ilemera.avi" TargetMode="External"/><Relationship Id="rId2" Type="http://schemas.openxmlformats.org/officeDocument/2006/relationships/slideLayout" Target="../slideLayouts/slideLayout2.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1"/>
            <a:ext cx="7772400" cy="2209799"/>
          </a:xfrm>
        </p:spPr>
        <p:txBody>
          <a:bodyPr>
            <a:noAutofit/>
          </a:bodyPr>
          <a:lstStyle/>
          <a:p>
            <a:pPr>
              <a:spcAft>
                <a:spcPts val="600"/>
              </a:spcAft>
            </a:pPr>
            <a:r>
              <a:rPr lang="en-US" sz="8000" b="1" dirty="0" smtClean="0">
                <a:solidFill>
                  <a:srgbClr val="FF0000"/>
                </a:solidFill>
                <a:latin typeface="Helvetica Neue UltraLight"/>
              </a:rPr>
              <a:t>Community-</a:t>
            </a:r>
            <a:r>
              <a:rPr lang="en-US" sz="8000" b="1" dirty="0" err="1" smtClean="0">
                <a:solidFill>
                  <a:srgbClr val="FF0000"/>
                </a:solidFill>
                <a:latin typeface="Helvetica Neue UltraLight"/>
              </a:rPr>
              <a:t>teater</a:t>
            </a:r>
            <a:r>
              <a:rPr lang="en-US" sz="8000" b="1" dirty="0" smtClean="0">
                <a:solidFill>
                  <a:srgbClr val="FF0000"/>
                </a:solidFill>
                <a:latin typeface="Helvetica Neue UltraLight"/>
              </a:rPr>
              <a:t>,</a:t>
            </a:r>
            <a:br>
              <a:rPr lang="en-US" sz="8000" b="1" dirty="0" smtClean="0">
                <a:solidFill>
                  <a:srgbClr val="FF0000"/>
                </a:solidFill>
                <a:latin typeface="Helvetica Neue UltraLight"/>
              </a:rPr>
            </a:br>
            <a:r>
              <a:rPr lang="en-US" sz="8000" b="1" dirty="0" smtClean="0">
                <a:solidFill>
                  <a:srgbClr val="FF0000"/>
                </a:solidFill>
                <a:latin typeface="Helvetica Neue UltraLight"/>
              </a:rPr>
              <a:t> </a:t>
            </a:r>
            <a:r>
              <a:rPr lang="en-US" sz="8000" b="1" dirty="0" err="1" smtClean="0">
                <a:solidFill>
                  <a:srgbClr val="FF0000"/>
                </a:solidFill>
                <a:latin typeface="Helvetica Neue UltraLight"/>
              </a:rPr>
              <a:t>aktivism</a:t>
            </a:r>
            <a:r>
              <a:rPr lang="en-US" sz="8000" b="1" dirty="0" smtClean="0">
                <a:solidFill>
                  <a:srgbClr val="FF0000"/>
                </a:solidFill>
                <a:latin typeface="Helvetica Neue UltraLight"/>
              </a:rPr>
              <a:t> &amp; AIDS</a:t>
            </a:r>
            <a:endParaRPr lang="en-US" sz="8000" b="1" dirty="0">
              <a:solidFill>
                <a:srgbClr val="FF0000"/>
              </a:solidFill>
              <a:latin typeface="Helvetica Neue UltraLight"/>
            </a:endParaRPr>
          </a:p>
        </p:txBody>
      </p:sp>
      <p:sp>
        <p:nvSpPr>
          <p:cNvPr id="3" name="Subtitle 2"/>
          <p:cNvSpPr>
            <a:spLocks noGrp="1"/>
          </p:cNvSpPr>
          <p:nvPr>
            <p:ph type="subTitle" idx="1"/>
          </p:nvPr>
        </p:nvSpPr>
        <p:spPr>
          <a:xfrm>
            <a:off x="498348" y="4419600"/>
            <a:ext cx="8147304" cy="1676399"/>
          </a:xfrm>
        </p:spPr>
        <p:txBody>
          <a:bodyPr>
            <a:normAutofit fontScale="62500" lnSpcReduction="20000"/>
          </a:bodyPr>
          <a:lstStyle/>
          <a:p>
            <a:endParaRPr lang="en-US" sz="2600" dirty="0" smtClean="0">
              <a:latin typeface="News Gothic MT"/>
            </a:endParaRPr>
          </a:p>
          <a:p>
            <a:r>
              <a:rPr lang="en-US" sz="3429" dirty="0" smtClean="0">
                <a:latin typeface="News Gothic MT"/>
              </a:rPr>
              <a:t>Ola Johansson</a:t>
            </a:r>
          </a:p>
          <a:p>
            <a:endParaRPr lang="en-US" sz="2600" dirty="0" smtClean="0">
              <a:latin typeface="News Gothic MT"/>
            </a:endParaRPr>
          </a:p>
          <a:p>
            <a:endParaRPr lang="en-US" sz="2600" dirty="0" smtClean="0">
              <a:latin typeface="News Gothic MT"/>
            </a:endParaRPr>
          </a:p>
          <a:p>
            <a:r>
              <a:rPr lang="en-US" sz="2600" dirty="0" smtClean="0">
                <a:latin typeface="News Gothic MT"/>
              </a:rPr>
              <a:t>Centre for </a:t>
            </a:r>
            <a:r>
              <a:rPr lang="en-US" sz="2600" dirty="0" err="1" smtClean="0">
                <a:latin typeface="News Gothic MT"/>
              </a:rPr>
              <a:t>Resaerch</a:t>
            </a:r>
            <a:r>
              <a:rPr lang="en-US" sz="2600" dirty="0" smtClean="0">
                <a:latin typeface="News Gothic MT"/>
              </a:rPr>
              <a:t> Into Creation in the Performing Arts</a:t>
            </a:r>
          </a:p>
          <a:p>
            <a:endParaRPr lang="en-US" sz="2600" dirty="0" smtClean="0">
              <a:latin typeface="News Gothic MT"/>
            </a:endParaRPr>
          </a:p>
          <a:p>
            <a:r>
              <a:rPr lang="en-US" sz="2600" dirty="0" smtClean="0">
                <a:latin typeface="News Gothic MT"/>
              </a:rPr>
              <a:t>MIDDLESEX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498475" y="94129"/>
            <a:ext cx="8147051" cy="896471"/>
          </a:xfrm>
        </p:spPr>
        <p:txBody>
          <a:bodyPr/>
          <a:lstStyle/>
          <a:p>
            <a:r>
              <a:rPr lang="sv-SE" sz="3200" dirty="0" smtClean="0">
                <a:latin typeface="Helvetica Neue UltraLight"/>
              </a:rPr>
              <a:t>Utvärderingskriterier</a:t>
            </a:r>
            <a:endParaRPr lang="sv-SE" sz="3200" dirty="0">
              <a:latin typeface="Helvetica Neue UltraLight"/>
            </a:endParaRPr>
          </a:p>
        </p:txBody>
      </p:sp>
      <p:sp>
        <p:nvSpPr>
          <p:cNvPr id="15363" name="Rectangle 3"/>
          <p:cNvSpPr>
            <a:spLocks noGrp="1" noRot="1" noChangeArrowheads="1"/>
          </p:cNvSpPr>
          <p:nvPr>
            <p:ph type="body" idx="1"/>
          </p:nvPr>
        </p:nvSpPr>
        <p:spPr>
          <a:xfrm>
            <a:off x="301625" y="1143000"/>
            <a:ext cx="8540750" cy="5486400"/>
          </a:xfrm>
        </p:spPr>
        <p:txBody>
          <a:bodyPr>
            <a:normAutofit/>
          </a:bodyPr>
          <a:lstStyle/>
          <a:p>
            <a:pPr>
              <a:lnSpc>
                <a:spcPct val="80000"/>
              </a:lnSpc>
              <a:buFontTx/>
              <a:buChar char="-"/>
            </a:pPr>
            <a:r>
              <a:rPr lang="en-GB" sz="2000" dirty="0" smtClean="0">
                <a:latin typeface="Helvetica Neue UltraLight"/>
              </a:rPr>
              <a:t>CFSC </a:t>
            </a:r>
            <a:r>
              <a:rPr lang="en-GB" sz="2000" dirty="0">
                <a:latin typeface="Helvetica Neue UltraLight"/>
              </a:rPr>
              <a:t>measurement tools must be </a:t>
            </a:r>
            <a:r>
              <a:rPr lang="en-GB" sz="2000" u="sng" dirty="0">
                <a:latin typeface="Helvetica Neue UltraLight"/>
              </a:rPr>
              <a:t>community-based and </a:t>
            </a:r>
            <a:r>
              <a:rPr lang="en-GB" sz="2000" u="sng" dirty="0" smtClean="0">
                <a:latin typeface="Helvetica Neue UltraLight"/>
              </a:rPr>
              <a:t>participatory</a:t>
            </a:r>
          </a:p>
          <a:p>
            <a:pPr>
              <a:lnSpc>
                <a:spcPct val="80000"/>
              </a:lnSpc>
              <a:buFontTx/>
              <a:buChar char="-"/>
            </a:pPr>
            <a:r>
              <a:rPr lang="en-GB" sz="2000" dirty="0" smtClean="0">
                <a:latin typeface="Helvetica Neue UltraLight"/>
              </a:rPr>
              <a:t>The </a:t>
            </a:r>
            <a:r>
              <a:rPr lang="en-GB" sz="2000" dirty="0">
                <a:latin typeface="Helvetica Neue UltraLight"/>
              </a:rPr>
              <a:t>tools/methods must be SUM: </a:t>
            </a:r>
            <a:r>
              <a:rPr lang="en-GB" sz="2000" u="sng" dirty="0">
                <a:latin typeface="Helvetica Neue UltraLight"/>
              </a:rPr>
              <a:t>Simple, Understandable and </a:t>
            </a:r>
            <a:r>
              <a:rPr lang="en-GB" sz="2000" u="sng" dirty="0" smtClean="0">
                <a:latin typeface="Helvetica Neue UltraLight"/>
              </a:rPr>
              <a:t>Measurable</a:t>
            </a:r>
          </a:p>
          <a:p>
            <a:pPr>
              <a:lnSpc>
                <a:spcPct val="80000"/>
              </a:lnSpc>
              <a:buFontTx/>
              <a:buChar char="-"/>
            </a:pPr>
            <a:r>
              <a:rPr lang="en-GB" sz="2000" dirty="0" smtClean="0">
                <a:latin typeface="Helvetica Neue UltraLight"/>
              </a:rPr>
              <a:t>The </a:t>
            </a:r>
            <a:r>
              <a:rPr lang="en-GB" sz="2000" dirty="0">
                <a:latin typeface="Helvetica Neue UltraLight"/>
              </a:rPr>
              <a:t>tools/methods must be </a:t>
            </a:r>
            <a:r>
              <a:rPr lang="en-GB" sz="2000" u="sng" dirty="0">
                <a:latin typeface="Helvetica Neue UltraLight"/>
              </a:rPr>
              <a:t>developed with input from people from developing </a:t>
            </a:r>
            <a:r>
              <a:rPr lang="en-GB" sz="2000" u="sng" dirty="0" smtClean="0">
                <a:latin typeface="Helvetica Neue UltraLight"/>
              </a:rPr>
              <a:t>countries</a:t>
            </a:r>
          </a:p>
          <a:p>
            <a:pPr>
              <a:lnSpc>
                <a:spcPct val="80000"/>
              </a:lnSpc>
              <a:buFontTx/>
              <a:buChar char="-"/>
            </a:pPr>
            <a:r>
              <a:rPr lang="en-GB" sz="2000" dirty="0" smtClean="0">
                <a:latin typeface="Helvetica Neue UltraLight"/>
              </a:rPr>
              <a:t>M</a:t>
            </a:r>
            <a:r>
              <a:rPr lang="en-GB" sz="2000" dirty="0">
                <a:latin typeface="Helvetica Neue UltraLight"/>
              </a:rPr>
              <a:t>&amp;E must </a:t>
            </a:r>
            <a:r>
              <a:rPr lang="en-GB" sz="2000" u="sng" dirty="0">
                <a:latin typeface="Helvetica Neue UltraLight"/>
              </a:rPr>
              <a:t>be closely linked to development of the communication plans </a:t>
            </a:r>
            <a:r>
              <a:rPr lang="en-GB" sz="2000" dirty="0">
                <a:latin typeface="Helvetica Neue UltraLight"/>
              </a:rPr>
              <a:t>in each trial </a:t>
            </a:r>
            <a:r>
              <a:rPr lang="en-GB" sz="2000" dirty="0" smtClean="0">
                <a:latin typeface="Helvetica Neue UltraLight"/>
              </a:rPr>
              <a:t>country</a:t>
            </a:r>
          </a:p>
          <a:p>
            <a:pPr>
              <a:lnSpc>
                <a:spcPct val="80000"/>
              </a:lnSpc>
              <a:buFontTx/>
              <a:buChar char="-"/>
            </a:pPr>
            <a:r>
              <a:rPr lang="en-GB" sz="2000" dirty="0" smtClean="0">
                <a:latin typeface="Helvetica Neue UltraLight"/>
              </a:rPr>
              <a:t>Assessment should </a:t>
            </a:r>
            <a:r>
              <a:rPr lang="en-GB" sz="2000" dirty="0">
                <a:latin typeface="Helvetica Neue UltraLight"/>
              </a:rPr>
              <a:t>look at </a:t>
            </a:r>
            <a:r>
              <a:rPr lang="en-GB" sz="2000" u="sng" dirty="0">
                <a:latin typeface="Helvetica Neue UltraLight"/>
              </a:rPr>
              <a:t>impact on the short-term, intermediary and long-</a:t>
            </a:r>
            <a:r>
              <a:rPr lang="en-GB" sz="2000" u="sng" dirty="0" smtClean="0">
                <a:latin typeface="Helvetica Neue UltraLight"/>
              </a:rPr>
              <a:t>term</a:t>
            </a:r>
            <a:endParaRPr lang="en-GB" sz="2000" dirty="0" smtClean="0">
              <a:latin typeface="Helvetica Neue UltraLight"/>
            </a:endParaRPr>
          </a:p>
          <a:p>
            <a:pPr>
              <a:lnSpc>
                <a:spcPct val="80000"/>
              </a:lnSpc>
              <a:buFontTx/>
              <a:buChar char="-"/>
            </a:pPr>
            <a:r>
              <a:rPr lang="en-GB" sz="2000" dirty="0" smtClean="0">
                <a:latin typeface="Helvetica Neue UltraLight"/>
              </a:rPr>
              <a:t>Ultimate </a:t>
            </a:r>
            <a:r>
              <a:rPr lang="en-GB" sz="2000" dirty="0">
                <a:latin typeface="Helvetica Neue UltraLight"/>
              </a:rPr>
              <a:t>users want </a:t>
            </a:r>
            <a:r>
              <a:rPr lang="en-GB" sz="2000" u="sng" dirty="0">
                <a:latin typeface="Helvetica Neue UltraLight"/>
              </a:rPr>
              <a:t>a menu of </a:t>
            </a:r>
            <a:r>
              <a:rPr lang="en-GB" sz="2000" u="sng" dirty="0" smtClean="0">
                <a:latin typeface="Helvetica Neue UltraLight"/>
              </a:rPr>
              <a:t>tools</a:t>
            </a:r>
            <a:r>
              <a:rPr lang="en-GB" sz="2000" dirty="0" smtClean="0">
                <a:latin typeface="Helvetica Neue UltraLight"/>
              </a:rPr>
              <a:t> – </a:t>
            </a:r>
            <a:r>
              <a:rPr lang="en-GB" sz="2000" dirty="0">
                <a:latin typeface="Helvetica Neue UltraLight"/>
              </a:rPr>
              <a:t>not just one set of methods with no other </a:t>
            </a:r>
            <a:r>
              <a:rPr lang="en-GB" sz="2000" dirty="0" smtClean="0">
                <a:latin typeface="Helvetica Neue UltraLight"/>
              </a:rPr>
              <a:t>options</a:t>
            </a:r>
          </a:p>
          <a:p>
            <a:pPr>
              <a:lnSpc>
                <a:spcPct val="80000"/>
              </a:lnSpc>
            </a:pPr>
            <a:r>
              <a:rPr lang="en-GB" sz="2000" dirty="0">
                <a:latin typeface="Helvetica Neue UltraLight"/>
              </a:rPr>
              <a:t>This M&amp;E work must </a:t>
            </a:r>
            <a:r>
              <a:rPr lang="en-GB" sz="2000" u="sng" dirty="0">
                <a:latin typeface="Helvetica Neue UltraLight"/>
              </a:rPr>
              <a:t>build upon work done to date</a:t>
            </a:r>
            <a:r>
              <a:rPr lang="en-GB" sz="2000" dirty="0">
                <a:latin typeface="Helvetica Neue UltraLight"/>
              </a:rPr>
              <a:t>. For example: </a:t>
            </a:r>
            <a:r>
              <a:rPr lang="en-GB" sz="2000" dirty="0" err="1">
                <a:latin typeface="Helvetica Neue UltraLight"/>
              </a:rPr>
              <a:t>JHU’s</a:t>
            </a:r>
            <a:r>
              <a:rPr lang="en-GB" sz="2000" dirty="0">
                <a:latin typeface="Helvetica Neue UltraLight"/>
              </a:rPr>
              <a:t> Integrated Model of CFSC, UNAIDS Framework for Communication, </a:t>
            </a:r>
            <a:r>
              <a:rPr lang="en-GB" sz="2000" dirty="0" err="1">
                <a:latin typeface="Helvetica Neue UltraLight"/>
              </a:rPr>
              <a:t>Behavior</a:t>
            </a:r>
            <a:r>
              <a:rPr lang="en-GB" sz="2000" dirty="0">
                <a:latin typeface="Helvetica Neue UltraLight"/>
              </a:rPr>
              <a:t> Surveillance Surveys.</a:t>
            </a:r>
            <a:endParaRPr lang="sv-SE" sz="2000" b="1" dirty="0">
              <a:solidFill>
                <a:srgbClr val="FF0000"/>
              </a:solidFill>
              <a:latin typeface="Helvetica Neue UltraLigh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GB" sz="2800" dirty="0" smtClean="0">
                <a:latin typeface="Helvetica Neue UltraLight"/>
              </a:rPr>
              <a:t>Community-</a:t>
            </a:r>
            <a:r>
              <a:rPr lang="en-GB" sz="2800" dirty="0" err="1" smtClean="0">
                <a:latin typeface="Helvetica Neue UltraLight"/>
              </a:rPr>
              <a:t>teater</a:t>
            </a:r>
            <a:r>
              <a:rPr lang="en-GB" sz="2800" dirty="0" smtClean="0">
                <a:latin typeface="Helvetica Neue UltraLight"/>
              </a:rPr>
              <a:t> </a:t>
            </a:r>
            <a:r>
              <a:rPr lang="en-GB" sz="2800" dirty="0" err="1" smtClean="0">
                <a:latin typeface="Helvetica Neue UltraLight"/>
              </a:rPr>
              <a:t>i</a:t>
            </a:r>
            <a:r>
              <a:rPr lang="en-GB" sz="2800" dirty="0" smtClean="0">
                <a:latin typeface="Helvetica Neue UltraLight"/>
              </a:rPr>
              <a:t> </a:t>
            </a:r>
            <a:r>
              <a:rPr lang="en-GB" sz="2800" dirty="0" err="1" smtClean="0">
                <a:latin typeface="Helvetica Neue UltraLight"/>
              </a:rPr>
              <a:t>Afrika</a:t>
            </a:r>
            <a:endParaRPr lang="en-GB" sz="2800" dirty="0">
              <a:latin typeface="Helvetica Neue UltraLight"/>
            </a:endParaRPr>
          </a:p>
        </p:txBody>
      </p:sp>
      <p:sp>
        <p:nvSpPr>
          <p:cNvPr id="17411" name="Rectangle 3"/>
          <p:cNvSpPr>
            <a:spLocks noGrp="1" noChangeArrowheads="1"/>
          </p:cNvSpPr>
          <p:nvPr>
            <p:ph idx="1"/>
          </p:nvPr>
        </p:nvSpPr>
        <p:spPr/>
        <p:txBody>
          <a:bodyPr/>
          <a:lstStyle/>
          <a:p>
            <a:endParaRPr lang="en-GB" dirty="0" smtClean="0">
              <a:latin typeface="Franklin Gothic Book"/>
            </a:endParaRPr>
          </a:p>
          <a:p>
            <a:pPr>
              <a:buFontTx/>
              <a:buChar char="-"/>
            </a:pPr>
            <a:r>
              <a:rPr lang="en-GB" dirty="0" smtClean="0">
                <a:latin typeface="Helvetica Neue UltraLight"/>
              </a:rPr>
              <a:t>Travelling </a:t>
            </a:r>
            <a:r>
              <a:rPr lang="en-GB" dirty="0">
                <a:latin typeface="Helvetica Neue UltraLight"/>
              </a:rPr>
              <a:t>theatre movements (1960s</a:t>
            </a:r>
            <a:r>
              <a:rPr lang="en-GB" dirty="0" smtClean="0">
                <a:latin typeface="Helvetica Neue UltraLight"/>
              </a:rPr>
              <a:t>)</a:t>
            </a:r>
          </a:p>
          <a:p>
            <a:pPr>
              <a:buFontTx/>
              <a:buChar char="-"/>
            </a:pPr>
            <a:r>
              <a:rPr lang="en-GB" dirty="0" smtClean="0">
                <a:latin typeface="Helvetica Neue UltraLight"/>
              </a:rPr>
              <a:t>Theatre </a:t>
            </a:r>
            <a:r>
              <a:rPr lang="en-GB" dirty="0">
                <a:latin typeface="Helvetica Neue UltraLight"/>
              </a:rPr>
              <a:t>for Development (1970s</a:t>
            </a:r>
            <a:r>
              <a:rPr lang="en-GB" dirty="0" smtClean="0">
                <a:latin typeface="Helvetica Neue UltraLight"/>
              </a:rPr>
              <a:t>)</a:t>
            </a:r>
          </a:p>
          <a:p>
            <a:pPr>
              <a:buFontTx/>
              <a:buChar char="-"/>
            </a:pPr>
            <a:r>
              <a:rPr lang="en-GB" dirty="0" smtClean="0">
                <a:latin typeface="Helvetica Neue UltraLight"/>
              </a:rPr>
              <a:t>Community </a:t>
            </a:r>
            <a:r>
              <a:rPr lang="en-GB" dirty="0">
                <a:latin typeface="Helvetica Neue UltraLight"/>
              </a:rPr>
              <a:t>theatre as social process (1980s</a:t>
            </a:r>
            <a:r>
              <a:rPr lang="en-GB" dirty="0" smtClean="0">
                <a:latin typeface="Helvetica Neue UltraLight"/>
              </a:rPr>
              <a:t>)</a:t>
            </a:r>
          </a:p>
          <a:p>
            <a:pPr>
              <a:buFontTx/>
              <a:buChar char="-"/>
            </a:pPr>
            <a:r>
              <a:rPr lang="en-GB" dirty="0" smtClean="0">
                <a:latin typeface="Helvetica Neue UltraLight"/>
              </a:rPr>
              <a:t>Community </a:t>
            </a:r>
            <a:r>
              <a:rPr lang="en-GB" dirty="0">
                <a:latin typeface="Helvetica Neue UltraLight"/>
              </a:rPr>
              <a:t>theatre as HIV prevention </a:t>
            </a:r>
            <a:r>
              <a:rPr lang="en-GB" dirty="0" smtClean="0">
                <a:latin typeface="Helvetica Neue UltraLight"/>
              </a:rPr>
              <a:t>(1990s - )</a:t>
            </a:r>
            <a:endParaRPr lang="en-GB" dirty="0">
              <a:latin typeface="Helvetica Neue UltraLigh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498475" y="94129"/>
            <a:ext cx="8147051" cy="1277471"/>
          </a:xfrm>
        </p:spPr>
        <p:txBody>
          <a:bodyPr/>
          <a:lstStyle/>
          <a:p>
            <a:r>
              <a:rPr lang="sv-SE" sz="3200" dirty="0" smtClean="0">
                <a:latin typeface="Helvetica Neue UltraLight"/>
              </a:rPr>
              <a:t>Tre steg mot frigörelse</a:t>
            </a:r>
            <a:endParaRPr lang="sv-SE" sz="3200" dirty="0">
              <a:latin typeface="Helvetica Neue UltraLight"/>
            </a:endParaRPr>
          </a:p>
        </p:txBody>
      </p:sp>
      <p:sp>
        <p:nvSpPr>
          <p:cNvPr id="14339" name="Rectangle 3"/>
          <p:cNvSpPr>
            <a:spLocks noGrp="1" noRot="1" noChangeArrowheads="1"/>
          </p:cNvSpPr>
          <p:nvPr>
            <p:ph type="body" idx="1"/>
          </p:nvPr>
        </p:nvSpPr>
        <p:spPr/>
        <p:txBody>
          <a:bodyPr/>
          <a:lstStyle/>
          <a:p>
            <a:pPr marL="609600" indent="-609600">
              <a:buFont typeface="Arial" pitchFamily="-84" charset="0"/>
              <a:buNone/>
            </a:pPr>
            <a:r>
              <a:rPr lang="en-GB" dirty="0" smtClean="0"/>
              <a:t>	</a:t>
            </a:r>
          </a:p>
          <a:p>
            <a:pPr marL="609600" indent="-609600">
              <a:buFont typeface="Arial" pitchFamily="-84" charset="0"/>
              <a:buNone/>
            </a:pPr>
            <a:r>
              <a:rPr lang="en-GB" sz="2800" dirty="0" smtClean="0">
                <a:latin typeface="Helvetica Neue UltraLight"/>
              </a:rPr>
              <a:t>		</a:t>
            </a:r>
            <a:r>
              <a:rPr lang="en-GB" sz="2800" dirty="0" err="1" smtClean="0">
                <a:latin typeface="Helvetica Neue UltraLight"/>
              </a:rPr>
              <a:t>Freires</a:t>
            </a:r>
            <a:r>
              <a:rPr lang="en-GB" sz="2800" dirty="0" smtClean="0">
                <a:latin typeface="Helvetica Neue UltraLight"/>
              </a:rPr>
              <a:t> </a:t>
            </a:r>
            <a:r>
              <a:rPr lang="en-GB" sz="2800" dirty="0" err="1" smtClean="0">
                <a:latin typeface="Helvetica Neue UltraLight"/>
              </a:rPr>
              <a:t>tre</a:t>
            </a:r>
            <a:r>
              <a:rPr lang="en-GB" sz="2800" dirty="0" smtClean="0">
                <a:latin typeface="Helvetica Neue UltraLight"/>
              </a:rPr>
              <a:t> </a:t>
            </a:r>
            <a:r>
              <a:rPr lang="en-GB" sz="2800" dirty="0" err="1" smtClean="0">
                <a:latin typeface="Helvetica Neue UltraLight"/>
              </a:rPr>
              <a:t>steg</a:t>
            </a:r>
            <a:r>
              <a:rPr lang="en-GB" sz="2800" dirty="0" smtClean="0">
                <a:latin typeface="Helvetica Neue UltraLight"/>
              </a:rPr>
              <a:t> mot permanent </a:t>
            </a:r>
            <a:r>
              <a:rPr lang="en-GB" sz="2800" dirty="0" err="1" smtClean="0">
                <a:latin typeface="Helvetica Neue UltraLight"/>
              </a:rPr>
              <a:t>frigörelse</a:t>
            </a:r>
            <a:r>
              <a:rPr lang="en-GB" sz="2800" dirty="0" smtClean="0">
                <a:latin typeface="Helvetica Neue UltraLight"/>
              </a:rPr>
              <a:t>:</a:t>
            </a:r>
            <a:endParaRPr lang="en-GB" sz="2800" dirty="0">
              <a:latin typeface="Helvetica Neue UltraLight"/>
            </a:endParaRPr>
          </a:p>
          <a:p>
            <a:pPr marL="609600" indent="-609600">
              <a:buFont typeface="Arial" pitchFamily="-84" charset="0"/>
              <a:buNone/>
            </a:pPr>
            <a:endParaRPr lang="sv-SE" sz="2400" dirty="0" smtClean="0">
              <a:latin typeface="Helvetica Neue UltraLight"/>
            </a:endParaRPr>
          </a:p>
          <a:p>
            <a:pPr marL="1524000" lvl="2" indent="-609600">
              <a:buFontTx/>
              <a:buChar char="-"/>
            </a:pPr>
            <a:r>
              <a:rPr lang="en-GB" sz="2800" dirty="0" smtClean="0">
                <a:latin typeface="Helvetica Neue UltraLight"/>
              </a:rPr>
              <a:t>Dialog</a:t>
            </a:r>
          </a:p>
          <a:p>
            <a:pPr marL="1524000" lvl="2" indent="-609600">
              <a:buFontTx/>
              <a:buChar char="-"/>
            </a:pPr>
            <a:r>
              <a:rPr lang="sv-SE" sz="2800" dirty="0" smtClean="0">
                <a:latin typeface="Helvetica Neue UltraLight"/>
              </a:rPr>
              <a:t>Medvetenhet (</a:t>
            </a:r>
            <a:r>
              <a:rPr lang="sv-SE" sz="2800" dirty="0" err="1">
                <a:latin typeface="Helvetica Neue UltraLight"/>
              </a:rPr>
              <a:t>Coscientization</a:t>
            </a:r>
            <a:r>
              <a:rPr lang="sv-SE" sz="2800" dirty="0" smtClean="0">
                <a:latin typeface="Helvetica Neue UltraLight"/>
              </a:rPr>
              <a:t>)</a:t>
            </a:r>
          </a:p>
          <a:p>
            <a:pPr marL="1524000" lvl="2" indent="-609600">
              <a:buFontTx/>
              <a:buChar char="-"/>
            </a:pPr>
            <a:r>
              <a:rPr lang="sv-SE" sz="2800" dirty="0" smtClean="0">
                <a:latin typeface="Helvetica Neue UltraLight"/>
              </a:rPr>
              <a:t>Praxis</a:t>
            </a:r>
            <a:endParaRPr lang="sv-SE" sz="2800" dirty="0">
              <a:latin typeface="Helvetica Neue UltraLigh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r>
              <a:rPr lang="sv-SE" sz="3200" dirty="0" smtClean="0">
                <a:latin typeface="Helvetica Neue UltraLight"/>
              </a:rPr>
              <a:t>dialog</a:t>
            </a:r>
            <a:endParaRPr lang="sv-SE" sz="3200" dirty="0">
              <a:latin typeface="Helvetica Neue UltraLight"/>
            </a:endParaRPr>
          </a:p>
        </p:txBody>
      </p:sp>
      <p:sp>
        <p:nvSpPr>
          <p:cNvPr id="15363" name="Rectangle 3"/>
          <p:cNvSpPr>
            <a:spLocks noGrp="1" noRot="1" noChangeArrowheads="1"/>
          </p:cNvSpPr>
          <p:nvPr>
            <p:ph type="body" idx="1"/>
          </p:nvPr>
        </p:nvSpPr>
        <p:spPr/>
        <p:txBody>
          <a:bodyPr/>
          <a:lstStyle/>
          <a:p>
            <a:pPr marL="609600" indent="-609600">
              <a:buFont typeface="Arial" pitchFamily="-84" charset="0"/>
              <a:buNone/>
            </a:pPr>
            <a:endParaRPr lang="sv-SE" dirty="0" smtClean="0"/>
          </a:p>
          <a:p>
            <a:pPr marL="609600" indent="-609600">
              <a:buNone/>
            </a:pPr>
            <a:r>
              <a:rPr lang="en-GB" dirty="0" smtClean="0"/>
              <a:t>- 	</a:t>
            </a:r>
            <a:r>
              <a:rPr lang="en-GB" sz="2800" dirty="0" smtClean="0">
                <a:latin typeface="Helvetica Neue UltraLight"/>
              </a:rPr>
              <a:t>to </a:t>
            </a:r>
            <a:r>
              <a:rPr lang="en-GB" sz="2800" dirty="0">
                <a:latin typeface="Helvetica Neue UltraLight"/>
              </a:rPr>
              <a:t>treat teaching and learning as lived experience, in the</a:t>
            </a:r>
            <a:r>
              <a:rPr lang="en-GB" sz="2800" dirty="0" smtClean="0">
                <a:latin typeface="Helvetica Neue UltraLight"/>
              </a:rPr>
              <a:t> form </a:t>
            </a:r>
            <a:r>
              <a:rPr lang="en-GB" sz="2800" dirty="0">
                <a:latin typeface="Helvetica Neue UltraLight"/>
              </a:rPr>
              <a:t>of </a:t>
            </a:r>
            <a:r>
              <a:rPr lang="en-GB" sz="2800" i="1" dirty="0">
                <a:latin typeface="Helvetica Neue UltraLight"/>
              </a:rPr>
              <a:t>dialogue </a:t>
            </a:r>
            <a:r>
              <a:rPr lang="en-GB" sz="2800" dirty="0">
                <a:latin typeface="Helvetica Neue UltraLight"/>
              </a:rPr>
              <a:t>(cf. pedagogy </a:t>
            </a:r>
            <a:r>
              <a:rPr lang="en-GB" sz="2800" i="1" dirty="0">
                <a:latin typeface="Helvetica Neue UltraLight"/>
              </a:rPr>
              <a:t>with</a:t>
            </a:r>
            <a:r>
              <a:rPr lang="en-GB" sz="2800" dirty="0">
                <a:latin typeface="Helvetica Neue UltraLight"/>
              </a:rPr>
              <a:t> the </a:t>
            </a:r>
            <a:r>
              <a:rPr lang="en-GB" sz="2800" dirty="0" smtClean="0">
                <a:latin typeface="Helvetica Neue UltraLight"/>
              </a:rPr>
              <a:t>oppressed, not </a:t>
            </a:r>
            <a:r>
              <a:rPr lang="en-GB" sz="2800" i="1" dirty="0" smtClean="0">
                <a:latin typeface="Helvetica Neue UltraLight"/>
              </a:rPr>
              <a:t>for</a:t>
            </a:r>
            <a:r>
              <a:rPr lang="en-GB" sz="2800" dirty="0">
                <a:latin typeface="Helvetica Neue UltraLight"/>
              </a:rPr>
              <a:t>; </a:t>
            </a:r>
            <a:r>
              <a:rPr lang="en-GB" sz="2800" dirty="0" err="1">
                <a:latin typeface="Helvetica Neue UltraLight"/>
              </a:rPr>
              <a:t>p</a:t>
            </a:r>
            <a:r>
              <a:rPr lang="en-GB" sz="2800" dirty="0">
                <a:latin typeface="Helvetica Neue UltraLight"/>
              </a:rPr>
              <a:t>. </a:t>
            </a:r>
            <a:r>
              <a:rPr lang="en-GB" sz="2800" dirty="0" smtClean="0">
                <a:latin typeface="Helvetica Neue UltraLight"/>
              </a:rPr>
              <a:t>48)</a:t>
            </a:r>
            <a:r>
              <a:rPr lang="en-GB" sz="2800" dirty="0">
                <a:latin typeface="Helvetica Neue UltraLight"/>
              </a:rPr>
              <a:t>; dialogue in the form of ‘critical</a:t>
            </a:r>
            <a:r>
              <a:rPr lang="en-GB" sz="2800" dirty="0" smtClean="0">
                <a:latin typeface="Helvetica Neue UltraLight"/>
              </a:rPr>
              <a:t> thinking</a:t>
            </a:r>
            <a:r>
              <a:rPr lang="en-GB" sz="2800" dirty="0">
                <a:latin typeface="Helvetica Neue UltraLight"/>
              </a:rPr>
              <a:t>’.</a:t>
            </a:r>
            <a:endParaRPr lang="sv-SE" sz="2800" dirty="0">
              <a:latin typeface="Helvetica Neue UltraLight"/>
            </a:endParaRPr>
          </a:p>
          <a:p>
            <a:pPr marL="609600" indent="-609600">
              <a:buFont typeface="Arial" pitchFamily="-84" charset="0"/>
              <a:buNone/>
            </a:pPr>
            <a:endParaRPr lang="sv-S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498475" y="94129"/>
            <a:ext cx="8147051" cy="1048871"/>
          </a:xfrm>
        </p:spPr>
        <p:txBody>
          <a:bodyPr/>
          <a:lstStyle/>
          <a:p>
            <a:r>
              <a:rPr lang="sv-SE" sz="3200" dirty="0" err="1">
                <a:latin typeface="Helvetica Neue UltraLight"/>
              </a:rPr>
              <a:t>conscientization</a:t>
            </a:r>
            <a:endParaRPr lang="sv-SE" sz="3200" dirty="0">
              <a:latin typeface="Helvetica Neue UltraLight"/>
            </a:endParaRPr>
          </a:p>
        </p:txBody>
      </p:sp>
      <p:sp>
        <p:nvSpPr>
          <p:cNvPr id="16387" name="Rectangle 3"/>
          <p:cNvSpPr>
            <a:spLocks noGrp="1" noRot="1" noChangeArrowheads="1"/>
          </p:cNvSpPr>
          <p:nvPr>
            <p:ph type="body" idx="1"/>
          </p:nvPr>
        </p:nvSpPr>
        <p:spPr/>
        <p:txBody>
          <a:bodyPr/>
          <a:lstStyle/>
          <a:p>
            <a:pPr marL="609600" indent="-609600">
              <a:buNone/>
            </a:pPr>
            <a:r>
              <a:rPr lang="en-GB" sz="2800" dirty="0" smtClean="0"/>
              <a:t>- 	</a:t>
            </a:r>
            <a:r>
              <a:rPr lang="en-GB" sz="2800" dirty="0" smtClean="0">
                <a:latin typeface="Helvetica Neue UltraLight"/>
              </a:rPr>
              <a:t>to </a:t>
            </a:r>
            <a:r>
              <a:rPr lang="en-GB" sz="2800" dirty="0">
                <a:latin typeface="Helvetica Neue UltraLight"/>
              </a:rPr>
              <a:t>become </a:t>
            </a:r>
            <a:r>
              <a:rPr lang="en-GB" sz="2800" i="1" dirty="0">
                <a:latin typeface="Helvetica Neue UltraLight"/>
              </a:rPr>
              <a:t>aware</a:t>
            </a:r>
            <a:r>
              <a:rPr lang="en-GB" sz="2800" dirty="0">
                <a:latin typeface="Helvetica Neue UltraLight"/>
              </a:rPr>
              <a:t> (</a:t>
            </a:r>
            <a:r>
              <a:rPr lang="en-GB" sz="2800" dirty="0" err="1">
                <a:latin typeface="Helvetica Neue UltraLight"/>
              </a:rPr>
              <a:t>conscientized</a:t>
            </a:r>
            <a:r>
              <a:rPr lang="en-GB" sz="2800" dirty="0">
                <a:latin typeface="Helvetica Neue UltraLight"/>
              </a:rPr>
              <a:t>) of the oppressive state. “Humankind </a:t>
            </a:r>
            <a:r>
              <a:rPr lang="en-GB" sz="2800" i="1" dirty="0">
                <a:latin typeface="Helvetica Neue UltraLight"/>
              </a:rPr>
              <a:t>emerge </a:t>
            </a:r>
            <a:r>
              <a:rPr lang="en-GB" sz="2800" dirty="0">
                <a:latin typeface="Helvetica Neue UltraLight"/>
              </a:rPr>
              <a:t>from their </a:t>
            </a:r>
            <a:r>
              <a:rPr lang="en-GB" sz="2800" i="1" dirty="0">
                <a:latin typeface="Helvetica Neue UltraLight"/>
              </a:rPr>
              <a:t>submersion </a:t>
            </a:r>
            <a:r>
              <a:rPr lang="en-GB" sz="2800" dirty="0">
                <a:latin typeface="Helvetica Neue UltraLight"/>
              </a:rPr>
              <a:t>and acquire the ability to </a:t>
            </a:r>
            <a:r>
              <a:rPr lang="en-GB" sz="2800" i="1" dirty="0">
                <a:latin typeface="Helvetica Neue UltraLight"/>
              </a:rPr>
              <a:t>intervene </a:t>
            </a:r>
            <a:r>
              <a:rPr lang="en-GB" sz="2800" dirty="0">
                <a:latin typeface="Helvetica Neue UltraLight"/>
              </a:rPr>
              <a:t>in reality as it is unveiled. </a:t>
            </a:r>
            <a:r>
              <a:rPr lang="en-GB" sz="2800" i="1" dirty="0">
                <a:latin typeface="Helvetica Neue UltraLight"/>
              </a:rPr>
              <a:t>Intervention </a:t>
            </a:r>
            <a:r>
              <a:rPr lang="en-GB" sz="2800" dirty="0">
                <a:latin typeface="Helvetica Neue UltraLight"/>
              </a:rPr>
              <a:t>in reality – historical awareness itself – thus represents a step forward from </a:t>
            </a:r>
            <a:r>
              <a:rPr lang="en-GB" sz="2800" i="1" dirty="0">
                <a:latin typeface="Helvetica Neue UltraLight"/>
              </a:rPr>
              <a:t>emergence</a:t>
            </a:r>
            <a:r>
              <a:rPr lang="en-GB" sz="2800" dirty="0">
                <a:latin typeface="Helvetica Neue UltraLight"/>
              </a:rPr>
              <a:t>, and results from the </a:t>
            </a:r>
            <a:r>
              <a:rPr lang="en-GB" sz="2800" i="1" dirty="0" err="1">
                <a:latin typeface="Helvetica Neue UltraLight"/>
              </a:rPr>
              <a:t>conscientization</a:t>
            </a:r>
            <a:r>
              <a:rPr lang="en-GB" sz="2800" dirty="0">
                <a:latin typeface="Helvetica Neue UltraLight"/>
              </a:rPr>
              <a:t> of the situation. </a:t>
            </a:r>
            <a:r>
              <a:rPr lang="en-GB" sz="2800" i="1" dirty="0" err="1">
                <a:latin typeface="Helvetica Neue UltraLight"/>
              </a:rPr>
              <a:t>Coscientization</a:t>
            </a:r>
            <a:r>
              <a:rPr lang="en-GB" sz="2800" dirty="0">
                <a:latin typeface="Helvetica Neue UltraLight"/>
              </a:rPr>
              <a:t> is the deepening of the attitude of awareness characteristic of all emergence.</a:t>
            </a:r>
            <a:endParaRPr lang="sv-SE" sz="2800" dirty="0">
              <a:latin typeface="Helvetica Neue UltraLigh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r>
              <a:rPr lang="sv-SE" sz="3200" dirty="0">
                <a:latin typeface="Helvetica Neue UltraLight"/>
              </a:rPr>
              <a:t>praxis</a:t>
            </a:r>
          </a:p>
        </p:txBody>
      </p:sp>
      <p:sp>
        <p:nvSpPr>
          <p:cNvPr id="17411" name="Rectangle 3"/>
          <p:cNvSpPr>
            <a:spLocks noGrp="1" noRot="1" noChangeArrowheads="1"/>
          </p:cNvSpPr>
          <p:nvPr>
            <p:ph type="body" idx="1"/>
          </p:nvPr>
        </p:nvSpPr>
        <p:spPr/>
        <p:txBody>
          <a:bodyPr/>
          <a:lstStyle/>
          <a:p>
            <a:pPr marL="609600" indent="-609600">
              <a:buFont typeface="Arial" pitchFamily="-84" charset="0"/>
              <a:buNone/>
            </a:pPr>
            <a:endParaRPr lang="sv-SE" dirty="0" smtClean="0"/>
          </a:p>
          <a:p>
            <a:pPr marL="609600" indent="-609600">
              <a:buNone/>
            </a:pPr>
            <a:r>
              <a:rPr lang="en-GB" dirty="0" smtClean="0"/>
              <a:t>- </a:t>
            </a:r>
            <a:r>
              <a:rPr lang="en-GB" sz="2800" dirty="0" smtClean="0">
                <a:latin typeface="Helvetica Neue UltraLight"/>
              </a:rPr>
              <a:t>	to </a:t>
            </a:r>
            <a:r>
              <a:rPr lang="en-GB" sz="2800" dirty="0">
                <a:latin typeface="Helvetica Neue UltraLight"/>
              </a:rPr>
              <a:t>transform a passive state through </a:t>
            </a:r>
            <a:r>
              <a:rPr lang="en-GB" sz="2800" i="1" dirty="0">
                <a:latin typeface="Helvetica Neue UltraLight"/>
              </a:rPr>
              <a:t>praxis</a:t>
            </a:r>
            <a:r>
              <a:rPr lang="en-GB" sz="2800" dirty="0">
                <a:latin typeface="Helvetica Neue UltraLight"/>
              </a:rPr>
              <a:t>, which implies a permanent process of liberating cultural action. “Only human beings are </a:t>
            </a:r>
            <a:r>
              <a:rPr lang="en-GB" sz="2800" i="1" dirty="0">
                <a:latin typeface="Helvetica Neue UltraLight"/>
              </a:rPr>
              <a:t>praxis</a:t>
            </a:r>
            <a:r>
              <a:rPr lang="en-GB" sz="2800" dirty="0">
                <a:latin typeface="Helvetica Neue UltraLight"/>
              </a:rPr>
              <a:t> – the praxis which, as the reflection and action which truly transform reality, is the source of knowledge and creation.”</a:t>
            </a:r>
            <a:endParaRPr lang="sv-SE" sz="2800" dirty="0">
              <a:latin typeface="Helvetica Neue UltraLigh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r>
              <a:rPr lang="sv-SE" sz="3200" dirty="0" smtClean="0">
                <a:latin typeface="Helvetica Neue UltraLight"/>
              </a:rPr>
              <a:t>James Thompson: Theatre Action Research</a:t>
            </a:r>
            <a:endParaRPr lang="sv-SE" sz="3200" dirty="0">
              <a:latin typeface="Helvetica Neue UltraLight"/>
            </a:endParaRPr>
          </a:p>
        </p:txBody>
      </p:sp>
      <p:sp>
        <p:nvSpPr>
          <p:cNvPr id="8195" name="Rectangle 3"/>
          <p:cNvSpPr>
            <a:spLocks noGrp="1" noRot="1" noChangeArrowheads="1"/>
          </p:cNvSpPr>
          <p:nvPr>
            <p:ph type="body" idx="1"/>
          </p:nvPr>
        </p:nvSpPr>
        <p:spPr/>
        <p:txBody>
          <a:bodyPr>
            <a:normAutofit fontScale="92500" lnSpcReduction="20000"/>
          </a:bodyPr>
          <a:lstStyle/>
          <a:p>
            <a:pPr>
              <a:lnSpc>
                <a:spcPct val="90000"/>
              </a:lnSpc>
              <a:buFont typeface="Arial" pitchFamily="-84" charset="0"/>
              <a:buNone/>
            </a:pPr>
            <a:endParaRPr lang="sv-SE" sz="2400" dirty="0"/>
          </a:p>
          <a:p>
            <a:pPr>
              <a:lnSpc>
                <a:spcPct val="90000"/>
              </a:lnSpc>
              <a:buFont typeface="Arial" pitchFamily="-84" charset="0"/>
              <a:buNone/>
            </a:pPr>
            <a:r>
              <a:rPr lang="sv-SE" sz="2400" dirty="0">
                <a:latin typeface="Helvetica Neue UltraLight"/>
              </a:rPr>
              <a:t>TITLE:</a:t>
            </a:r>
          </a:p>
          <a:p>
            <a:pPr>
              <a:lnSpc>
                <a:spcPct val="90000"/>
              </a:lnSpc>
              <a:buFont typeface="Arial" pitchFamily="-84" charset="0"/>
              <a:buNone/>
            </a:pPr>
            <a:r>
              <a:rPr lang="sv-SE" sz="2400" dirty="0">
                <a:latin typeface="Helvetica Neue UltraLight"/>
              </a:rPr>
              <a:t>	”</a:t>
            </a:r>
            <a:r>
              <a:rPr lang="en-GB" sz="2400" dirty="0">
                <a:latin typeface="Helvetica Neue UltraLight"/>
              </a:rPr>
              <a:t>Theatre action research: a democracy of the ground</a:t>
            </a:r>
            <a:r>
              <a:rPr lang="sv-SE" sz="2400" dirty="0">
                <a:latin typeface="Helvetica Neue UltraLight"/>
              </a:rPr>
              <a:t>”</a:t>
            </a:r>
          </a:p>
          <a:p>
            <a:pPr>
              <a:lnSpc>
                <a:spcPct val="90000"/>
              </a:lnSpc>
              <a:buFont typeface="Arial" pitchFamily="-84" charset="0"/>
              <a:buNone/>
            </a:pPr>
            <a:endParaRPr lang="sv-SE" sz="2400" dirty="0">
              <a:latin typeface="Helvetica Neue UltraLight"/>
            </a:endParaRPr>
          </a:p>
          <a:p>
            <a:pPr>
              <a:lnSpc>
                <a:spcPct val="90000"/>
              </a:lnSpc>
              <a:buFont typeface="Arial" pitchFamily="-84" charset="0"/>
              <a:buNone/>
            </a:pPr>
            <a:r>
              <a:rPr lang="sv-SE" sz="2400" dirty="0">
                <a:latin typeface="Helvetica Neue UltraLight"/>
              </a:rPr>
              <a:t>FOCUS:</a:t>
            </a:r>
            <a:endParaRPr lang="en-GB" sz="2400" dirty="0">
              <a:latin typeface="Helvetica Neue UltraLight"/>
            </a:endParaRPr>
          </a:p>
          <a:p>
            <a:pPr>
              <a:lnSpc>
                <a:spcPct val="90000"/>
              </a:lnSpc>
              <a:buFontTx/>
              <a:buChar char="-"/>
            </a:pPr>
            <a:r>
              <a:rPr lang="en-GB" sz="2400" dirty="0">
                <a:latin typeface="Helvetica Neue UltraLight"/>
              </a:rPr>
              <a:t>Applied theatre, understood as a social-research method.</a:t>
            </a:r>
          </a:p>
          <a:p>
            <a:pPr>
              <a:lnSpc>
                <a:spcPct val="90000"/>
              </a:lnSpc>
              <a:buFontTx/>
              <a:buChar char="-"/>
            </a:pPr>
            <a:r>
              <a:rPr lang="sv-SE" sz="2400" dirty="0">
                <a:latin typeface="Helvetica Neue UltraLight"/>
              </a:rPr>
              <a:t>A m</a:t>
            </a:r>
            <a:r>
              <a:rPr lang="en-GB" sz="2400" dirty="0" err="1">
                <a:latin typeface="Helvetica Neue UltraLight"/>
              </a:rPr>
              <a:t>ove</a:t>
            </a:r>
            <a:r>
              <a:rPr lang="en-GB" sz="2400" dirty="0">
                <a:latin typeface="Helvetica Neue UltraLight"/>
              </a:rPr>
              <a:t> from the specifics of past practice to an advocacy of possible practice.</a:t>
            </a:r>
          </a:p>
          <a:p>
            <a:pPr>
              <a:lnSpc>
                <a:spcPct val="90000"/>
              </a:lnSpc>
              <a:buFontTx/>
              <a:buChar char="-"/>
            </a:pPr>
            <a:r>
              <a:rPr lang="en-GB" sz="2400" dirty="0">
                <a:latin typeface="Helvetica Neue UltraLight"/>
              </a:rPr>
              <a:t>Assessment of existing interventions to advocate Theatre action research for future projects.</a:t>
            </a:r>
            <a:endParaRPr lang="sv-SE" sz="2400" dirty="0">
              <a:latin typeface="Helvetica Neue UltraLigh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r>
              <a:rPr lang="sv-SE" sz="3200" dirty="0">
                <a:latin typeface="Helvetica Neue UltraLight"/>
              </a:rPr>
              <a:t>The </a:t>
            </a:r>
            <a:r>
              <a:rPr lang="sv-SE" sz="3200" dirty="0" err="1">
                <a:latin typeface="Helvetica Neue UltraLight"/>
              </a:rPr>
              <a:t>pursuit</a:t>
            </a:r>
            <a:r>
              <a:rPr lang="sv-SE" sz="3200" dirty="0">
                <a:latin typeface="Helvetica Neue UltraLight"/>
              </a:rPr>
              <a:t> of </a:t>
            </a:r>
            <a:r>
              <a:rPr lang="sv-SE" sz="3200" dirty="0" err="1">
                <a:latin typeface="Helvetica Neue UltraLight"/>
              </a:rPr>
              <a:t>issues</a:t>
            </a:r>
            <a:r>
              <a:rPr lang="sv-SE" sz="3200" dirty="0">
                <a:latin typeface="Helvetica Neue UltraLight"/>
              </a:rPr>
              <a:t> and </a:t>
            </a:r>
            <a:r>
              <a:rPr lang="sv-SE" sz="3200" dirty="0" smtClean="0">
                <a:latin typeface="Helvetica Neue UltraLight"/>
              </a:rPr>
              <a:t>problems (cf. </a:t>
            </a:r>
            <a:r>
              <a:rPr lang="sv-SE" sz="3200" dirty="0" err="1" smtClean="0">
                <a:latin typeface="Helvetica Neue UltraLight"/>
              </a:rPr>
              <a:t>Freire</a:t>
            </a:r>
            <a:r>
              <a:rPr lang="sv-SE" sz="3200" dirty="0" smtClean="0">
                <a:latin typeface="Helvetica Neue UltraLight"/>
              </a:rPr>
              <a:t>)</a:t>
            </a:r>
            <a:endParaRPr lang="sv-SE" sz="3200" dirty="0">
              <a:latin typeface="Helvetica Neue UltraLight"/>
            </a:endParaRPr>
          </a:p>
        </p:txBody>
      </p:sp>
      <p:sp>
        <p:nvSpPr>
          <p:cNvPr id="14339" name="Rectangle 3"/>
          <p:cNvSpPr>
            <a:spLocks noGrp="1" noRot="1" noChangeArrowheads="1"/>
          </p:cNvSpPr>
          <p:nvPr>
            <p:ph type="body" idx="1"/>
          </p:nvPr>
        </p:nvSpPr>
        <p:spPr/>
        <p:txBody>
          <a:bodyPr>
            <a:normAutofit fontScale="92500" lnSpcReduction="10000"/>
          </a:bodyPr>
          <a:lstStyle/>
          <a:p>
            <a:pPr>
              <a:lnSpc>
                <a:spcPct val="90000"/>
              </a:lnSpc>
              <a:buFontTx/>
              <a:buChar char="-"/>
            </a:pPr>
            <a:r>
              <a:rPr lang="en-GB" sz="2400" dirty="0" smtClean="0">
                <a:latin typeface="Helvetica Neue UltraLight"/>
              </a:rPr>
              <a:t>Pooling </a:t>
            </a:r>
            <a:r>
              <a:rPr lang="en-GB" sz="2400" dirty="0">
                <a:latin typeface="Helvetica Neue UltraLight"/>
              </a:rPr>
              <a:t>of knowledge is the starting point, not the definition of the problem. Everyday problems of the participants meet the research technique of the </a:t>
            </a:r>
            <a:r>
              <a:rPr lang="en-GB" sz="2400" dirty="0" smtClean="0">
                <a:latin typeface="Helvetica Neue UltraLight"/>
              </a:rPr>
              <a:t>researcher.</a:t>
            </a:r>
            <a:endParaRPr lang="en-GB" sz="2400" i="1" dirty="0">
              <a:latin typeface="Helvetica Neue UltraLight"/>
            </a:endParaRPr>
          </a:p>
          <a:p>
            <a:pPr>
              <a:lnSpc>
                <a:spcPct val="90000"/>
              </a:lnSpc>
              <a:buFontTx/>
              <a:buChar char="-"/>
            </a:pPr>
            <a:r>
              <a:rPr lang="en-GB" sz="2400" i="1" dirty="0" smtClean="0">
                <a:latin typeface="Helvetica Neue UltraLight"/>
              </a:rPr>
              <a:t>Then</a:t>
            </a:r>
            <a:r>
              <a:rPr lang="en-GB" sz="2400" dirty="0" smtClean="0">
                <a:latin typeface="Helvetica Neue UltraLight"/>
              </a:rPr>
              <a:t> </a:t>
            </a:r>
            <a:r>
              <a:rPr lang="en-GB" sz="2400" dirty="0">
                <a:latin typeface="Helvetica Neue UltraLight"/>
              </a:rPr>
              <a:t>problems can be </a:t>
            </a:r>
            <a:r>
              <a:rPr lang="en-GB" sz="2400" dirty="0" smtClean="0">
                <a:latin typeface="Helvetica Neue UltraLight"/>
              </a:rPr>
              <a:t>defined.</a:t>
            </a:r>
          </a:p>
          <a:p>
            <a:pPr>
              <a:lnSpc>
                <a:spcPct val="90000"/>
              </a:lnSpc>
              <a:buFontTx/>
              <a:buChar char="-"/>
            </a:pPr>
            <a:r>
              <a:rPr lang="en-GB" sz="2400" dirty="0" smtClean="0">
                <a:latin typeface="Helvetica Neue UltraLight"/>
              </a:rPr>
              <a:t>Action </a:t>
            </a:r>
            <a:r>
              <a:rPr lang="en-GB" sz="2400" dirty="0">
                <a:latin typeface="Helvetica Neue UltraLight"/>
              </a:rPr>
              <a:t>and research are incorporated into the structure of a workshop, rehearsal or devised theatre </a:t>
            </a:r>
            <a:r>
              <a:rPr lang="en-GB" sz="2400" dirty="0" smtClean="0">
                <a:latin typeface="Helvetica Neue UltraLight"/>
              </a:rPr>
              <a:t>project.</a:t>
            </a:r>
            <a:endParaRPr lang="en-GB" sz="2400" u="sng" dirty="0">
              <a:latin typeface="Helvetica Neue UltraLight"/>
            </a:endParaRPr>
          </a:p>
          <a:p>
            <a:pPr>
              <a:lnSpc>
                <a:spcPct val="90000"/>
              </a:lnSpc>
              <a:buFontTx/>
              <a:buChar char="-"/>
            </a:pPr>
            <a:r>
              <a:rPr lang="en-GB" sz="2400" dirty="0" smtClean="0">
                <a:latin typeface="Helvetica Neue UltraLight"/>
              </a:rPr>
              <a:t>The </a:t>
            </a:r>
            <a:r>
              <a:rPr lang="en-GB" sz="2400" dirty="0">
                <a:latin typeface="Helvetica Neue UltraLight"/>
              </a:rPr>
              <a:t>pursuit of relevant issues and problems is an action research spiral. Reflections lead to further actions, again reflected upon. No clear </a:t>
            </a:r>
            <a:r>
              <a:rPr lang="en-GB" sz="2400" dirty="0" smtClean="0">
                <a:latin typeface="Helvetica Neue UltraLight"/>
              </a:rPr>
              <a:t>ending.</a:t>
            </a:r>
          </a:p>
          <a:p>
            <a:pPr>
              <a:lnSpc>
                <a:spcPct val="90000"/>
              </a:lnSpc>
              <a:buFontTx/>
              <a:buChar char="-"/>
            </a:pPr>
            <a:r>
              <a:rPr lang="en-GB" sz="2400" dirty="0" smtClean="0">
                <a:latin typeface="Helvetica Neue UltraLight"/>
              </a:rPr>
              <a:t>If </a:t>
            </a:r>
            <a:r>
              <a:rPr lang="en-GB" sz="2400" dirty="0">
                <a:latin typeface="Helvetica Neue UltraLight"/>
              </a:rPr>
              <a:t>the participants are looking for solutions, they needs to go back and see how they have been sought in previous projects.</a:t>
            </a:r>
            <a:endParaRPr lang="sv-SE" sz="2400" dirty="0">
              <a:latin typeface="Helvetica Neue UltraLigh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r>
              <a:rPr lang="sv-SE" sz="3200" dirty="0">
                <a:latin typeface="Helvetica Neue UltraLight"/>
              </a:rPr>
              <a:t>The </a:t>
            </a:r>
            <a:r>
              <a:rPr lang="sv-SE" sz="3200" dirty="0" err="1">
                <a:latin typeface="Helvetica Neue UltraLight"/>
              </a:rPr>
              <a:t>functions</a:t>
            </a:r>
            <a:r>
              <a:rPr lang="sv-SE" sz="3200" dirty="0">
                <a:latin typeface="Helvetica Neue UltraLight"/>
              </a:rPr>
              <a:t> of TAR</a:t>
            </a:r>
          </a:p>
        </p:txBody>
      </p:sp>
      <p:sp>
        <p:nvSpPr>
          <p:cNvPr id="19459" name="Rectangle 3"/>
          <p:cNvSpPr>
            <a:spLocks noGrp="1" noRot="1" noChangeArrowheads="1"/>
          </p:cNvSpPr>
          <p:nvPr>
            <p:ph type="body" idx="1"/>
          </p:nvPr>
        </p:nvSpPr>
        <p:spPr/>
        <p:txBody>
          <a:bodyPr/>
          <a:lstStyle/>
          <a:p>
            <a:pPr marL="609600" indent="-609600">
              <a:buFont typeface="Arial" pitchFamily="-84" charset="0"/>
              <a:buNone/>
            </a:pPr>
            <a:r>
              <a:rPr lang="en-GB" dirty="0"/>
              <a:t>	</a:t>
            </a:r>
            <a:r>
              <a:rPr lang="en-GB" dirty="0">
                <a:latin typeface="Helvetica Neue UltraLight"/>
              </a:rPr>
              <a:t>TAR is</a:t>
            </a:r>
            <a:r>
              <a:rPr lang="en-GB" dirty="0" smtClean="0">
                <a:latin typeface="Helvetica Neue UltraLight"/>
              </a:rPr>
              <a:t> used to</a:t>
            </a:r>
            <a:endParaRPr lang="en-GB" dirty="0">
              <a:latin typeface="Helvetica Neue UltraLight"/>
            </a:endParaRPr>
          </a:p>
          <a:p>
            <a:pPr marL="609600" indent="-609600">
              <a:buFont typeface="Arial" pitchFamily="-84" charset="0"/>
              <a:buNone/>
            </a:pPr>
            <a:endParaRPr lang="sv-SE" dirty="0" smtClean="0">
              <a:latin typeface="Helvetica Neue UltraLight"/>
            </a:endParaRPr>
          </a:p>
          <a:p>
            <a:pPr marL="609600" indent="-609600">
              <a:buFontTx/>
              <a:buChar char="-"/>
            </a:pPr>
            <a:r>
              <a:rPr lang="en-GB" dirty="0" smtClean="0">
                <a:latin typeface="Helvetica Neue UltraLight"/>
              </a:rPr>
              <a:t>discover </a:t>
            </a:r>
            <a:r>
              <a:rPr lang="en-GB" dirty="0">
                <a:latin typeface="Helvetica Neue UltraLight"/>
              </a:rPr>
              <a:t>its research </a:t>
            </a:r>
            <a:r>
              <a:rPr lang="en-GB" dirty="0" smtClean="0">
                <a:latin typeface="Helvetica Neue UltraLight"/>
              </a:rPr>
              <a:t>questions</a:t>
            </a:r>
          </a:p>
          <a:p>
            <a:pPr marL="609600" indent="-609600">
              <a:buFontTx/>
              <a:buChar char="-"/>
            </a:pPr>
            <a:r>
              <a:rPr lang="en-GB" dirty="0" smtClean="0">
                <a:latin typeface="Helvetica Neue UltraLight"/>
              </a:rPr>
              <a:t>gather data</a:t>
            </a:r>
            <a:endParaRPr lang="sv-SE" dirty="0" smtClean="0">
              <a:latin typeface="Helvetica Neue UltraLight"/>
            </a:endParaRPr>
          </a:p>
          <a:p>
            <a:pPr marL="609600" indent="-609600">
              <a:buFontTx/>
              <a:buChar char="-"/>
            </a:pPr>
            <a:r>
              <a:rPr lang="en-GB" dirty="0" smtClean="0">
                <a:latin typeface="Helvetica Neue UltraLight"/>
              </a:rPr>
              <a:t>develop </a:t>
            </a:r>
            <a:r>
              <a:rPr lang="en-GB" dirty="0">
                <a:latin typeface="Helvetica Neue UltraLight"/>
              </a:rPr>
              <a:t>proposals for change</a:t>
            </a:r>
            <a:endParaRPr lang="sv-SE" dirty="0">
              <a:latin typeface="Helvetica Neue UltraLigh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r>
              <a:rPr lang="sv-SE" sz="3200" dirty="0">
                <a:latin typeface="Helvetica Neue UltraLight"/>
              </a:rPr>
              <a:t>So </a:t>
            </a:r>
            <a:r>
              <a:rPr lang="sv-SE" sz="3200" dirty="0" err="1">
                <a:latin typeface="Helvetica Neue UltraLight"/>
              </a:rPr>
              <a:t>what</a:t>
            </a:r>
            <a:r>
              <a:rPr lang="sv-SE" sz="3200" dirty="0">
                <a:latin typeface="Helvetica Neue UltraLight"/>
              </a:rPr>
              <a:t> </a:t>
            </a:r>
            <a:r>
              <a:rPr lang="sv-SE" sz="3200" dirty="0" err="1">
                <a:latin typeface="Helvetica Neue UltraLight"/>
              </a:rPr>
              <a:t>does</a:t>
            </a:r>
            <a:r>
              <a:rPr lang="sv-SE" sz="3200" dirty="0">
                <a:latin typeface="Helvetica Neue UltraLight"/>
              </a:rPr>
              <a:t> TAR </a:t>
            </a:r>
            <a:r>
              <a:rPr lang="sv-SE" sz="3200" dirty="0" err="1">
                <a:latin typeface="Helvetica Neue UltraLight"/>
              </a:rPr>
              <a:t>do</a:t>
            </a:r>
            <a:r>
              <a:rPr lang="sv-SE" sz="3200" dirty="0">
                <a:latin typeface="Helvetica Neue UltraLight"/>
              </a:rPr>
              <a:t>?</a:t>
            </a:r>
          </a:p>
        </p:txBody>
      </p:sp>
      <p:sp>
        <p:nvSpPr>
          <p:cNvPr id="15363" name="Rectangle 3"/>
          <p:cNvSpPr>
            <a:spLocks noGrp="1" noRot="1" noChangeArrowheads="1"/>
          </p:cNvSpPr>
          <p:nvPr>
            <p:ph type="body" idx="1"/>
          </p:nvPr>
        </p:nvSpPr>
        <p:spPr/>
        <p:txBody>
          <a:bodyPr>
            <a:normAutofit/>
          </a:bodyPr>
          <a:lstStyle/>
          <a:p>
            <a:pPr>
              <a:buFontTx/>
              <a:buChar char="-"/>
            </a:pPr>
            <a:r>
              <a:rPr lang="en-GB" sz="2800" dirty="0" smtClean="0">
                <a:latin typeface="Helvetica Neue UltraLight"/>
              </a:rPr>
              <a:t>This </a:t>
            </a:r>
            <a:r>
              <a:rPr lang="en-GB" sz="2800" dirty="0">
                <a:latin typeface="Helvetica Neue UltraLight"/>
              </a:rPr>
              <a:t>is not an intervention of theatre. TAR is done in order to specify what kind of intervention is needed. </a:t>
            </a:r>
            <a:r>
              <a:rPr lang="en-GB" sz="2800" i="1" dirty="0">
                <a:latin typeface="Helvetica Neue UltraLight"/>
              </a:rPr>
              <a:t>Then</a:t>
            </a:r>
            <a:r>
              <a:rPr lang="en-GB" sz="2800" dirty="0">
                <a:latin typeface="Helvetica Neue UltraLight"/>
              </a:rPr>
              <a:t> comes the evaluations of </a:t>
            </a:r>
            <a:r>
              <a:rPr lang="en-GB" sz="2800" dirty="0" smtClean="0">
                <a:latin typeface="Helvetica Neue UltraLight"/>
              </a:rPr>
              <a:t>impact.</a:t>
            </a:r>
          </a:p>
          <a:p>
            <a:pPr>
              <a:buFontTx/>
              <a:buChar char="-"/>
            </a:pPr>
            <a:r>
              <a:rPr lang="en-GB" sz="2800" dirty="0" smtClean="0">
                <a:latin typeface="Helvetica Neue UltraLight"/>
              </a:rPr>
              <a:t>TAR </a:t>
            </a:r>
            <a:r>
              <a:rPr lang="en-GB" sz="2800" dirty="0">
                <a:latin typeface="Helvetica Neue UltraLight"/>
              </a:rPr>
              <a:t>may lead to theatre as intervention. It promotes a particular focus for programmes like applied theatre, Theatre for social change, </a:t>
            </a:r>
            <a:r>
              <a:rPr lang="en-GB" sz="2800" dirty="0" smtClean="0">
                <a:latin typeface="Helvetica Neue UltraLight"/>
              </a:rPr>
              <a:t>etc.</a:t>
            </a:r>
          </a:p>
          <a:p>
            <a:pPr>
              <a:buFontTx/>
              <a:buChar char="-"/>
            </a:pPr>
            <a:r>
              <a:rPr lang="en-GB" sz="2800" dirty="0" smtClean="0">
                <a:latin typeface="Helvetica Neue UltraLight"/>
              </a:rPr>
              <a:t>The </a:t>
            </a:r>
            <a:r>
              <a:rPr lang="en-GB" sz="2800" dirty="0">
                <a:latin typeface="Helvetica Neue UltraLight"/>
              </a:rPr>
              <a:t>groups themselves have the power to critically examine their projects.</a:t>
            </a:r>
            <a:endParaRPr lang="sv-SE" sz="2800" dirty="0">
              <a:latin typeface="Helvetica Neue UltraLigh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762125"/>
            <a:ext cx="8147050" cy="4364038"/>
          </a:xfrm>
        </p:spPr>
        <p:txBody>
          <a:bodyPr>
            <a:normAutofit/>
          </a:bodyPr>
          <a:lstStyle/>
          <a:p>
            <a:pPr>
              <a:buNone/>
            </a:pPr>
            <a:endParaRPr lang="en-US" dirty="0" smtClean="0"/>
          </a:p>
          <a:p>
            <a:pPr>
              <a:buNone/>
            </a:pPr>
            <a:endParaRPr lang="en-US" dirty="0" smtClean="0"/>
          </a:p>
          <a:p>
            <a:pPr lvl="2">
              <a:buFontTx/>
              <a:buChar char="-"/>
            </a:pPr>
            <a:r>
              <a:rPr lang="en-US" sz="2800" b="1" dirty="0" smtClean="0">
                <a:latin typeface="Helvetica Neue UltraLight"/>
              </a:rPr>
              <a:t>Educational theatre</a:t>
            </a:r>
          </a:p>
          <a:p>
            <a:pPr lvl="2">
              <a:buFontTx/>
              <a:buChar char="-"/>
            </a:pPr>
            <a:r>
              <a:rPr lang="en-US" sz="2800" b="1" dirty="0" smtClean="0">
                <a:latin typeface="Helvetica Neue UltraLight"/>
              </a:rPr>
              <a:t>Political theatre</a:t>
            </a:r>
          </a:p>
          <a:p>
            <a:pPr lvl="2">
              <a:buFontTx/>
              <a:buChar char="-"/>
            </a:pPr>
            <a:r>
              <a:rPr lang="en-US" sz="2800" b="1" dirty="0" smtClean="0">
                <a:latin typeface="Helvetica Neue UltraLight"/>
              </a:rPr>
              <a:t>Communal theatre</a:t>
            </a:r>
          </a:p>
          <a:p>
            <a:pPr algn="r">
              <a:buNone/>
            </a:pPr>
            <a:endParaRPr lang="en-US" b="1" dirty="0" smtClean="0">
              <a:latin typeface="Helvetica Neue UltraLight"/>
            </a:endParaRPr>
          </a:p>
          <a:p>
            <a:pPr algn="r">
              <a:buNone/>
            </a:pPr>
            <a:r>
              <a:rPr lang="en-US" sz="2400" b="1" dirty="0" smtClean="0">
                <a:latin typeface="Helvetica Neue UltraLight"/>
              </a:rPr>
              <a:t>(</a:t>
            </a:r>
            <a:r>
              <a:rPr lang="en-GB" sz="2400" b="1" dirty="0" smtClean="0">
                <a:latin typeface="Helvetica Neue UltraLight"/>
              </a:rPr>
              <a:t>H. Nicholson, </a:t>
            </a:r>
            <a:r>
              <a:rPr lang="en-GB" sz="2400" b="1" i="1" dirty="0" smtClean="0">
                <a:latin typeface="Helvetica Neue UltraLight"/>
              </a:rPr>
              <a:t>Applied Drama: The Gift of Theatre</a:t>
            </a:r>
            <a:r>
              <a:rPr lang="en-GB" sz="2400" b="1" dirty="0" smtClean="0">
                <a:latin typeface="Helvetica Neue UltraLight"/>
              </a:rPr>
              <a:t>, </a:t>
            </a:r>
            <a:r>
              <a:rPr lang="en-US" sz="2400" b="1" dirty="0" smtClean="0">
                <a:latin typeface="Helvetica Neue UltraLight"/>
              </a:rPr>
              <a:t>2005)</a:t>
            </a:r>
            <a:endParaRPr lang="en-US" sz="2400" b="1" dirty="0" smtClean="0">
              <a:solidFill>
                <a:srgbClr val="FF0000"/>
              </a:solidFill>
              <a:latin typeface="Helvetica Neue UltraLight"/>
            </a:endParaRPr>
          </a:p>
          <a:p>
            <a:pPr>
              <a:buNone/>
            </a:pPr>
            <a:endParaRPr lang="en-US" dirty="0" smtClean="0"/>
          </a:p>
          <a:p>
            <a:endParaRPr lang="en-US" dirty="0" smtClean="0"/>
          </a:p>
          <a:p>
            <a:pPr>
              <a:buNone/>
            </a:pPr>
            <a:endParaRPr lang="en-US" dirty="0" smtClean="0"/>
          </a:p>
        </p:txBody>
      </p:sp>
      <p:sp>
        <p:nvSpPr>
          <p:cNvPr id="2" name="Title 1"/>
          <p:cNvSpPr>
            <a:spLocks noGrp="1"/>
          </p:cNvSpPr>
          <p:nvPr>
            <p:ph type="title" idx="4294967295"/>
          </p:nvPr>
        </p:nvSpPr>
        <p:spPr>
          <a:xfrm>
            <a:off x="0" y="93663"/>
            <a:ext cx="8147050" cy="1452562"/>
          </a:xfrm>
        </p:spPr>
        <p:txBody>
          <a:bodyPr/>
          <a:lstStyle/>
          <a:p>
            <a:r>
              <a:rPr lang="en-US" sz="3600" dirty="0" smtClean="0">
                <a:latin typeface="Helvetica Neue UltraLight"/>
              </a:rPr>
              <a:t>Helen </a:t>
            </a:r>
            <a:r>
              <a:rPr lang="en-US" sz="3600" dirty="0" err="1" smtClean="0">
                <a:latin typeface="Helvetica Neue UltraLight"/>
              </a:rPr>
              <a:t>Nicholsons</a:t>
            </a:r>
            <a:r>
              <a:rPr lang="en-US" sz="3600" dirty="0" smtClean="0">
                <a:latin typeface="Helvetica Neue UltraLight"/>
              </a:rPr>
              <a:t> </a:t>
            </a:r>
            <a:r>
              <a:rPr lang="en-US" sz="3600" dirty="0" err="1" smtClean="0">
                <a:latin typeface="Helvetica Neue UltraLight"/>
              </a:rPr>
              <a:t>typologi</a:t>
            </a:r>
            <a:endParaRPr lang="en-US" sz="3600" dirty="0">
              <a:latin typeface="Helvetica Neue UltraLigh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r>
              <a:rPr lang="sv-SE" sz="3200" dirty="0">
                <a:latin typeface="Helvetica Neue UltraLight"/>
              </a:rPr>
              <a:t>Finding the </a:t>
            </a:r>
            <a:r>
              <a:rPr lang="sv-SE" sz="3200" dirty="0" err="1">
                <a:latin typeface="Helvetica Neue UltraLight"/>
              </a:rPr>
              <a:t>ground</a:t>
            </a:r>
            <a:endParaRPr lang="sv-SE" sz="3200" dirty="0">
              <a:latin typeface="Helvetica Neue UltraLight"/>
            </a:endParaRPr>
          </a:p>
        </p:txBody>
      </p:sp>
      <p:sp>
        <p:nvSpPr>
          <p:cNvPr id="16387" name="Rectangle 3"/>
          <p:cNvSpPr>
            <a:spLocks noGrp="1" noRot="1" noChangeArrowheads="1"/>
          </p:cNvSpPr>
          <p:nvPr>
            <p:ph type="body" idx="1"/>
          </p:nvPr>
        </p:nvSpPr>
        <p:spPr/>
        <p:txBody>
          <a:bodyPr>
            <a:normAutofit lnSpcReduction="10000"/>
          </a:bodyPr>
          <a:lstStyle/>
          <a:p>
            <a:pPr>
              <a:lnSpc>
                <a:spcPct val="90000"/>
              </a:lnSpc>
              <a:buFontTx/>
              <a:buChar char="-"/>
            </a:pPr>
            <a:r>
              <a:rPr lang="en-GB" sz="2400" dirty="0" smtClean="0">
                <a:latin typeface="Helvetica Neue UltraLight"/>
              </a:rPr>
              <a:t>Local </a:t>
            </a:r>
            <a:r>
              <a:rPr lang="en-GB" sz="2400" dirty="0">
                <a:latin typeface="Helvetica Neue UltraLight"/>
              </a:rPr>
              <a:t>and historical behaviour. How to use bodies. This is the first </a:t>
            </a:r>
            <a:r>
              <a:rPr lang="en-GB" sz="2400" dirty="0" smtClean="0">
                <a:latin typeface="Helvetica Neue UltraLight"/>
              </a:rPr>
              <a:t>stage.</a:t>
            </a:r>
          </a:p>
          <a:p>
            <a:pPr>
              <a:lnSpc>
                <a:spcPct val="90000"/>
              </a:lnSpc>
              <a:buFontTx/>
              <a:buChar char="-"/>
            </a:pPr>
            <a:r>
              <a:rPr lang="en-GB" sz="2400" dirty="0" smtClean="0">
                <a:latin typeface="Helvetica Neue UltraLight"/>
              </a:rPr>
              <a:t>Where </a:t>
            </a:r>
            <a:r>
              <a:rPr lang="en-GB" sz="2400" dirty="0">
                <a:latin typeface="Helvetica Neue UltraLight"/>
              </a:rPr>
              <a:t>do we apply which performance styles and practices? Fragments of learnt behaviour. </a:t>
            </a:r>
            <a:r>
              <a:rPr lang="en-GB" sz="2400" dirty="0" smtClean="0">
                <a:latin typeface="Helvetica Neue UltraLight"/>
              </a:rPr>
              <a:t>Exercises.</a:t>
            </a:r>
          </a:p>
          <a:p>
            <a:pPr>
              <a:lnSpc>
                <a:spcPct val="90000"/>
              </a:lnSpc>
              <a:buFontTx/>
              <a:buChar char="-"/>
            </a:pPr>
            <a:r>
              <a:rPr lang="en-GB" sz="2400" dirty="0" smtClean="0">
                <a:latin typeface="Helvetica Neue UltraLight"/>
              </a:rPr>
              <a:t>To </a:t>
            </a:r>
            <a:r>
              <a:rPr lang="en-GB" sz="2400" dirty="0">
                <a:latin typeface="Helvetica Neue UltraLight"/>
              </a:rPr>
              <a:t>understand a series of roles. Role play is not the exhibition of a fixed role but a creation of a pattern of action in a given situation from the raw ‘bits of behaviour’</a:t>
            </a:r>
            <a:r>
              <a:rPr lang="en-GB" sz="2400" dirty="0" smtClean="0">
                <a:latin typeface="Helvetica Neue UltraLight"/>
              </a:rPr>
              <a:t> intermeshed </a:t>
            </a:r>
            <a:r>
              <a:rPr lang="en-GB" sz="2400" dirty="0">
                <a:latin typeface="Helvetica Neue UltraLight"/>
              </a:rPr>
              <a:t>with the action of </a:t>
            </a:r>
            <a:r>
              <a:rPr lang="en-GB" sz="2400" dirty="0" smtClean="0">
                <a:latin typeface="Helvetica Neue UltraLight"/>
              </a:rPr>
              <a:t>others.</a:t>
            </a:r>
          </a:p>
          <a:p>
            <a:pPr>
              <a:lnSpc>
                <a:spcPct val="90000"/>
              </a:lnSpc>
              <a:buFontTx/>
              <a:buChar char="-"/>
            </a:pPr>
            <a:r>
              <a:rPr lang="en-GB" sz="2400" dirty="0" smtClean="0">
                <a:latin typeface="Helvetica Neue UltraLight"/>
              </a:rPr>
              <a:t>We </a:t>
            </a:r>
            <a:r>
              <a:rPr lang="en-GB" sz="2400" dirty="0">
                <a:latin typeface="Helvetica Neue UltraLight"/>
              </a:rPr>
              <a:t>start with small actions and gradually elaborate more complex actions in the life of the community. Proposals for change occur in improvisations of raw behaviour</a:t>
            </a:r>
            <a:r>
              <a:rPr lang="en-GB" sz="2400" dirty="0" smtClean="0">
                <a:latin typeface="Helvetica Neue UltraLight"/>
              </a:rPr>
              <a:t>.</a:t>
            </a:r>
            <a:endParaRPr lang="en-GB" sz="2400" dirty="0">
              <a:latin typeface="Helvetica Neue UltraLigh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r>
              <a:rPr lang="sv-SE" sz="3200" dirty="0" err="1">
                <a:latin typeface="Helvetica Neue UltraLight"/>
              </a:rPr>
              <a:t>Communal</a:t>
            </a:r>
            <a:r>
              <a:rPr lang="sv-SE" sz="3200" dirty="0">
                <a:latin typeface="Helvetica Neue UltraLight"/>
              </a:rPr>
              <a:t> </a:t>
            </a:r>
            <a:r>
              <a:rPr lang="sv-SE" sz="3200" dirty="0" err="1">
                <a:latin typeface="Helvetica Neue UltraLight"/>
              </a:rPr>
              <a:t>perspectives</a:t>
            </a:r>
            <a:endParaRPr lang="sv-SE" sz="3200" dirty="0">
              <a:latin typeface="Helvetica Neue UltraLight"/>
            </a:endParaRPr>
          </a:p>
        </p:txBody>
      </p:sp>
      <p:sp>
        <p:nvSpPr>
          <p:cNvPr id="17411" name="Rectangle 3"/>
          <p:cNvSpPr>
            <a:spLocks noGrp="1" noRot="1" noChangeArrowheads="1"/>
          </p:cNvSpPr>
          <p:nvPr>
            <p:ph type="body" idx="1"/>
          </p:nvPr>
        </p:nvSpPr>
        <p:spPr/>
        <p:txBody>
          <a:bodyPr>
            <a:normAutofit lnSpcReduction="10000"/>
          </a:bodyPr>
          <a:lstStyle/>
          <a:p>
            <a:pPr>
              <a:lnSpc>
                <a:spcPct val="80000"/>
              </a:lnSpc>
              <a:buFontTx/>
              <a:buChar char="-"/>
            </a:pPr>
            <a:r>
              <a:rPr lang="en-GB" sz="2400" dirty="0" smtClean="0">
                <a:latin typeface="Helvetica Neue UltraLight"/>
              </a:rPr>
              <a:t>How </a:t>
            </a:r>
            <a:r>
              <a:rPr lang="en-GB" sz="2400" dirty="0">
                <a:latin typeface="Helvetica Neue UltraLight"/>
              </a:rPr>
              <a:t>is my actions seen by an audience? By exploring your own actions you get access to others. [cf. Playback theatre] Lines of the general and specific must be found. Multiple differences. A walk in public vs. private. All sorts of behaviour and everyday rituals. Which are power-laden vs. affectionate</a:t>
            </a:r>
            <a:r>
              <a:rPr lang="en-GB" sz="2400" dirty="0" smtClean="0">
                <a:latin typeface="Helvetica Neue UltraLight"/>
              </a:rPr>
              <a:t>?</a:t>
            </a:r>
          </a:p>
          <a:p>
            <a:pPr>
              <a:lnSpc>
                <a:spcPct val="80000"/>
              </a:lnSpc>
              <a:buFontTx/>
              <a:buChar char="-"/>
            </a:pPr>
            <a:r>
              <a:rPr lang="en-GB" sz="2400" dirty="0" smtClean="0">
                <a:latin typeface="Helvetica Neue UltraLight"/>
              </a:rPr>
              <a:t>Simple </a:t>
            </a:r>
            <a:r>
              <a:rPr lang="en-GB" sz="2400" dirty="0">
                <a:latin typeface="Helvetica Neue UltraLight"/>
              </a:rPr>
              <a:t>sequences will then turn into small rituals. How bits of behaviour binds the community together. Traditional practices can be debated in rigorous terms. TAR turns everyday behaviour into </a:t>
            </a:r>
            <a:r>
              <a:rPr lang="en-GB" sz="2400" dirty="0" smtClean="0">
                <a:latin typeface="Helvetica Neue UltraLight"/>
              </a:rPr>
              <a:t>ritual.</a:t>
            </a:r>
          </a:p>
          <a:p>
            <a:pPr>
              <a:lnSpc>
                <a:spcPct val="80000"/>
              </a:lnSpc>
              <a:buFontTx/>
              <a:buChar char="-"/>
            </a:pPr>
            <a:r>
              <a:rPr lang="en-GB" sz="2400" dirty="0" smtClean="0">
                <a:latin typeface="Helvetica Neue UltraLight"/>
              </a:rPr>
              <a:t>Building </a:t>
            </a:r>
            <a:r>
              <a:rPr lang="en-GB" sz="2400" dirty="0">
                <a:latin typeface="Helvetica Neue UltraLight"/>
              </a:rPr>
              <a:t>a story, which will become a “full account” when the group has decided that the scene or scenes adequately demonstrates the problem. Still partial, but a full version of the story the group wants to construct.</a:t>
            </a:r>
            <a:endParaRPr lang="sv-SE" sz="2400" dirty="0">
              <a:latin typeface="Helvetica Neue UltraLigh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r>
              <a:rPr lang="sv-SE" sz="3200" dirty="0" err="1">
                <a:latin typeface="Helvetica Neue UltraLight"/>
              </a:rPr>
              <a:t>Conclusion</a:t>
            </a:r>
            <a:r>
              <a:rPr lang="sv-SE" sz="3200" dirty="0">
                <a:latin typeface="Helvetica Neue UltraLight"/>
              </a:rPr>
              <a:t>: the TAR process</a:t>
            </a:r>
          </a:p>
        </p:txBody>
      </p:sp>
      <p:sp>
        <p:nvSpPr>
          <p:cNvPr id="18435" name="Rectangle 3"/>
          <p:cNvSpPr>
            <a:spLocks noGrp="1" noRot="1" noChangeArrowheads="1"/>
          </p:cNvSpPr>
          <p:nvPr>
            <p:ph type="body" idx="1"/>
          </p:nvPr>
        </p:nvSpPr>
        <p:spPr/>
        <p:txBody>
          <a:bodyPr/>
          <a:lstStyle/>
          <a:p>
            <a:pPr marL="609600" indent="-609600">
              <a:buFontTx/>
              <a:buChar char="-"/>
            </a:pPr>
            <a:endParaRPr lang="en-GB" dirty="0" smtClean="0">
              <a:latin typeface="Helvetica Neue UltraLight"/>
            </a:endParaRPr>
          </a:p>
          <a:p>
            <a:pPr marL="609600" indent="-609600">
              <a:buFontTx/>
              <a:buChar char="-"/>
            </a:pPr>
            <a:r>
              <a:rPr lang="en-GB" dirty="0" smtClean="0">
                <a:latin typeface="Helvetica Neue UltraLight"/>
              </a:rPr>
              <a:t>TAR </a:t>
            </a:r>
            <a:r>
              <a:rPr lang="en-GB" dirty="0">
                <a:latin typeface="Helvetica Neue UltraLight"/>
              </a:rPr>
              <a:t>process is about asking questions continually with the </a:t>
            </a:r>
            <a:r>
              <a:rPr lang="en-GB" dirty="0" smtClean="0">
                <a:latin typeface="Helvetica Neue UltraLight"/>
              </a:rPr>
              <a:t>group</a:t>
            </a:r>
            <a:endParaRPr lang="sv-SE" dirty="0" smtClean="0">
              <a:latin typeface="Helvetica Neue UltraLight"/>
            </a:endParaRPr>
          </a:p>
          <a:p>
            <a:pPr marL="609600" indent="-609600">
              <a:buFontTx/>
              <a:buChar char="-"/>
            </a:pPr>
            <a:r>
              <a:rPr lang="en-GB" dirty="0" smtClean="0">
                <a:latin typeface="Helvetica Neue UltraLight"/>
              </a:rPr>
              <a:t>action </a:t>
            </a:r>
            <a:r>
              <a:rPr lang="en-GB" dirty="0">
                <a:latin typeface="Helvetica Neue UltraLight"/>
              </a:rPr>
              <a:t>components of their </a:t>
            </a:r>
            <a:r>
              <a:rPr lang="en-GB" dirty="0" smtClean="0">
                <a:latin typeface="Helvetica Neue UltraLight"/>
              </a:rPr>
              <a:t>lives</a:t>
            </a:r>
          </a:p>
          <a:p>
            <a:pPr marL="609600" indent="-609600">
              <a:buFontTx/>
              <a:buChar char="-"/>
            </a:pPr>
            <a:r>
              <a:rPr lang="en-GB" dirty="0" smtClean="0">
                <a:latin typeface="Helvetica Neue UltraLight"/>
              </a:rPr>
              <a:t>constructed </a:t>
            </a:r>
            <a:r>
              <a:rPr lang="en-GB" dirty="0">
                <a:latin typeface="Helvetica Neue UltraLight"/>
              </a:rPr>
              <a:t>forms of routines, rituals, </a:t>
            </a:r>
            <a:r>
              <a:rPr lang="en-GB" dirty="0" smtClean="0">
                <a:latin typeface="Helvetica Neue UltraLight"/>
              </a:rPr>
              <a:t>etc.</a:t>
            </a:r>
          </a:p>
          <a:p>
            <a:pPr marL="609600" indent="-609600">
              <a:buFontTx/>
              <a:buChar char="-"/>
            </a:pPr>
            <a:r>
              <a:rPr lang="en-GB" dirty="0" smtClean="0">
                <a:latin typeface="Helvetica Neue UltraLight"/>
              </a:rPr>
              <a:t>how </a:t>
            </a:r>
            <a:r>
              <a:rPr lang="en-GB" dirty="0">
                <a:latin typeface="Helvetica Neue UltraLight"/>
              </a:rPr>
              <a:t>the latter make up the larger parts of their </a:t>
            </a:r>
            <a:r>
              <a:rPr lang="en-GB" dirty="0" smtClean="0">
                <a:latin typeface="Helvetica Neue UltraLight"/>
              </a:rPr>
              <a:t>lives</a:t>
            </a:r>
          </a:p>
          <a:p>
            <a:pPr marL="609600" indent="-609600">
              <a:buFontTx/>
              <a:buChar char="-"/>
            </a:pPr>
            <a:r>
              <a:rPr lang="en-GB" dirty="0" smtClean="0">
                <a:latin typeface="Helvetica Neue UltraLight"/>
              </a:rPr>
              <a:t>specific </a:t>
            </a:r>
            <a:r>
              <a:rPr lang="en-GB" dirty="0">
                <a:latin typeface="Helvetica Neue UltraLight"/>
              </a:rPr>
              <a:t>and general strands of life in the stories</a:t>
            </a:r>
            <a:endParaRPr lang="sv-SE" dirty="0">
              <a:latin typeface="Helvetica Neue UltraLigh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498475" y="94129"/>
            <a:ext cx="8147051" cy="896471"/>
          </a:xfrm>
        </p:spPr>
        <p:txBody>
          <a:bodyPr>
            <a:normAutofit/>
          </a:bodyPr>
          <a:lstStyle/>
          <a:p>
            <a:pPr eaLnBrk="1" hangingPunct="1">
              <a:defRPr/>
            </a:pPr>
            <a:r>
              <a:rPr lang="sv-SE" sz="3200" dirty="0" err="1" smtClean="0">
                <a:latin typeface="Helvetica Neue UltraLight"/>
                <a:ea typeface="+mj-ea"/>
                <a:cs typeface="+mj-cs"/>
              </a:rPr>
              <a:t>Typology</a:t>
            </a:r>
            <a:r>
              <a:rPr lang="sv-SE" sz="3200" dirty="0" smtClean="0">
                <a:latin typeface="Helvetica Neue UltraLight"/>
                <a:ea typeface="+mj-ea"/>
                <a:cs typeface="+mj-cs"/>
              </a:rPr>
              <a:t> of </a:t>
            </a:r>
            <a:r>
              <a:rPr lang="sv-SE" sz="3200" dirty="0" err="1">
                <a:latin typeface="Helvetica Neue UltraLight"/>
                <a:ea typeface="+mj-ea"/>
                <a:cs typeface="+mj-cs"/>
              </a:rPr>
              <a:t>applied</a:t>
            </a:r>
            <a:r>
              <a:rPr lang="sv-SE" sz="3200" dirty="0">
                <a:latin typeface="Helvetica Neue UltraLight"/>
                <a:ea typeface="+mj-ea"/>
                <a:cs typeface="+mj-cs"/>
              </a:rPr>
              <a:t> </a:t>
            </a:r>
            <a:r>
              <a:rPr lang="sv-SE" sz="3200" dirty="0" err="1">
                <a:latin typeface="Helvetica Neue UltraLight"/>
                <a:ea typeface="+mj-ea"/>
                <a:cs typeface="+mj-cs"/>
              </a:rPr>
              <a:t>theatre</a:t>
            </a:r>
            <a:endParaRPr lang="sv-SE" sz="3200" dirty="0">
              <a:latin typeface="Helvetica Neue UltraLight"/>
              <a:ea typeface="+mj-ea"/>
              <a:cs typeface="+mj-cs"/>
            </a:endParaRPr>
          </a:p>
        </p:txBody>
      </p:sp>
      <p:sp>
        <p:nvSpPr>
          <p:cNvPr id="6147" name="Rectangle 3"/>
          <p:cNvSpPr>
            <a:spLocks noGrp="1" noRot="1" noChangeArrowheads="1"/>
          </p:cNvSpPr>
          <p:nvPr>
            <p:ph idx="1"/>
          </p:nvPr>
        </p:nvSpPr>
        <p:spPr>
          <a:xfrm>
            <a:off x="0" y="381000"/>
            <a:ext cx="9144000" cy="6477001"/>
          </a:xfrm>
        </p:spPr>
        <p:txBody>
          <a:bodyPr>
            <a:normAutofit/>
          </a:bodyPr>
          <a:lstStyle/>
          <a:p>
            <a:pPr eaLnBrk="1" hangingPunct="1">
              <a:lnSpc>
                <a:spcPct val="90000"/>
              </a:lnSpc>
              <a:buFont typeface="Arial" pitchFamily="-108" charset="0"/>
              <a:buNone/>
              <a:defRPr/>
            </a:pPr>
            <a:endParaRPr lang="en-US" sz="1200" b="1" dirty="0">
              <a:ea typeface="+mn-ea"/>
              <a:cs typeface="+mn-cs"/>
            </a:endParaRPr>
          </a:p>
          <a:p>
            <a:pPr eaLnBrk="1" hangingPunct="1">
              <a:lnSpc>
                <a:spcPct val="90000"/>
              </a:lnSpc>
              <a:buFont typeface="Arial" pitchFamily="-108" charset="0"/>
              <a:buNone/>
              <a:defRPr/>
            </a:pPr>
            <a:endParaRPr lang="en-US" sz="1200" b="1" dirty="0">
              <a:ea typeface="+mn-ea"/>
              <a:cs typeface="+mn-cs"/>
            </a:endParaRPr>
          </a:p>
          <a:p>
            <a:pPr eaLnBrk="1" hangingPunct="1">
              <a:lnSpc>
                <a:spcPct val="90000"/>
              </a:lnSpc>
              <a:buFont typeface="Arial" pitchFamily="-108" charset="0"/>
              <a:buNone/>
              <a:defRPr/>
            </a:pPr>
            <a:endParaRPr lang="en-US" sz="1200" b="1" dirty="0">
              <a:ea typeface="+mn-ea"/>
              <a:cs typeface="+mn-cs"/>
            </a:endParaRPr>
          </a:p>
          <a:p>
            <a:pPr eaLnBrk="1" hangingPunct="1">
              <a:lnSpc>
                <a:spcPct val="90000"/>
              </a:lnSpc>
              <a:buFont typeface="Arial" pitchFamily="-108" charset="0"/>
              <a:buNone/>
              <a:defRPr/>
            </a:pPr>
            <a:endParaRPr lang="en-US" sz="1200" b="1" dirty="0">
              <a:ea typeface="+mn-ea"/>
              <a:cs typeface="+mn-cs"/>
            </a:endParaRPr>
          </a:p>
          <a:p>
            <a:pPr eaLnBrk="1" hangingPunct="1">
              <a:lnSpc>
                <a:spcPct val="90000"/>
              </a:lnSpc>
              <a:buFont typeface="Arial" pitchFamily="-108" charset="0"/>
              <a:buNone/>
              <a:defRPr/>
            </a:pPr>
            <a:endParaRPr lang="en-US" sz="1200" b="1" dirty="0" smtClean="0">
              <a:ea typeface="+mn-ea"/>
              <a:cs typeface="+mn-cs"/>
            </a:endParaRPr>
          </a:p>
          <a:p>
            <a:pPr marL="168275" indent="6350">
              <a:lnSpc>
                <a:spcPct val="150000"/>
              </a:lnSpc>
              <a:spcAft>
                <a:spcPts val="600"/>
              </a:spcAft>
              <a:buNone/>
            </a:pPr>
            <a:r>
              <a:rPr lang="en-GB" sz="1514" b="1" dirty="0" smtClean="0">
                <a:latin typeface="Helvetica Neue UltraLight"/>
              </a:rPr>
              <a:t>INTERVENTION			EDUCATION	PARTICIPATION		COMMUNITY</a:t>
            </a:r>
            <a:r>
              <a:rPr lang="en-GB" sz="1514" dirty="0" smtClean="0">
                <a:latin typeface="Helvetica Neue UltraLight"/>
              </a:rPr>
              <a:t> </a:t>
            </a:r>
            <a:endParaRPr lang="en-US" sz="1514" dirty="0" smtClean="0">
              <a:latin typeface="Helvetica Neue UltraLight"/>
            </a:endParaRPr>
          </a:p>
          <a:p>
            <a:pPr marL="168275" indent="6350">
              <a:lnSpc>
                <a:spcPct val="150000"/>
              </a:lnSpc>
              <a:buNone/>
            </a:pPr>
            <a:r>
              <a:rPr lang="en-GB" sz="1514" b="1" dirty="0" smtClean="0">
                <a:latin typeface="Helvetica Neue UltraLight"/>
              </a:rPr>
              <a:t>Invisible theatre			Image theatre	Playback theatre		Site-specific </a:t>
            </a:r>
            <a:r>
              <a:rPr lang="en-GB" sz="1514" b="1" dirty="0" err="1" smtClean="0">
                <a:latin typeface="Helvetica Neue UltraLight"/>
              </a:rPr>
              <a:t>perf</a:t>
            </a:r>
            <a:r>
              <a:rPr lang="en-GB" sz="1514" b="1" dirty="0" smtClean="0">
                <a:latin typeface="Helvetica Neue UltraLight"/>
              </a:rPr>
              <a:t>.</a:t>
            </a:r>
            <a:endParaRPr lang="en-US" sz="1514" b="1" dirty="0" smtClean="0">
              <a:latin typeface="Helvetica Neue UltraLight"/>
            </a:endParaRPr>
          </a:p>
          <a:p>
            <a:pPr marL="168275" indent="6350">
              <a:lnSpc>
                <a:spcPct val="150000"/>
              </a:lnSpc>
              <a:buNone/>
            </a:pPr>
            <a:r>
              <a:rPr lang="en-GB" sz="1514" b="1" dirty="0" smtClean="0">
                <a:latin typeface="Helvetica Neue UltraLight"/>
              </a:rPr>
              <a:t>Newspaper theatre			Theatre for health </a:t>
            </a:r>
            <a:r>
              <a:rPr lang="en-GB" sz="1514" b="1" dirty="0" err="1" smtClean="0">
                <a:latin typeface="Helvetica Neue UltraLight"/>
              </a:rPr>
              <a:t>edu</a:t>
            </a:r>
            <a:r>
              <a:rPr lang="en-GB" sz="1514" b="1" dirty="0" smtClean="0">
                <a:latin typeface="Helvetica Neue UltraLight"/>
              </a:rPr>
              <a:t>.	Devising				Forum theatre</a:t>
            </a:r>
            <a:endParaRPr lang="en-US" sz="1514" b="1" dirty="0" smtClean="0">
              <a:latin typeface="Helvetica Neue UltraLight"/>
            </a:endParaRPr>
          </a:p>
          <a:p>
            <a:pPr marL="168275" indent="6350">
              <a:lnSpc>
                <a:spcPct val="150000"/>
              </a:lnSpc>
              <a:buNone/>
            </a:pPr>
            <a:r>
              <a:rPr lang="en-GB" sz="1514" b="1" dirty="0" smtClean="0">
                <a:latin typeface="Helvetica Neue UltraLight"/>
              </a:rPr>
              <a:t>Street theatre			Museum theatre	Prison theatre		Theatre for develop.</a:t>
            </a:r>
            <a:endParaRPr lang="en-US" sz="1514" b="1" dirty="0" smtClean="0">
              <a:latin typeface="Helvetica Neue UltraLight"/>
            </a:endParaRPr>
          </a:p>
          <a:p>
            <a:pPr marL="168275" indent="6350">
              <a:lnSpc>
                <a:spcPct val="150000"/>
              </a:lnSpc>
              <a:buNone/>
            </a:pPr>
            <a:r>
              <a:rPr lang="en-GB" sz="1514" b="1" dirty="0" smtClean="0">
                <a:latin typeface="Helvetica Neue UltraLight"/>
              </a:rPr>
              <a:t>Civil disobedience			Reminiscence </a:t>
            </a:r>
            <a:r>
              <a:rPr lang="en-GB" sz="1514" b="1" dirty="0" err="1" smtClean="0">
                <a:latin typeface="Helvetica Neue UltraLight"/>
              </a:rPr>
              <a:t>perf</a:t>
            </a:r>
            <a:r>
              <a:rPr lang="en-GB" sz="1514" b="1" dirty="0" smtClean="0">
                <a:latin typeface="Helvetica Neue UltraLight"/>
              </a:rPr>
              <a:t>	Drama therapy		</a:t>
            </a:r>
            <a:r>
              <a:rPr lang="en-GB" sz="1514" b="1" dirty="0" err="1" smtClean="0">
                <a:latin typeface="Helvetica Neue UltraLight"/>
              </a:rPr>
              <a:t>Thea</a:t>
            </a:r>
            <a:r>
              <a:rPr lang="en-GB" sz="1514" b="1" dirty="0" smtClean="0">
                <a:latin typeface="Helvetica Neue UltraLight"/>
              </a:rPr>
              <a:t> action research</a:t>
            </a:r>
            <a:endParaRPr lang="en-US" sz="1514" b="1" dirty="0" smtClean="0">
              <a:latin typeface="Helvetica Neue UltraLight"/>
            </a:endParaRPr>
          </a:p>
          <a:p>
            <a:pPr marL="168275" indent="6350">
              <a:lnSpc>
                <a:spcPct val="150000"/>
              </a:lnSpc>
              <a:buNone/>
            </a:pPr>
            <a:r>
              <a:rPr lang="en-GB" sz="1514" b="1" dirty="0" err="1" smtClean="0">
                <a:latin typeface="Helvetica Neue UltraLight"/>
              </a:rPr>
              <a:t>Agit</a:t>
            </a:r>
            <a:r>
              <a:rPr lang="en-GB" sz="1514" b="1" dirty="0" smtClean="0">
                <a:latin typeface="Helvetica Neue UltraLight"/>
              </a:rPr>
              <a:t> Prop				Verbatim theatre	Process drama		</a:t>
            </a:r>
            <a:r>
              <a:rPr lang="en-GB" sz="1514" b="1" dirty="0" err="1" smtClean="0">
                <a:latin typeface="Helvetica Neue UltraLight"/>
              </a:rPr>
              <a:t>Carnevalesque</a:t>
            </a:r>
            <a:r>
              <a:rPr lang="en-GB" sz="1514" b="1" dirty="0" smtClean="0">
                <a:latin typeface="Helvetica Neue UltraLight"/>
              </a:rPr>
              <a:t> </a:t>
            </a:r>
            <a:r>
              <a:rPr lang="en-GB" sz="1514" b="1" dirty="0" err="1" smtClean="0">
                <a:latin typeface="Helvetica Neue UltraLight"/>
              </a:rPr>
              <a:t>perf</a:t>
            </a:r>
            <a:endParaRPr lang="en-US" sz="1514" b="1" dirty="0">
              <a:latin typeface="Helvetica Neue UltraLigh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896471"/>
          </a:xfrm>
        </p:spPr>
        <p:txBody>
          <a:bodyPr/>
          <a:lstStyle/>
          <a:p>
            <a:r>
              <a:rPr lang="en-US" sz="3200" dirty="0" err="1" smtClean="0">
                <a:latin typeface="Helvetica Neue UltraLight"/>
              </a:rPr>
              <a:t>osynlig</a:t>
            </a:r>
            <a:r>
              <a:rPr lang="en-US" sz="3200" dirty="0" smtClean="0">
                <a:latin typeface="Helvetica Neue UltraLight"/>
              </a:rPr>
              <a:t> </a:t>
            </a:r>
            <a:r>
              <a:rPr lang="en-US" sz="3200" dirty="0" err="1" smtClean="0">
                <a:latin typeface="Helvetica Neue UltraLight"/>
              </a:rPr>
              <a:t>teater</a:t>
            </a:r>
            <a:endParaRPr lang="en-US" sz="3200" dirty="0"/>
          </a:p>
        </p:txBody>
      </p:sp>
      <p:pic>
        <p:nvPicPr>
          <p:cNvPr id="6" name="Invisible theatre 1.MOV">
            <a:hlinkClick r:id="" action="ppaction://media"/>
          </p:cNvPr>
          <p:cNvPicPr/>
          <p:nvPr>
            <p:ph idx="1"/>
            <a:videoFile r:link="rId1"/>
          </p:nvPr>
        </p:nvPicPr>
        <p:blipFill>
          <a:blip r:embed="rId3"/>
          <a:stretch>
            <a:fillRect/>
          </a:stretch>
        </p:blipFill>
        <p:spPr>
          <a:xfrm>
            <a:off x="3344614" y="1762125"/>
            <a:ext cx="2454771"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972671"/>
          </a:xfrm>
        </p:spPr>
        <p:txBody>
          <a:bodyPr/>
          <a:lstStyle/>
          <a:p>
            <a:r>
              <a:rPr lang="en-US" sz="3200" dirty="0" err="1" smtClean="0">
                <a:latin typeface="Helvetica Neue UltraLight"/>
              </a:rPr>
              <a:t>osynlig</a:t>
            </a:r>
            <a:r>
              <a:rPr lang="en-US" sz="3200" dirty="0" smtClean="0">
                <a:latin typeface="Helvetica Neue UltraLight"/>
              </a:rPr>
              <a:t> </a:t>
            </a:r>
            <a:r>
              <a:rPr lang="en-US" sz="3200" dirty="0" err="1" smtClean="0">
                <a:latin typeface="Helvetica Neue UltraLight"/>
              </a:rPr>
              <a:t>teater</a:t>
            </a:r>
            <a:endParaRPr lang="en-US" sz="3200" dirty="0">
              <a:latin typeface="Helvetica Neue UltraLight"/>
            </a:endParaRPr>
          </a:p>
        </p:txBody>
      </p:sp>
      <p:pic>
        <p:nvPicPr>
          <p:cNvPr id="6" name="Invisible theatre 2.MOV">
            <a:hlinkClick r:id="" action="ppaction://media"/>
          </p:cNvPr>
          <p:cNvPicPr/>
          <p:nvPr>
            <p:ph idx="1"/>
            <a:videoFile r:link="rId1"/>
          </p:nvPr>
        </p:nvPicPr>
        <p:blipFill>
          <a:blip r:embed="rId3"/>
          <a:stretch>
            <a:fillRect/>
          </a:stretch>
        </p:blipFill>
        <p:spPr>
          <a:xfrm>
            <a:off x="692855" y="1762125"/>
            <a:ext cx="7758290"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endParaRPr lang="en-US" dirty="0"/>
          </a:p>
        </p:txBody>
      </p:sp>
      <p:pic>
        <p:nvPicPr>
          <p:cNvPr id="4" name="Picture 3"/>
          <p:cNvPicPr>
            <a:picLocks noChangeAspect="1"/>
          </p:cNvPicPr>
          <p:nvPr/>
        </p:nvPicPr>
        <p:blipFill>
          <a:blip r:embed="rId2"/>
          <a:stretch>
            <a:fillRect/>
          </a:stretch>
        </p:blipFill>
        <p:spPr>
          <a:xfrm>
            <a:off x="-381000" y="94129"/>
            <a:ext cx="10063890" cy="676387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ea typeface="ＭＳ Ｐゴシック" pitchFamily="-105" charset="-128"/>
              <a:cs typeface="ＭＳ Ｐゴシック" pitchFamily="-105" charset="-128"/>
            </a:endParaRPr>
          </a:p>
        </p:txBody>
      </p:sp>
      <p:sp>
        <p:nvSpPr>
          <p:cNvPr id="18435" name="Rectangle 3"/>
          <p:cNvSpPr>
            <a:spLocks noGrp="1" noChangeArrowheads="1"/>
          </p:cNvSpPr>
          <p:nvPr>
            <p:ph idx="1"/>
          </p:nvPr>
        </p:nvSpPr>
        <p:spPr/>
        <p:txBody>
          <a:bodyPr/>
          <a:lstStyle/>
          <a:p>
            <a:pPr eaLnBrk="1" hangingPunct="1">
              <a:buFont typeface="Wingdings" pitchFamily="-105" charset="2"/>
              <a:buNone/>
            </a:pPr>
            <a:endParaRPr lang="en-US" smtClean="0">
              <a:ea typeface="ＭＳ Ｐゴシック" pitchFamily="-105" charset="-128"/>
              <a:cs typeface="ＭＳ Ｐゴシック" pitchFamily="-105" charset="-128"/>
            </a:endParaRPr>
          </a:p>
        </p:txBody>
      </p:sp>
      <p:pic>
        <p:nvPicPr>
          <p:cNvPr id="18436" name="Picture 7" descr="4162553905_86ec5dcd0d_o"/>
          <p:cNvPicPr>
            <a:picLocks noChangeAspect="1" noChangeArrowheads="1"/>
          </p:cNvPicPr>
          <p:nvPr/>
        </p:nvPicPr>
        <p:blipFill>
          <a:blip r:embed="rId2"/>
          <a:srcRect/>
          <a:stretch>
            <a:fillRect/>
          </a:stretch>
        </p:blipFill>
        <p:spPr bwMode="auto">
          <a:xfrm>
            <a:off x="0" y="0"/>
            <a:ext cx="9144000" cy="690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98475" y="94129"/>
            <a:ext cx="8147051" cy="820271"/>
          </a:xfrm>
        </p:spPr>
        <p:txBody>
          <a:bodyPr>
            <a:noAutofit/>
          </a:bodyPr>
          <a:lstStyle/>
          <a:p>
            <a:r>
              <a:rPr lang="en-GB" sz="4400" dirty="0">
                <a:latin typeface="Helvetica Neue UltraLight"/>
              </a:rPr>
              <a:t>The development of HIV </a:t>
            </a:r>
            <a:r>
              <a:rPr lang="en-GB" sz="4400" dirty="0" smtClean="0">
                <a:latin typeface="Helvetica Neue UltraLight"/>
              </a:rPr>
              <a:t>prevention</a:t>
            </a:r>
            <a:endParaRPr lang="en-GB" sz="4400" dirty="0">
              <a:latin typeface="Helvetica Neue UltraLight"/>
            </a:endParaRPr>
          </a:p>
        </p:txBody>
      </p:sp>
      <p:sp>
        <p:nvSpPr>
          <p:cNvPr id="12291" name="Rectangle 3"/>
          <p:cNvSpPr>
            <a:spLocks noGrp="1" noChangeArrowheads="1"/>
          </p:cNvSpPr>
          <p:nvPr>
            <p:ph idx="1"/>
          </p:nvPr>
        </p:nvSpPr>
        <p:spPr/>
        <p:txBody>
          <a:bodyPr>
            <a:normAutofit/>
          </a:bodyPr>
          <a:lstStyle/>
          <a:p>
            <a:pPr>
              <a:buNone/>
            </a:pPr>
            <a:r>
              <a:rPr lang="en-GB" dirty="0" smtClean="0">
                <a:latin typeface="Britannic Bold" pitchFamily="-65" charset="0"/>
              </a:rPr>
              <a:t>	</a:t>
            </a:r>
            <a:r>
              <a:rPr lang="en-GB" sz="3459" dirty="0" smtClean="0">
                <a:latin typeface="Helvetica Neue UltraLight"/>
              </a:rPr>
              <a:t>Psychological </a:t>
            </a:r>
            <a:r>
              <a:rPr lang="en-GB" sz="3459" dirty="0">
                <a:latin typeface="Helvetica Neue UltraLight"/>
              </a:rPr>
              <a:t>and social psychological </a:t>
            </a:r>
            <a:r>
              <a:rPr lang="en-GB" sz="3459" dirty="0" smtClean="0">
                <a:latin typeface="Helvetica Neue UltraLight"/>
              </a:rPr>
              <a:t>theories conceptualized </a:t>
            </a:r>
            <a:r>
              <a:rPr lang="en-GB" sz="3459" dirty="0">
                <a:latin typeface="Helvetica Neue UltraLight"/>
              </a:rPr>
              <a:t>in models</a:t>
            </a:r>
            <a:r>
              <a:rPr lang="en-GB" sz="3459" dirty="0" smtClean="0">
                <a:latin typeface="Helvetica Neue UltraLight"/>
              </a:rPr>
              <a:t>:</a:t>
            </a:r>
          </a:p>
          <a:p>
            <a:pPr>
              <a:buNone/>
            </a:pPr>
            <a:endParaRPr lang="en-GB" sz="3459" dirty="0" smtClean="0">
              <a:latin typeface="Helvetica Neue UltraLight"/>
            </a:endParaRPr>
          </a:p>
          <a:p>
            <a:pPr lvl="1">
              <a:buNone/>
            </a:pPr>
            <a:r>
              <a:rPr lang="en-GB" sz="3459" dirty="0" smtClean="0">
                <a:latin typeface="Helvetica Neue UltraLight"/>
              </a:rPr>
              <a:t>- Health </a:t>
            </a:r>
            <a:r>
              <a:rPr lang="en-GB" sz="3459" dirty="0">
                <a:latin typeface="Helvetica Neue UltraLight"/>
              </a:rPr>
              <a:t>Belief </a:t>
            </a:r>
            <a:r>
              <a:rPr lang="en-GB" sz="3459" dirty="0" smtClean="0">
                <a:latin typeface="Helvetica Neue UltraLight"/>
              </a:rPr>
              <a:t>Model</a:t>
            </a:r>
          </a:p>
          <a:p>
            <a:pPr lvl="1">
              <a:buNone/>
            </a:pPr>
            <a:r>
              <a:rPr lang="en-GB" sz="3459" dirty="0" smtClean="0">
                <a:latin typeface="Helvetica Neue UltraLight"/>
              </a:rPr>
              <a:t>- Social </a:t>
            </a:r>
            <a:r>
              <a:rPr lang="en-GB" sz="3459" dirty="0">
                <a:latin typeface="Helvetica Neue UltraLight"/>
              </a:rPr>
              <a:t>Learning </a:t>
            </a:r>
            <a:r>
              <a:rPr lang="en-GB" sz="3459" dirty="0" smtClean="0">
                <a:latin typeface="Helvetica Neue UltraLight"/>
              </a:rPr>
              <a:t>Theory</a:t>
            </a:r>
          </a:p>
          <a:p>
            <a:pPr lvl="1">
              <a:buNone/>
            </a:pPr>
            <a:r>
              <a:rPr lang="en-GB" sz="3459" dirty="0" smtClean="0">
                <a:latin typeface="Helvetica Neue UltraLight"/>
              </a:rPr>
              <a:t>- Theory </a:t>
            </a:r>
            <a:r>
              <a:rPr lang="en-GB" sz="3459" dirty="0">
                <a:latin typeface="Helvetica Neue UltraLight"/>
              </a:rPr>
              <a:t>of Reasoned </a:t>
            </a:r>
            <a:r>
              <a:rPr lang="en-GB" sz="3459" dirty="0" smtClean="0">
                <a:latin typeface="Helvetica Neue UltraLight"/>
              </a:rPr>
              <a:t>Action</a:t>
            </a:r>
            <a:endParaRPr lang="en-GB" sz="3459" dirty="0">
              <a:latin typeface="Helvetica Neue UltraLigh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en-GB" sz="3200" dirty="0">
                <a:latin typeface="Helvetica Neue UltraLight"/>
              </a:rPr>
              <a:t>Prevention models in education campaigns</a:t>
            </a:r>
          </a:p>
        </p:txBody>
      </p:sp>
      <p:sp>
        <p:nvSpPr>
          <p:cNvPr id="13315" name="Rectangle 3"/>
          <p:cNvSpPr>
            <a:spLocks noGrp="1" noChangeArrowheads="1"/>
          </p:cNvSpPr>
          <p:nvPr>
            <p:ph idx="1"/>
          </p:nvPr>
        </p:nvSpPr>
        <p:spPr/>
        <p:txBody>
          <a:bodyPr/>
          <a:lstStyle/>
          <a:p>
            <a:endParaRPr lang="en-GB" dirty="0" smtClean="0">
              <a:latin typeface="Franklin Gothic Book"/>
            </a:endParaRPr>
          </a:p>
          <a:p>
            <a:pPr>
              <a:buFontTx/>
              <a:buChar char="-"/>
            </a:pPr>
            <a:r>
              <a:rPr lang="en-GB" dirty="0" smtClean="0">
                <a:latin typeface="Helvetica Neue UltraLight"/>
              </a:rPr>
              <a:t>Abstain, </a:t>
            </a:r>
            <a:r>
              <a:rPr lang="en-GB" dirty="0">
                <a:latin typeface="Helvetica Neue UltraLight"/>
              </a:rPr>
              <a:t>Be faithful, use Condoms (ABC</a:t>
            </a:r>
            <a:r>
              <a:rPr lang="en-GB" dirty="0" smtClean="0">
                <a:latin typeface="Helvetica Neue UltraLight"/>
              </a:rPr>
              <a:t>)</a:t>
            </a:r>
          </a:p>
          <a:p>
            <a:pPr>
              <a:buFontTx/>
              <a:buChar char="-"/>
            </a:pPr>
            <a:r>
              <a:rPr lang="en-GB" dirty="0" smtClean="0">
                <a:latin typeface="Helvetica Neue UltraLight"/>
              </a:rPr>
              <a:t>Knowledge</a:t>
            </a:r>
            <a:r>
              <a:rPr lang="en-GB" dirty="0">
                <a:latin typeface="Helvetica Neue UltraLight"/>
              </a:rPr>
              <a:t>, Attitudes, Practices (KAP studies</a:t>
            </a:r>
            <a:r>
              <a:rPr lang="en-GB" dirty="0" smtClean="0">
                <a:latin typeface="Helvetica Neue UltraLight"/>
              </a:rPr>
              <a:t>)</a:t>
            </a:r>
          </a:p>
          <a:p>
            <a:pPr>
              <a:buFontTx/>
              <a:buChar char="-"/>
            </a:pPr>
            <a:r>
              <a:rPr lang="en-GB" dirty="0" smtClean="0">
                <a:latin typeface="Helvetica Neue UltraLight"/>
              </a:rPr>
              <a:t>Information</a:t>
            </a:r>
            <a:r>
              <a:rPr lang="en-GB" dirty="0">
                <a:latin typeface="Helvetica Neue UltraLight"/>
              </a:rPr>
              <a:t>, Education, </a:t>
            </a:r>
            <a:r>
              <a:rPr lang="en-GB" dirty="0" err="1">
                <a:latin typeface="Helvetica Neue UltraLight"/>
              </a:rPr>
              <a:t>Commmunication</a:t>
            </a:r>
            <a:r>
              <a:rPr lang="en-GB" dirty="0">
                <a:latin typeface="Helvetica Neue UltraLight"/>
              </a:rPr>
              <a:t> (</a:t>
            </a:r>
            <a:r>
              <a:rPr lang="en-GB" dirty="0" smtClean="0">
                <a:latin typeface="Helvetica Neue UltraLight"/>
              </a:rPr>
              <a:t>IEC)</a:t>
            </a:r>
            <a:endParaRPr lang="en-GB" dirty="0">
              <a:latin typeface="Helvetica Neue UltraLight"/>
            </a:endParaRPr>
          </a:p>
          <a:p>
            <a:pPr>
              <a:buFontTx/>
              <a:buChar char="-"/>
            </a:pPr>
            <a:r>
              <a:rPr lang="en-GB" dirty="0" smtClean="0">
                <a:latin typeface="Helvetica Neue UltraLight"/>
              </a:rPr>
              <a:t>Behavioural </a:t>
            </a:r>
            <a:r>
              <a:rPr lang="en-GB" dirty="0">
                <a:latin typeface="Helvetica Neue UltraLight"/>
              </a:rPr>
              <a:t>Change Communication (BCC models)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5" name="Content Placeholder 2"/>
          <p:cNvPicPr>
            <a:picLocks noGrp="1"/>
          </p:cNvPicPr>
          <p:nvPr>
            <p:ph idx="4294967295"/>
          </p:nvPr>
        </p:nvPicPr>
        <p:blipFill>
          <a:blip r:embed="rId3"/>
          <a:srcRect l="-95465" r="-95465"/>
          <a:stretch>
            <a:fillRect/>
          </a:stretch>
        </p:blipFill>
        <p:spPr>
          <a:xfrm>
            <a:off x="-838200" y="373063"/>
            <a:ext cx="10744200" cy="60198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Neue UltraLight"/>
              </a:rPr>
              <a:t>Classic conflict dialectics</a:t>
            </a:r>
            <a:endParaRPr lang="en-US" dirty="0">
              <a:latin typeface="Helvetica Neue UltraLight"/>
            </a:endParaRPr>
          </a:p>
        </p:txBody>
      </p:sp>
      <p:graphicFrame>
        <p:nvGraphicFramePr>
          <p:cNvPr id="4" name="D 1"/>
          <p:cNvGraphicFramePr>
            <a:graphicFrameLocks noGrp="1"/>
          </p:cNvGraphicFramePr>
          <p:nvPr>
            <p:ph idx="1"/>
          </p:nvPr>
        </p:nvGraphicFramePr>
        <p:xfrm>
          <a:off x="457200" y="1600200"/>
          <a:ext cx="8229600" cy="4525963"/>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Helvetica Neue UltraLight"/>
              </a:rPr>
              <a:t>Boal’s</a:t>
            </a:r>
            <a:r>
              <a:rPr lang="en-US" dirty="0" smtClean="0">
                <a:latin typeface="Helvetica Neue UltraLight"/>
              </a:rPr>
              <a:t> reversed dialectics</a:t>
            </a:r>
            <a:endParaRPr lang="en-US" dirty="0">
              <a:latin typeface="Helvetica Neue UltraLight"/>
            </a:endParaRPr>
          </a:p>
        </p:txBody>
      </p:sp>
      <p:graphicFrame>
        <p:nvGraphicFramePr>
          <p:cNvPr id="4" name="D 1"/>
          <p:cNvGraphicFramePr>
            <a:graphicFrameLocks noGrp="1"/>
          </p:cNvGraphicFramePr>
          <p:nvPr>
            <p:ph idx="1"/>
          </p:nvPr>
        </p:nvGraphicFramePr>
        <p:xfrm>
          <a:off x="457200" y="1600200"/>
          <a:ext cx="8229600" cy="4525963"/>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8. Mikangaula jando.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7. Ijumbe Omturu.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AIDS Quilt / The Name Project</a:t>
            </a:r>
            <a:endParaRPr lang="en-US" sz="4000" dirty="0"/>
          </a:p>
        </p:txBody>
      </p:sp>
      <p:pic>
        <p:nvPicPr>
          <p:cNvPr id="4" name="Content Placeholder 3" descr="AIDS quilt"/>
          <p:cNvPicPr>
            <a:picLocks noGrp="1" noChangeAspect="1"/>
          </p:cNvPicPr>
          <p:nvPr>
            <p:ph idx="1"/>
          </p:nvPr>
        </p:nvPicPr>
        <p:blipFill>
          <a:blip r:embed="rId2"/>
          <a:srcRect l="-20106" r="-20106"/>
          <a:stretch>
            <a:fillRect/>
          </a:stretch>
        </p:blip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AIDS Quilt / The Name Project</a:t>
            </a:r>
            <a:endParaRPr lang="en-US" sz="4000" dirty="0"/>
          </a:p>
        </p:txBody>
      </p:sp>
      <p:pic>
        <p:nvPicPr>
          <p:cNvPr id="4" name="Content Placeholder 3" descr="AIDS quilt 2"/>
          <p:cNvPicPr>
            <a:picLocks noGrp="1" noChangeAspect="1"/>
          </p:cNvPicPr>
          <p:nvPr>
            <p:ph idx="1"/>
          </p:nvPr>
        </p:nvPicPr>
        <p:blipFill>
          <a:blip r:embed="rId2"/>
          <a:srcRect l="-74457" r="-74457"/>
          <a:stretch>
            <a:fillRect/>
          </a:stretch>
        </p:blip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98475" y="94129"/>
            <a:ext cx="8147051" cy="972671"/>
          </a:xfrm>
        </p:spPr>
        <p:txBody>
          <a:bodyPr/>
          <a:lstStyle/>
          <a:p>
            <a:r>
              <a:rPr lang="en-GB" sz="3700" dirty="0">
                <a:latin typeface="Helvetica Neue UltraLight"/>
              </a:rPr>
              <a:t>Community theatre as HIV prevention</a:t>
            </a:r>
            <a:endParaRPr lang="sv-SE" sz="3700" dirty="0">
              <a:latin typeface="Helvetica Neue UltraLight"/>
            </a:endParaRPr>
          </a:p>
        </p:txBody>
      </p:sp>
      <p:sp>
        <p:nvSpPr>
          <p:cNvPr id="39939" name="Rectangle 3"/>
          <p:cNvSpPr>
            <a:spLocks noGrp="1" noChangeArrowheads="1"/>
          </p:cNvSpPr>
          <p:nvPr>
            <p:ph type="body" idx="1"/>
          </p:nvPr>
        </p:nvSpPr>
        <p:spPr>
          <a:xfrm>
            <a:off x="498475" y="1295400"/>
            <a:ext cx="8147051" cy="5867400"/>
          </a:xfrm>
        </p:spPr>
        <p:txBody>
          <a:bodyPr>
            <a:noAutofit/>
          </a:bodyPr>
          <a:lstStyle/>
          <a:p>
            <a:pPr>
              <a:lnSpc>
                <a:spcPct val="90000"/>
              </a:lnSpc>
              <a:buFontTx/>
              <a:buChar char="-"/>
            </a:pPr>
            <a:r>
              <a:rPr lang="en-GB" sz="2000" dirty="0" smtClean="0">
                <a:latin typeface="Helvetica Neue Light"/>
              </a:rPr>
              <a:t>Social mobilization</a:t>
            </a:r>
          </a:p>
          <a:p>
            <a:pPr>
              <a:lnSpc>
                <a:spcPct val="90000"/>
              </a:lnSpc>
              <a:buFontTx/>
              <a:buChar char="-"/>
            </a:pPr>
            <a:r>
              <a:rPr lang="en-GB" sz="2000" dirty="0" smtClean="0">
                <a:latin typeface="Helvetica Neue Light"/>
              </a:rPr>
              <a:t>Info </a:t>
            </a:r>
            <a:r>
              <a:rPr lang="en-GB" sz="2000" dirty="0">
                <a:latin typeface="Helvetica Neue Light"/>
              </a:rPr>
              <a:t>on HIV and </a:t>
            </a:r>
            <a:r>
              <a:rPr lang="en-GB" sz="2000" dirty="0" smtClean="0">
                <a:latin typeface="Helvetica Neue Light"/>
              </a:rPr>
              <a:t>AIDS</a:t>
            </a:r>
          </a:p>
          <a:p>
            <a:pPr>
              <a:lnSpc>
                <a:spcPct val="90000"/>
              </a:lnSpc>
              <a:buFontTx/>
              <a:buChar char="-"/>
            </a:pPr>
            <a:r>
              <a:rPr lang="en-GB" sz="2000" dirty="0" smtClean="0">
                <a:latin typeface="Helvetica Neue Light"/>
              </a:rPr>
              <a:t>Community </a:t>
            </a:r>
            <a:r>
              <a:rPr lang="en-GB" sz="2000" dirty="0">
                <a:latin typeface="Helvetica Neue Light"/>
              </a:rPr>
              <a:t>mapping and other forms of situation </a:t>
            </a:r>
            <a:r>
              <a:rPr lang="en-GB" sz="2000" dirty="0" smtClean="0">
                <a:latin typeface="Helvetica Neue Light"/>
              </a:rPr>
              <a:t>analysis</a:t>
            </a:r>
          </a:p>
          <a:p>
            <a:pPr>
              <a:lnSpc>
                <a:spcPct val="90000"/>
              </a:lnSpc>
              <a:buFontTx/>
              <a:buChar char="-"/>
            </a:pPr>
            <a:r>
              <a:rPr lang="en-GB" sz="2000" dirty="0" smtClean="0">
                <a:latin typeface="Helvetica Neue Light"/>
              </a:rPr>
              <a:t>Training </a:t>
            </a:r>
            <a:r>
              <a:rPr lang="en-GB" sz="2000" dirty="0">
                <a:latin typeface="Helvetica Neue Light"/>
              </a:rPr>
              <a:t>of dramatic skills lead by artistic </a:t>
            </a:r>
            <a:r>
              <a:rPr lang="en-GB" sz="2000" dirty="0" smtClean="0">
                <a:latin typeface="Helvetica Neue Light"/>
              </a:rPr>
              <a:t>facilitators</a:t>
            </a:r>
          </a:p>
          <a:p>
            <a:pPr>
              <a:lnSpc>
                <a:spcPct val="90000"/>
              </a:lnSpc>
              <a:buFontTx/>
              <a:buChar char="-"/>
            </a:pPr>
            <a:r>
              <a:rPr lang="en-GB" sz="2000" dirty="0" smtClean="0">
                <a:latin typeface="Helvetica Neue Light"/>
              </a:rPr>
              <a:t>Writing </a:t>
            </a:r>
            <a:r>
              <a:rPr lang="en-GB" sz="2000" dirty="0">
                <a:latin typeface="Helvetica Neue Light"/>
              </a:rPr>
              <a:t>rough scripts based on mapped/analyzed </a:t>
            </a:r>
            <a:r>
              <a:rPr lang="en-GB" sz="2000" dirty="0" smtClean="0">
                <a:latin typeface="Helvetica Neue Light"/>
              </a:rPr>
              <a:t>scenarios</a:t>
            </a:r>
          </a:p>
          <a:p>
            <a:pPr>
              <a:lnSpc>
                <a:spcPct val="90000"/>
              </a:lnSpc>
              <a:buFontTx/>
              <a:buChar char="-"/>
            </a:pPr>
            <a:r>
              <a:rPr lang="en-GB" sz="2000" dirty="0" smtClean="0">
                <a:latin typeface="Helvetica Neue Light"/>
              </a:rPr>
              <a:t>Improvisation </a:t>
            </a:r>
            <a:r>
              <a:rPr lang="en-GB" sz="2000" dirty="0">
                <a:latin typeface="Helvetica Neue Light"/>
              </a:rPr>
              <a:t>and rehearsals of the scenarios, involving traditional expressions as well as contemporary performance </a:t>
            </a:r>
            <a:r>
              <a:rPr lang="en-GB" sz="2000" dirty="0" smtClean="0">
                <a:latin typeface="Helvetica Neue Light"/>
              </a:rPr>
              <a:t>styles</a:t>
            </a:r>
          </a:p>
          <a:p>
            <a:pPr>
              <a:lnSpc>
                <a:spcPct val="90000"/>
              </a:lnSpc>
              <a:buFontTx/>
              <a:buChar char="-"/>
            </a:pPr>
            <a:r>
              <a:rPr lang="en-GB" sz="2000" dirty="0" smtClean="0">
                <a:latin typeface="Helvetica Neue Light"/>
              </a:rPr>
              <a:t>Presentations </a:t>
            </a:r>
            <a:r>
              <a:rPr lang="en-GB" sz="2000" dirty="0">
                <a:latin typeface="Helvetica Neue Light"/>
              </a:rPr>
              <a:t>of performances between groups and to the </a:t>
            </a:r>
            <a:r>
              <a:rPr lang="en-GB" sz="2000" dirty="0" smtClean="0">
                <a:latin typeface="Helvetica Neue Light"/>
              </a:rPr>
              <a:t>community</a:t>
            </a:r>
          </a:p>
          <a:p>
            <a:pPr>
              <a:lnSpc>
                <a:spcPct val="90000"/>
              </a:lnSpc>
              <a:buFontTx/>
              <a:buChar char="-"/>
            </a:pPr>
            <a:r>
              <a:rPr lang="en-GB" sz="2000" dirty="0" smtClean="0">
                <a:latin typeface="Helvetica Neue Light"/>
              </a:rPr>
              <a:t>Post</a:t>
            </a:r>
            <a:r>
              <a:rPr lang="en-GB" sz="2000" dirty="0">
                <a:latin typeface="Helvetica Neue Light"/>
              </a:rPr>
              <a:t>-performance </a:t>
            </a:r>
            <a:r>
              <a:rPr lang="en-GB" sz="2000" dirty="0" smtClean="0">
                <a:latin typeface="Helvetica Neue Light"/>
              </a:rPr>
              <a:t>discussions</a:t>
            </a:r>
          </a:p>
          <a:p>
            <a:pPr>
              <a:lnSpc>
                <a:spcPct val="90000"/>
              </a:lnSpc>
              <a:buFontTx/>
              <a:buChar char="-"/>
            </a:pPr>
            <a:r>
              <a:rPr lang="en-GB" sz="2000" dirty="0" smtClean="0">
                <a:latin typeface="Helvetica Neue Light"/>
              </a:rPr>
              <a:t>Evaluations and follow</a:t>
            </a:r>
            <a:r>
              <a:rPr lang="en-GB" sz="2000" dirty="0">
                <a:latin typeface="Helvetica Neue Light"/>
              </a:rPr>
              <a:t>-up programs coordinated with schools, hospitals, NGOs, women’s groups, PLWHA/orphan groups,</a:t>
            </a:r>
            <a:r>
              <a:rPr lang="en-GB" sz="2000" dirty="0" smtClean="0">
                <a:latin typeface="Helvetica Neue Light"/>
              </a:rPr>
              <a:t> faith-based organizations</a:t>
            </a:r>
            <a:r>
              <a:rPr lang="en-GB" sz="2000" dirty="0">
                <a:latin typeface="Helvetica Neue Light"/>
              </a:rPr>
              <a:t>, elders, etc.</a:t>
            </a:r>
            <a:endParaRPr lang="sv-SE" sz="2000" dirty="0">
              <a:latin typeface="Helvetica Neue Ligh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5" name="Inledning Bukoba market show.avi">
            <a:hlinkClick r:id="" action="ppaction://media"/>
          </p:cNvPr>
          <p:cNvPicPr/>
          <p:nvPr>
            <p:ph idx="1"/>
            <a:videoFile r:link="rId1"/>
          </p:nvPr>
        </p:nvPicPr>
        <p:blipFill>
          <a:blip r:embed="rId4"/>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Självmordsscenen.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Entré doktor.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048871"/>
          </a:xfrm>
        </p:spPr>
        <p:txBody>
          <a:bodyPr/>
          <a:lstStyle/>
          <a:p>
            <a:r>
              <a:rPr lang="en-US" sz="3200" dirty="0" smtClean="0">
                <a:latin typeface="Helvetica Neue UltraLight"/>
              </a:rPr>
              <a:t>“</a:t>
            </a:r>
            <a:r>
              <a:rPr lang="en-US" sz="3200" dirty="0" err="1" smtClean="0">
                <a:latin typeface="Helvetica Neue UltraLight"/>
              </a:rPr>
              <a:t>nyumba</a:t>
            </a:r>
            <a:r>
              <a:rPr lang="en-US" sz="3200" dirty="0" smtClean="0">
                <a:latin typeface="Helvetica Neue UltraLight"/>
              </a:rPr>
              <a:t> </a:t>
            </a:r>
            <a:r>
              <a:rPr lang="en-US" sz="3200" dirty="0" err="1" smtClean="0">
                <a:latin typeface="Helvetica Neue UltraLight"/>
              </a:rPr>
              <a:t>ndogo</a:t>
            </a:r>
            <a:r>
              <a:rPr lang="en-US" sz="3200" dirty="0" smtClean="0">
                <a:latin typeface="Helvetica Neue UltraLight"/>
              </a:rPr>
              <a:t>”</a:t>
            </a:r>
            <a:endParaRPr lang="en-US" sz="3200" dirty="0">
              <a:latin typeface="Helvetica Neue UltraLight"/>
            </a:endParaRPr>
          </a:p>
        </p:txBody>
      </p:sp>
      <p:pic>
        <p:nvPicPr>
          <p:cNvPr id="6" name="Masasi teater.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PD in Kenyana.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5. Plan Muleba YFC.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125071"/>
          </a:xfrm>
        </p:spPr>
        <p:txBody>
          <a:bodyPr/>
          <a:lstStyle/>
          <a:p>
            <a:r>
              <a:rPr lang="en-US" sz="4000" dirty="0" smtClean="0">
                <a:latin typeface="Helvetica Neue UltraLight"/>
              </a:rPr>
              <a:t>Research methodology</a:t>
            </a:r>
            <a:endParaRPr lang="en-US" sz="4000" dirty="0">
              <a:latin typeface="Helvetica Neue UltraLight"/>
            </a:endParaRPr>
          </a:p>
        </p:txBody>
      </p:sp>
      <p:graphicFrame>
        <p:nvGraphicFramePr>
          <p:cNvPr id="4" name="Content Placeholder 3"/>
          <p:cNvGraphicFramePr>
            <a:graphicFrameLocks noGrp="1"/>
          </p:cNvGraphicFramePr>
          <p:nvPr>
            <p:ph idx="1"/>
          </p:nvPr>
        </p:nvGraphicFramePr>
        <p:xfrm>
          <a:off x="498475" y="1676400"/>
          <a:ext cx="8229600" cy="4525963"/>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98475" y="94129"/>
            <a:ext cx="8147051" cy="1048871"/>
          </a:xfrm>
        </p:spPr>
        <p:txBody>
          <a:bodyPr/>
          <a:lstStyle/>
          <a:p>
            <a:r>
              <a:rPr lang="sv-SE" sz="4000" dirty="0" err="1">
                <a:latin typeface="Helvetica Neue UltraLight"/>
              </a:rPr>
              <a:t>Gender</a:t>
            </a:r>
            <a:r>
              <a:rPr lang="sv-SE" sz="4000" dirty="0">
                <a:latin typeface="Helvetica Neue UltraLight"/>
              </a:rPr>
              <a:t> laden AIDS stats</a:t>
            </a:r>
          </a:p>
        </p:txBody>
      </p:sp>
      <p:sp>
        <p:nvSpPr>
          <p:cNvPr id="39939" name="Rectangle 3"/>
          <p:cNvSpPr>
            <a:spLocks noGrp="1" noChangeArrowheads="1"/>
          </p:cNvSpPr>
          <p:nvPr>
            <p:ph idx="1"/>
          </p:nvPr>
        </p:nvSpPr>
        <p:spPr/>
        <p:txBody>
          <a:bodyPr>
            <a:noAutofit/>
          </a:bodyPr>
          <a:lstStyle/>
          <a:p>
            <a:pPr>
              <a:lnSpc>
                <a:spcPct val="80000"/>
              </a:lnSpc>
              <a:spcBef>
                <a:spcPts val="200"/>
              </a:spcBef>
              <a:buFont typeface="Wingdings" pitchFamily="-65" charset="2"/>
              <a:buNone/>
            </a:pPr>
            <a:endParaRPr lang="en-GB" sz="2000" b="1" dirty="0" smtClean="0">
              <a:solidFill>
                <a:schemeClr val="tx2"/>
              </a:solidFill>
              <a:latin typeface="Garamond" pitchFamily="-65" charset="0"/>
            </a:endParaRPr>
          </a:p>
          <a:p>
            <a:pPr>
              <a:lnSpc>
                <a:spcPct val="80000"/>
              </a:lnSpc>
              <a:spcBef>
                <a:spcPts val="200"/>
              </a:spcBef>
              <a:buFont typeface="Wingdings" pitchFamily="-65" charset="2"/>
              <a:buNone/>
            </a:pPr>
            <a:r>
              <a:rPr lang="en-GB" sz="2000" b="1" dirty="0" smtClean="0">
                <a:solidFill>
                  <a:schemeClr val="tx2"/>
                </a:solidFill>
                <a:latin typeface="Garamond" pitchFamily="-65" charset="0"/>
              </a:rPr>
              <a:t>Cumulative </a:t>
            </a:r>
            <a:r>
              <a:rPr lang="en-GB" sz="2000" b="1" dirty="0">
                <a:solidFill>
                  <a:schemeClr val="tx2"/>
                </a:solidFill>
                <a:latin typeface="Garamond" pitchFamily="-65" charset="0"/>
              </a:rPr>
              <a:t>AIDS cases by age and sex 1987-2004</a:t>
            </a:r>
          </a:p>
          <a:p>
            <a:pPr>
              <a:lnSpc>
                <a:spcPct val="80000"/>
              </a:lnSpc>
              <a:spcBef>
                <a:spcPts val="200"/>
              </a:spcBef>
              <a:buFont typeface="Wingdings" pitchFamily="-65" charset="2"/>
              <a:buNone/>
            </a:pPr>
            <a:endParaRPr lang="en-GB" sz="2000" dirty="0">
              <a:latin typeface="Garamond" pitchFamily="-65" charset="0"/>
            </a:endParaRPr>
          </a:p>
          <a:p>
            <a:pPr>
              <a:lnSpc>
                <a:spcPct val="80000"/>
              </a:lnSpc>
              <a:spcBef>
                <a:spcPts val="200"/>
              </a:spcBef>
              <a:buNone/>
            </a:pPr>
            <a:r>
              <a:rPr lang="en-GB" sz="2000" dirty="0">
                <a:latin typeface="Garamond" pitchFamily="-65" charset="0"/>
              </a:rPr>
              <a:t>Male 15-19: 1.6 %</a:t>
            </a:r>
            <a:r>
              <a:rPr lang="en-GB" sz="2000" dirty="0" smtClean="0">
                <a:latin typeface="Garamond" pitchFamily="-65" charset="0"/>
              </a:rPr>
              <a:t>	Female </a:t>
            </a:r>
            <a:r>
              <a:rPr lang="en-GB" sz="2000" dirty="0">
                <a:latin typeface="Garamond" pitchFamily="-65" charset="0"/>
              </a:rPr>
              <a:t>15-19: 4.5 %</a:t>
            </a:r>
          </a:p>
          <a:p>
            <a:pPr>
              <a:lnSpc>
                <a:spcPct val="80000"/>
              </a:lnSpc>
              <a:spcBef>
                <a:spcPts val="200"/>
              </a:spcBef>
              <a:buNone/>
            </a:pPr>
            <a:r>
              <a:rPr lang="en-GB" sz="2000" dirty="0">
                <a:latin typeface="Garamond" pitchFamily="-65" charset="0"/>
              </a:rPr>
              <a:t>Male 20-24: 7.4 %</a:t>
            </a:r>
            <a:r>
              <a:rPr lang="en-GB" sz="2000" dirty="0" smtClean="0">
                <a:latin typeface="Garamond" pitchFamily="-65" charset="0"/>
              </a:rPr>
              <a:t>	Female </a:t>
            </a:r>
            <a:r>
              <a:rPr lang="en-GB" sz="2000" dirty="0">
                <a:latin typeface="Garamond" pitchFamily="-65" charset="0"/>
              </a:rPr>
              <a:t>20-24: 16.5 %</a:t>
            </a:r>
          </a:p>
          <a:p>
            <a:pPr>
              <a:lnSpc>
                <a:spcPct val="80000"/>
              </a:lnSpc>
              <a:spcBef>
                <a:spcPts val="200"/>
              </a:spcBef>
            </a:pPr>
            <a:endParaRPr lang="en-GB" sz="2000" b="1" dirty="0" smtClean="0">
              <a:latin typeface="Garamond" pitchFamily="-65" charset="0"/>
            </a:endParaRPr>
          </a:p>
          <a:p>
            <a:pPr>
              <a:lnSpc>
                <a:spcPct val="80000"/>
              </a:lnSpc>
              <a:spcBef>
                <a:spcPts val="200"/>
              </a:spcBef>
              <a:buFont typeface="Wingdings" pitchFamily="-65" charset="2"/>
              <a:buNone/>
            </a:pPr>
            <a:r>
              <a:rPr lang="en-GB" sz="2000" b="1" dirty="0" smtClean="0">
                <a:solidFill>
                  <a:schemeClr val="tx2"/>
                </a:solidFill>
                <a:latin typeface="Garamond" pitchFamily="-65" charset="0"/>
              </a:rPr>
              <a:t>Estimated </a:t>
            </a:r>
            <a:r>
              <a:rPr lang="en-GB" sz="2000" b="1" dirty="0">
                <a:solidFill>
                  <a:schemeClr val="tx2"/>
                </a:solidFill>
                <a:latin typeface="Garamond" pitchFamily="-65" charset="0"/>
              </a:rPr>
              <a:t>thousands living with HIV/AIDS 2000-2006</a:t>
            </a:r>
          </a:p>
          <a:p>
            <a:pPr>
              <a:lnSpc>
                <a:spcPct val="80000"/>
              </a:lnSpc>
              <a:spcBef>
                <a:spcPts val="200"/>
              </a:spcBef>
              <a:buFont typeface="Wingdings" pitchFamily="-65" charset="2"/>
              <a:buNone/>
            </a:pPr>
            <a:endParaRPr lang="en-GB" sz="2000" dirty="0">
              <a:latin typeface="Garamond" pitchFamily="-65" charset="0"/>
            </a:endParaRPr>
          </a:p>
          <a:p>
            <a:pPr>
              <a:lnSpc>
                <a:spcPct val="80000"/>
              </a:lnSpc>
              <a:spcBef>
                <a:spcPts val="200"/>
              </a:spcBef>
              <a:buNone/>
            </a:pPr>
            <a:r>
              <a:rPr lang="en-GB" sz="2000" dirty="0">
                <a:latin typeface="Garamond" pitchFamily="-65" charset="0"/>
              </a:rPr>
              <a:t>Male 15-19 2000: 40</a:t>
            </a:r>
            <a:r>
              <a:rPr lang="en-GB" sz="2000" dirty="0" smtClean="0">
                <a:latin typeface="Garamond" pitchFamily="-65" charset="0"/>
              </a:rPr>
              <a:t>	</a:t>
            </a:r>
            <a:r>
              <a:rPr lang="en-GB" sz="2000" b="1" dirty="0" smtClean="0">
                <a:latin typeface="Garamond" pitchFamily="-65" charset="0"/>
              </a:rPr>
              <a:t>Male </a:t>
            </a:r>
            <a:r>
              <a:rPr lang="en-GB" sz="2000" b="1" dirty="0">
                <a:latin typeface="Garamond" pitchFamily="-65" charset="0"/>
              </a:rPr>
              <a:t>15-19 2004: 40</a:t>
            </a:r>
            <a:r>
              <a:rPr lang="en-GB" sz="2000" dirty="0" smtClean="0">
                <a:latin typeface="Garamond" pitchFamily="-65" charset="0"/>
              </a:rPr>
              <a:t>	Male </a:t>
            </a:r>
            <a:r>
              <a:rPr lang="en-GB" sz="2000" dirty="0">
                <a:latin typeface="Garamond" pitchFamily="-65" charset="0"/>
              </a:rPr>
              <a:t>15-19 2006: 40</a:t>
            </a:r>
          </a:p>
          <a:p>
            <a:pPr>
              <a:lnSpc>
                <a:spcPct val="80000"/>
              </a:lnSpc>
              <a:spcBef>
                <a:spcPts val="200"/>
              </a:spcBef>
              <a:buNone/>
            </a:pPr>
            <a:r>
              <a:rPr lang="en-GB" sz="2000" dirty="0">
                <a:latin typeface="Garamond" pitchFamily="-65" charset="0"/>
              </a:rPr>
              <a:t>Female 15-19 2000: 100</a:t>
            </a:r>
            <a:r>
              <a:rPr lang="en-GB" sz="2000" dirty="0" smtClean="0">
                <a:latin typeface="Garamond" pitchFamily="-65" charset="0"/>
              </a:rPr>
              <a:t>	</a:t>
            </a:r>
            <a:r>
              <a:rPr lang="en-GB" sz="2000" b="1" dirty="0" smtClean="0">
                <a:latin typeface="Garamond" pitchFamily="-65" charset="0"/>
              </a:rPr>
              <a:t>Female </a:t>
            </a:r>
            <a:r>
              <a:rPr lang="en-GB" sz="2000" b="1" dirty="0">
                <a:latin typeface="Garamond" pitchFamily="-65" charset="0"/>
              </a:rPr>
              <a:t>15-19 2004: 100</a:t>
            </a:r>
            <a:r>
              <a:rPr lang="en-GB" sz="2000" dirty="0" smtClean="0">
                <a:latin typeface="Garamond" pitchFamily="-65" charset="0"/>
              </a:rPr>
              <a:t>	Female </a:t>
            </a:r>
            <a:r>
              <a:rPr lang="en-GB" sz="2000" dirty="0">
                <a:latin typeface="Garamond" pitchFamily="-65" charset="0"/>
              </a:rPr>
              <a:t>15-19 2006: 110</a:t>
            </a:r>
          </a:p>
          <a:p>
            <a:pPr>
              <a:lnSpc>
                <a:spcPct val="80000"/>
              </a:lnSpc>
              <a:spcBef>
                <a:spcPts val="200"/>
              </a:spcBef>
            </a:pPr>
            <a:endParaRPr lang="en-GB" sz="2000" dirty="0">
              <a:latin typeface="Garamond" pitchFamily="-65" charset="0"/>
            </a:endParaRPr>
          </a:p>
          <a:p>
            <a:pPr>
              <a:lnSpc>
                <a:spcPct val="80000"/>
              </a:lnSpc>
              <a:spcBef>
                <a:spcPts val="200"/>
              </a:spcBef>
              <a:buNone/>
            </a:pPr>
            <a:r>
              <a:rPr lang="en-GB" sz="2000" dirty="0">
                <a:latin typeface="Garamond" pitchFamily="-65" charset="0"/>
              </a:rPr>
              <a:t>Male 20-24 2000: 80</a:t>
            </a:r>
            <a:r>
              <a:rPr lang="en-GB" sz="2000" dirty="0" smtClean="0">
                <a:latin typeface="Garamond" pitchFamily="-65" charset="0"/>
              </a:rPr>
              <a:t>	</a:t>
            </a:r>
            <a:r>
              <a:rPr lang="en-GB" sz="2000" b="1" dirty="0" smtClean="0">
                <a:latin typeface="Garamond" pitchFamily="-65" charset="0"/>
              </a:rPr>
              <a:t>Male </a:t>
            </a:r>
            <a:r>
              <a:rPr lang="en-GB" sz="2000" b="1" dirty="0">
                <a:latin typeface="Garamond" pitchFamily="-65" charset="0"/>
              </a:rPr>
              <a:t>20-24 2004: 80</a:t>
            </a:r>
            <a:r>
              <a:rPr lang="en-GB" sz="2000" dirty="0" smtClean="0">
                <a:latin typeface="Garamond" pitchFamily="-65" charset="0"/>
              </a:rPr>
              <a:t>	Male </a:t>
            </a:r>
            <a:r>
              <a:rPr lang="en-GB" sz="2000" dirty="0">
                <a:latin typeface="Garamond" pitchFamily="-65" charset="0"/>
              </a:rPr>
              <a:t>20-24 2006: 90</a:t>
            </a:r>
          </a:p>
          <a:p>
            <a:pPr>
              <a:lnSpc>
                <a:spcPct val="80000"/>
              </a:lnSpc>
              <a:spcBef>
                <a:spcPts val="200"/>
              </a:spcBef>
              <a:buNone/>
            </a:pPr>
            <a:r>
              <a:rPr lang="en-GB" sz="2000" dirty="0">
                <a:latin typeface="Garamond" pitchFamily="-65" charset="0"/>
              </a:rPr>
              <a:t>Female 20-24 2000: 210	</a:t>
            </a:r>
            <a:r>
              <a:rPr lang="en-GB" sz="2000" b="1" dirty="0">
                <a:latin typeface="Garamond" pitchFamily="-65" charset="0"/>
              </a:rPr>
              <a:t>Female 20-24 2004: 220</a:t>
            </a:r>
            <a:r>
              <a:rPr lang="en-GB" sz="2000" dirty="0" smtClean="0">
                <a:latin typeface="Garamond" pitchFamily="-65" charset="0"/>
              </a:rPr>
              <a:t>	Female </a:t>
            </a:r>
            <a:r>
              <a:rPr lang="en-GB" sz="2000" dirty="0">
                <a:latin typeface="Garamond" pitchFamily="-65" charset="0"/>
              </a:rPr>
              <a:t>20-24 2006: 230</a:t>
            </a:r>
            <a:endParaRPr lang="en-GB" sz="2000" dirty="0" smtClean="0">
              <a:latin typeface="Garamond" pitchFamily="-65" charset="0"/>
            </a:endParaRPr>
          </a:p>
          <a:p>
            <a:pPr>
              <a:lnSpc>
                <a:spcPct val="80000"/>
              </a:lnSpc>
              <a:spcBef>
                <a:spcPts val="200"/>
              </a:spcBef>
              <a:buNone/>
            </a:pPr>
            <a:endParaRPr lang="en-GB" sz="2000" dirty="0" smtClean="0">
              <a:latin typeface="Garamond" pitchFamily="-65" charset="0"/>
            </a:endParaRPr>
          </a:p>
          <a:p>
            <a:pPr>
              <a:lnSpc>
                <a:spcPct val="80000"/>
              </a:lnSpc>
              <a:spcBef>
                <a:spcPts val="200"/>
              </a:spcBef>
              <a:buNone/>
            </a:pPr>
            <a:endParaRPr lang="en-GB" sz="1600" dirty="0" smtClean="0">
              <a:latin typeface="Garamond" pitchFamily="-65"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sz="2800" dirty="0" smtClean="0">
                <a:latin typeface="Helvetica Neue UltraLight"/>
              </a:rPr>
              <a:t>FGD TOPICS BY GENDER IN MTWARA</a:t>
            </a:r>
            <a:endParaRPr lang="en-US" sz="2800" dirty="0">
              <a:latin typeface="Helvetica Neue UltraLight"/>
            </a:endParaRPr>
          </a:p>
        </p:txBody>
      </p:sp>
      <p:sp>
        <p:nvSpPr>
          <p:cNvPr id="3" name="Content Placeholder 2"/>
          <p:cNvSpPr>
            <a:spLocks noGrp="1"/>
          </p:cNvSpPr>
          <p:nvPr>
            <p:ph idx="1"/>
          </p:nvPr>
        </p:nvSpPr>
        <p:spPr/>
        <p:txBody>
          <a:bodyPr/>
          <a:lstStyle/>
          <a:p>
            <a:pPr>
              <a:buNone/>
            </a:pPr>
            <a:endParaRPr lang="en-US" dirty="0"/>
          </a:p>
        </p:txBody>
      </p:sp>
      <p:pic>
        <p:nvPicPr>
          <p:cNvPr id="4" name="Picture 3"/>
          <p:cNvPicPr>
            <a:picLocks noChangeAspect="1"/>
          </p:cNvPicPr>
          <p:nvPr/>
        </p:nvPicPr>
        <p:blipFill>
          <a:blip r:embed="rId3"/>
          <a:stretch>
            <a:fillRect/>
          </a:stretch>
        </p:blipFill>
        <p:spPr>
          <a:xfrm>
            <a:off x="0" y="1371600"/>
            <a:ext cx="9144000" cy="5973191"/>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6. Likokona.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layback theatre blood transfusion.MOV">
            <a:hlinkClick r:id="" action="ppaction://media"/>
          </p:cNvPr>
          <p:cNvPicPr/>
          <p:nvPr>
            <p:ph idx="1"/>
            <a:videoFile r:link="rId1"/>
          </p:nvPr>
        </p:nvPicPr>
        <p:blipFill>
          <a:blip r:embed="rId3"/>
          <a:stretch>
            <a:fillRect/>
          </a:stretch>
        </p:blipFill>
        <p:spPr>
          <a:xfrm>
            <a:off x="692855" y="1762125"/>
            <a:ext cx="7758290"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Yes Lab IKEA.jpg"/>
          <p:cNvPicPr>
            <a:picLocks noGrp="1" noChangeAspect="1"/>
          </p:cNvPicPr>
          <p:nvPr>
            <p:ph idx="1"/>
          </p:nvPr>
        </p:nvPicPr>
        <p:blipFill>
          <a:blip r:embed="rId2"/>
          <a:srcRect l="-12063" r="-12063"/>
          <a:stretch>
            <a:fillRect/>
          </a:stretch>
        </p:blipFill>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lood Run copy 3.m4v">
            <a:hlinkClick r:id="" action="ppaction://media"/>
          </p:cNvPr>
          <p:cNvPicPr/>
          <p:nvPr>
            <p:ph idx="1"/>
            <a:videoFile r:link="rId1"/>
          </p:nvPr>
        </p:nvPicPr>
        <p:blipFill>
          <a:blip r:embed="rId3"/>
          <a:stretch>
            <a:fillRect/>
          </a:stretch>
        </p:blipFill>
        <p:spPr>
          <a:xfrm>
            <a:off x="692855" y="1762125"/>
            <a:ext cx="7758290"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r>
              <a:rPr lang="sv-SE" sz="3200" dirty="0">
                <a:latin typeface="Helvetica Neue UltraLight"/>
              </a:rPr>
              <a:t>Petra Kuppers:</a:t>
            </a:r>
            <a:r>
              <a:rPr lang="sv-SE" sz="3200" dirty="0" smtClean="0">
                <a:latin typeface="Helvetica Neue UltraLight"/>
              </a:rPr>
              <a:t> </a:t>
            </a:r>
            <a:r>
              <a:rPr lang="sv-SE" sz="3200" dirty="0" err="1" smtClean="0">
                <a:latin typeface="Helvetica Neue UltraLight"/>
              </a:rPr>
              <a:t>community</a:t>
            </a:r>
            <a:r>
              <a:rPr lang="sv-SE" sz="3200" dirty="0" smtClean="0">
                <a:latin typeface="Helvetica Neue UltraLight"/>
              </a:rPr>
              <a:t> performance</a:t>
            </a:r>
            <a:endParaRPr lang="sv-SE" sz="3200" dirty="0">
              <a:latin typeface="Helvetica Neue UltraLight"/>
            </a:endParaRPr>
          </a:p>
        </p:txBody>
      </p:sp>
      <p:sp>
        <p:nvSpPr>
          <p:cNvPr id="20483" name="Rectangle 3"/>
          <p:cNvSpPr>
            <a:spLocks noGrp="1" noRot="1" noChangeArrowheads="1"/>
          </p:cNvSpPr>
          <p:nvPr>
            <p:ph type="body" idx="1"/>
          </p:nvPr>
        </p:nvSpPr>
        <p:spPr/>
        <p:txBody>
          <a:bodyPr>
            <a:normAutofit/>
          </a:bodyPr>
          <a:lstStyle/>
          <a:p>
            <a:pPr>
              <a:lnSpc>
                <a:spcPct val="90000"/>
              </a:lnSpc>
              <a:buFontTx/>
              <a:buChar char="-"/>
            </a:pPr>
            <a:r>
              <a:rPr lang="sv-SE" sz="2800" dirty="0" smtClean="0">
                <a:latin typeface="Helvetica Neue UltraLight"/>
              </a:rPr>
              <a:t>”…to </a:t>
            </a:r>
            <a:r>
              <a:rPr lang="sv-SE" sz="2800" dirty="0" err="1">
                <a:latin typeface="Helvetica Neue UltraLight"/>
              </a:rPr>
              <a:t>define</a:t>
            </a:r>
            <a:r>
              <a:rPr lang="sv-SE" sz="2800" dirty="0">
                <a:latin typeface="Helvetica Neue UltraLight"/>
              </a:rPr>
              <a:t>, is an </a:t>
            </a:r>
            <a:r>
              <a:rPr lang="sv-SE" sz="2800" dirty="0" err="1">
                <a:latin typeface="Helvetica Neue UltraLight"/>
              </a:rPr>
              <a:t>act</a:t>
            </a:r>
            <a:r>
              <a:rPr lang="sv-SE" sz="2800" dirty="0">
                <a:latin typeface="Helvetica Neue UltraLight"/>
              </a:rPr>
              <a:t> that </a:t>
            </a:r>
            <a:r>
              <a:rPr lang="sv-SE" sz="2800" dirty="0" err="1">
                <a:latin typeface="Helvetica Neue UltraLight"/>
              </a:rPr>
              <a:t>opposes</a:t>
            </a:r>
            <a:r>
              <a:rPr lang="sv-SE" sz="2800" dirty="0">
                <a:latin typeface="Helvetica Neue UltraLight"/>
              </a:rPr>
              <a:t> </a:t>
            </a:r>
            <a:r>
              <a:rPr lang="sv-SE" sz="2800" dirty="0" err="1">
                <a:latin typeface="Helvetica Neue UltraLight"/>
              </a:rPr>
              <a:t>many</a:t>
            </a:r>
            <a:r>
              <a:rPr lang="sv-SE" sz="2800" dirty="0">
                <a:latin typeface="Helvetica Neue UltraLight"/>
              </a:rPr>
              <a:t> of the </a:t>
            </a:r>
            <a:r>
              <a:rPr lang="sv-SE" sz="2800" dirty="0" err="1">
                <a:latin typeface="Helvetica Neue UltraLight"/>
              </a:rPr>
              <a:t>principles</a:t>
            </a:r>
            <a:r>
              <a:rPr lang="sv-SE" sz="2800" dirty="0">
                <a:latin typeface="Helvetica Neue UltraLight"/>
              </a:rPr>
              <a:t> of </a:t>
            </a:r>
            <a:r>
              <a:rPr lang="sv-SE" sz="2800" dirty="0" err="1">
                <a:latin typeface="Helvetica Neue UltraLight"/>
              </a:rPr>
              <a:t>community</a:t>
            </a:r>
            <a:r>
              <a:rPr lang="sv-SE" sz="2800" dirty="0">
                <a:latin typeface="Helvetica Neue UltraLight"/>
              </a:rPr>
              <a:t> performance work </a:t>
            </a:r>
            <a:r>
              <a:rPr lang="sv-SE" sz="2800" dirty="0" err="1">
                <a:latin typeface="Helvetica Neue UltraLight"/>
              </a:rPr>
              <a:t>itself</a:t>
            </a:r>
            <a:r>
              <a:rPr lang="sv-SE" sz="2800" dirty="0" smtClean="0">
                <a:latin typeface="Helvetica Neue UltraLight"/>
              </a:rPr>
              <a:t>…”</a:t>
            </a:r>
          </a:p>
          <a:p>
            <a:pPr>
              <a:lnSpc>
                <a:spcPct val="90000"/>
              </a:lnSpc>
              <a:buFontTx/>
              <a:buChar char="-"/>
            </a:pPr>
            <a:r>
              <a:rPr lang="sv-SE" sz="2800" dirty="0" smtClean="0">
                <a:latin typeface="Helvetica Neue UltraLight"/>
              </a:rPr>
              <a:t>CP </a:t>
            </a:r>
            <a:r>
              <a:rPr lang="sv-SE" sz="2800" dirty="0">
                <a:latin typeface="Helvetica Neue UltraLight"/>
              </a:rPr>
              <a:t>is </a:t>
            </a:r>
            <a:r>
              <a:rPr lang="sv-SE" sz="2800" dirty="0" err="1">
                <a:latin typeface="Helvetica Neue UltraLight"/>
              </a:rPr>
              <a:t>community</a:t>
            </a:r>
            <a:r>
              <a:rPr lang="sv-SE" sz="2800" dirty="0">
                <a:latin typeface="Helvetica Neue UltraLight"/>
              </a:rPr>
              <a:t> </a:t>
            </a:r>
            <a:r>
              <a:rPr lang="sv-SE" sz="2800" dirty="0" err="1" smtClean="0">
                <a:latin typeface="Helvetica Neue UltraLight"/>
              </a:rPr>
              <a:t>created</a:t>
            </a:r>
            <a:endParaRPr lang="sv-SE" sz="2800" dirty="0" smtClean="0">
              <a:latin typeface="Helvetica Neue UltraLight"/>
            </a:endParaRPr>
          </a:p>
          <a:p>
            <a:pPr>
              <a:lnSpc>
                <a:spcPct val="90000"/>
              </a:lnSpc>
              <a:buFontTx/>
              <a:buChar char="-"/>
            </a:pPr>
            <a:r>
              <a:rPr lang="sv-SE" sz="2800" dirty="0" smtClean="0">
                <a:latin typeface="Helvetica Neue UltraLight"/>
              </a:rPr>
              <a:t>CP </a:t>
            </a:r>
            <a:r>
              <a:rPr lang="sv-SE" sz="2800" dirty="0">
                <a:latin typeface="Helvetica Neue UltraLight"/>
              </a:rPr>
              <a:t>rests in process </a:t>
            </a:r>
            <a:r>
              <a:rPr lang="sv-SE" sz="2800" dirty="0" err="1">
                <a:latin typeface="Helvetica Neue UltraLight"/>
              </a:rPr>
              <a:t>rather</a:t>
            </a:r>
            <a:r>
              <a:rPr lang="sv-SE" sz="2800" dirty="0">
                <a:latin typeface="Helvetica Neue UltraLight"/>
              </a:rPr>
              <a:t> </a:t>
            </a:r>
            <a:r>
              <a:rPr lang="sv-SE" sz="2800" dirty="0" err="1">
                <a:latin typeface="Helvetica Neue UltraLight"/>
              </a:rPr>
              <a:t>than</a:t>
            </a:r>
            <a:r>
              <a:rPr lang="sv-SE" sz="2800" dirty="0">
                <a:latin typeface="Helvetica Neue UltraLight"/>
              </a:rPr>
              <a:t> </a:t>
            </a:r>
            <a:r>
              <a:rPr lang="sv-SE" sz="2800" dirty="0" err="1" smtClean="0">
                <a:latin typeface="Helvetica Neue UltraLight"/>
              </a:rPr>
              <a:t>product</a:t>
            </a:r>
            <a:endParaRPr lang="sv-SE" sz="2800" dirty="0" smtClean="0">
              <a:latin typeface="Helvetica Neue UltraLight"/>
            </a:endParaRPr>
          </a:p>
          <a:p>
            <a:pPr>
              <a:lnSpc>
                <a:spcPct val="90000"/>
              </a:lnSpc>
              <a:buFontTx/>
              <a:buChar char="-"/>
            </a:pPr>
            <a:r>
              <a:rPr lang="sv-SE" sz="2800" dirty="0" smtClean="0">
                <a:latin typeface="Helvetica Neue UltraLight"/>
              </a:rPr>
              <a:t>CP </a:t>
            </a:r>
            <a:r>
              <a:rPr lang="sv-SE" sz="2800" dirty="0">
                <a:latin typeface="Helvetica Neue UltraLight"/>
              </a:rPr>
              <a:t>is a form of </a:t>
            </a:r>
            <a:r>
              <a:rPr lang="sv-SE" sz="2800" dirty="0" err="1">
                <a:latin typeface="Helvetica Neue UltraLight"/>
              </a:rPr>
              <a:t>political</a:t>
            </a:r>
            <a:r>
              <a:rPr lang="sv-SE" sz="2800" dirty="0">
                <a:latin typeface="Helvetica Neue UltraLight"/>
              </a:rPr>
              <a:t> </a:t>
            </a:r>
            <a:r>
              <a:rPr lang="sv-SE" sz="2800" dirty="0" err="1" smtClean="0">
                <a:latin typeface="Helvetica Neue UltraLight"/>
              </a:rPr>
              <a:t>labour</a:t>
            </a:r>
            <a:r>
              <a:rPr lang="sv-SE" sz="2800" dirty="0">
                <a:latin typeface="Helvetica Neue UltraLight"/>
              </a:rPr>
              <a:t>,</a:t>
            </a:r>
            <a:r>
              <a:rPr lang="sv-SE" sz="2800" dirty="0" smtClean="0">
                <a:latin typeface="Helvetica Neue UltraLight"/>
              </a:rPr>
              <a:t> </a:t>
            </a:r>
            <a:r>
              <a:rPr lang="sv-SE" sz="2800" dirty="0">
                <a:latin typeface="Helvetica Neue UltraLight"/>
              </a:rPr>
              <a:t>”</a:t>
            </a:r>
            <a:r>
              <a:rPr lang="sv-SE" sz="2800" dirty="0" err="1">
                <a:latin typeface="Helvetica Neue UltraLight"/>
              </a:rPr>
              <a:t>facilitating</a:t>
            </a:r>
            <a:r>
              <a:rPr lang="sv-SE" sz="2800" dirty="0">
                <a:latin typeface="Helvetica Neue UltraLight"/>
              </a:rPr>
              <a:t> </a:t>
            </a:r>
            <a:r>
              <a:rPr lang="sv-SE" sz="2800" dirty="0" err="1">
                <a:latin typeface="Helvetica Neue UltraLight"/>
              </a:rPr>
              <a:t>creative</a:t>
            </a:r>
            <a:r>
              <a:rPr lang="sv-SE" sz="2800" dirty="0">
                <a:latin typeface="Helvetica Neue UltraLight"/>
              </a:rPr>
              <a:t> expression as a </a:t>
            </a:r>
            <a:r>
              <a:rPr lang="sv-SE" sz="2800" dirty="0" err="1">
                <a:latin typeface="Helvetica Neue UltraLight"/>
              </a:rPr>
              <a:t>means</a:t>
            </a:r>
            <a:r>
              <a:rPr lang="sv-SE" sz="2800" dirty="0">
                <a:latin typeface="Helvetica Neue UltraLight"/>
              </a:rPr>
              <a:t> to </a:t>
            </a:r>
            <a:r>
              <a:rPr lang="sv-SE" sz="2800" dirty="0" err="1">
                <a:latin typeface="Helvetica Neue UltraLight"/>
              </a:rPr>
              <a:t>newly</a:t>
            </a:r>
            <a:r>
              <a:rPr lang="sv-SE" sz="2800" dirty="0">
                <a:latin typeface="Helvetica Neue UltraLight"/>
              </a:rPr>
              <a:t> </a:t>
            </a:r>
            <a:r>
              <a:rPr lang="sv-SE" sz="2800" dirty="0" err="1">
                <a:latin typeface="Helvetica Neue UltraLight"/>
              </a:rPr>
              <a:t>analyze</a:t>
            </a:r>
            <a:r>
              <a:rPr lang="sv-SE" sz="2800" dirty="0">
                <a:latin typeface="Helvetica Neue UltraLight"/>
              </a:rPr>
              <a:t> and </a:t>
            </a:r>
            <a:r>
              <a:rPr lang="sv-SE" sz="2800" dirty="0" err="1">
                <a:latin typeface="Helvetica Neue UltraLight"/>
              </a:rPr>
              <a:t>understand</a:t>
            </a:r>
            <a:r>
              <a:rPr lang="sv-SE" sz="2800" dirty="0">
                <a:latin typeface="Helvetica Neue UltraLight"/>
              </a:rPr>
              <a:t> life situations, and to </a:t>
            </a:r>
            <a:r>
              <a:rPr lang="sv-SE" sz="2800" dirty="0" err="1">
                <a:latin typeface="Helvetica Neue UltraLight"/>
              </a:rPr>
              <a:t>empower</a:t>
            </a:r>
            <a:r>
              <a:rPr lang="sv-SE" sz="2800" dirty="0">
                <a:latin typeface="Helvetica Neue UltraLight"/>
              </a:rPr>
              <a:t> </a:t>
            </a:r>
            <a:r>
              <a:rPr lang="sv-SE" sz="2800" dirty="0" err="1">
                <a:latin typeface="Helvetica Neue UltraLight"/>
              </a:rPr>
              <a:t>people</a:t>
            </a:r>
            <a:r>
              <a:rPr lang="sv-SE" sz="2800" dirty="0">
                <a:latin typeface="Helvetica Neue UltraLight"/>
              </a:rPr>
              <a:t> to </a:t>
            </a:r>
            <a:r>
              <a:rPr lang="sv-SE" sz="2800" dirty="0" err="1">
                <a:latin typeface="Helvetica Neue UltraLight"/>
              </a:rPr>
              <a:t>value</a:t>
            </a:r>
            <a:r>
              <a:rPr lang="sv-SE" sz="2800" dirty="0">
                <a:latin typeface="Helvetica Neue UltraLight"/>
              </a:rPr>
              <a:t> </a:t>
            </a:r>
            <a:r>
              <a:rPr lang="sv-SE" sz="2800" dirty="0" err="1">
                <a:latin typeface="Helvetica Neue UltraLight"/>
              </a:rPr>
              <a:t>themselves</a:t>
            </a:r>
            <a:r>
              <a:rPr lang="sv-SE" sz="2800" dirty="0">
                <a:latin typeface="Helvetica Neue UltraLight"/>
              </a:rPr>
              <a:t> and </a:t>
            </a:r>
            <a:r>
              <a:rPr lang="sv-SE" sz="2800" dirty="0" err="1">
                <a:latin typeface="Helvetica Neue UltraLight"/>
              </a:rPr>
              <a:t>shape</a:t>
            </a:r>
            <a:r>
              <a:rPr lang="sv-SE" sz="2800" dirty="0">
                <a:latin typeface="Helvetica Neue UltraLight"/>
              </a:rPr>
              <a:t> a </a:t>
            </a:r>
            <a:r>
              <a:rPr lang="sv-SE" sz="2800" dirty="0" err="1">
                <a:latin typeface="Helvetica Neue UltraLight"/>
              </a:rPr>
              <a:t>more</a:t>
            </a:r>
            <a:r>
              <a:rPr lang="sv-SE" sz="2800" dirty="0">
                <a:latin typeface="Helvetica Neue UltraLight"/>
              </a:rPr>
              <a:t> </a:t>
            </a:r>
            <a:r>
              <a:rPr lang="sv-SE" sz="2800" dirty="0" err="1">
                <a:latin typeface="Helvetica Neue UltraLight"/>
              </a:rPr>
              <a:t>egalitarian</a:t>
            </a:r>
            <a:r>
              <a:rPr lang="sv-SE" sz="2800" dirty="0">
                <a:latin typeface="Helvetica Neue UltraLight"/>
              </a:rPr>
              <a:t> and diverse </a:t>
            </a:r>
            <a:r>
              <a:rPr lang="sv-SE" sz="2800" dirty="0" err="1">
                <a:latin typeface="Helvetica Neue UltraLight"/>
              </a:rPr>
              <a:t>future</a:t>
            </a:r>
            <a:r>
              <a:rPr lang="sv-SE" sz="2800" dirty="0">
                <a:latin typeface="Helvetica Neue UltraLight"/>
              </a:rPr>
              <a:t>.” (p. 6)</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498475" y="94129"/>
            <a:ext cx="8147051" cy="667871"/>
          </a:xfrm>
        </p:spPr>
        <p:txBody>
          <a:bodyPr/>
          <a:lstStyle/>
          <a:p>
            <a:pPr eaLnBrk="1" hangingPunct="1">
              <a:defRPr/>
            </a:pPr>
            <a:r>
              <a:rPr lang="sv-SE" sz="3200" dirty="0">
                <a:latin typeface="Helvetica Neue UltraLight"/>
                <a:ea typeface="+mj-ea"/>
                <a:cs typeface="+mj-cs"/>
              </a:rPr>
              <a:t>Definition of </a:t>
            </a:r>
            <a:r>
              <a:rPr lang="sv-SE" sz="3200" dirty="0" err="1">
                <a:latin typeface="Helvetica Neue UltraLight"/>
                <a:ea typeface="+mj-ea"/>
                <a:cs typeface="+mj-cs"/>
              </a:rPr>
              <a:t>Applied</a:t>
            </a:r>
            <a:r>
              <a:rPr lang="sv-SE" sz="3200" dirty="0">
                <a:latin typeface="Helvetica Neue UltraLight"/>
                <a:ea typeface="+mj-ea"/>
                <a:cs typeface="+mj-cs"/>
              </a:rPr>
              <a:t> Theatre</a:t>
            </a:r>
          </a:p>
        </p:txBody>
      </p:sp>
      <p:sp>
        <p:nvSpPr>
          <p:cNvPr id="3075" name="Rectangle 3"/>
          <p:cNvSpPr>
            <a:spLocks noGrp="1" noRot="1" noChangeArrowheads="1"/>
          </p:cNvSpPr>
          <p:nvPr>
            <p:ph idx="1"/>
          </p:nvPr>
        </p:nvSpPr>
        <p:spPr>
          <a:xfrm>
            <a:off x="301625" y="762000"/>
            <a:ext cx="8540750" cy="7086599"/>
          </a:xfrm>
        </p:spPr>
        <p:txBody>
          <a:bodyPr>
            <a:noAutofit/>
          </a:bodyPr>
          <a:lstStyle/>
          <a:p>
            <a:pPr indent="12700" eaLnBrk="1" hangingPunct="1">
              <a:buFontTx/>
              <a:buChar char="-"/>
              <a:defRPr/>
            </a:pPr>
            <a:r>
              <a:rPr lang="en-GB" sz="2000" b="1" dirty="0" smtClean="0">
                <a:latin typeface="Helvetica Neue UltraLight"/>
                <a:ea typeface="+mn-ea"/>
                <a:cs typeface="+mn-cs"/>
              </a:rPr>
              <a:t>Focus on </a:t>
            </a:r>
            <a:r>
              <a:rPr lang="en-GB" sz="2000" b="1" u="sng" dirty="0" smtClean="0">
                <a:latin typeface="Helvetica Neue UltraLight"/>
                <a:ea typeface="+mn-ea"/>
                <a:cs typeface="+mn-cs"/>
              </a:rPr>
              <a:t>multiple perspectives</a:t>
            </a:r>
          </a:p>
          <a:p>
            <a:pPr indent="12700" eaLnBrk="1" hangingPunct="1">
              <a:buFontTx/>
              <a:buChar char="-"/>
              <a:defRPr/>
            </a:pPr>
            <a:r>
              <a:rPr lang="en-GB" sz="2000" b="1" u="sng" dirty="0" smtClean="0">
                <a:latin typeface="Helvetica Neue UltraLight"/>
                <a:ea typeface="+mn-ea"/>
                <a:cs typeface="+mn-cs"/>
              </a:rPr>
              <a:t>Disregard for sequence </a:t>
            </a:r>
            <a:r>
              <a:rPr lang="en-GB" sz="2000" b="1" dirty="0" smtClean="0">
                <a:latin typeface="Helvetica Neue UltraLight"/>
                <a:ea typeface="+mn-ea"/>
                <a:cs typeface="+mn-cs"/>
              </a:rPr>
              <a:t>as fundamental to effective structure</a:t>
            </a:r>
          </a:p>
          <a:p>
            <a:pPr indent="12700" eaLnBrk="1" hangingPunct="1">
              <a:buFontTx/>
              <a:buChar char="-"/>
              <a:defRPr/>
            </a:pPr>
            <a:r>
              <a:rPr lang="en-GB" sz="2000" b="1" u="sng" dirty="0" smtClean="0">
                <a:latin typeface="Helvetica Neue UltraLight"/>
                <a:ea typeface="+mn-ea"/>
                <a:cs typeface="+mn-cs"/>
              </a:rPr>
              <a:t>Endings that remain open </a:t>
            </a:r>
            <a:r>
              <a:rPr lang="en-GB" sz="2000" b="1" dirty="0" smtClean="0">
                <a:latin typeface="Helvetica Neue UltraLight"/>
                <a:ea typeface="+mn-ea"/>
                <a:cs typeface="+mn-cs"/>
              </a:rPr>
              <a:t>for questioning</a:t>
            </a:r>
          </a:p>
          <a:p>
            <a:pPr indent="12700" eaLnBrk="1" hangingPunct="1">
              <a:buFontTx/>
              <a:buChar char="-"/>
              <a:defRPr/>
            </a:pPr>
            <a:r>
              <a:rPr lang="en-GB" sz="2000" b="1" u="sng" dirty="0" smtClean="0">
                <a:latin typeface="Helvetica Neue UltraLight"/>
                <a:ea typeface="+mn-ea"/>
                <a:cs typeface="+mn-cs"/>
              </a:rPr>
              <a:t>Less reliance on words</a:t>
            </a:r>
            <a:r>
              <a:rPr lang="en-GB" sz="2000" b="1" dirty="0" smtClean="0">
                <a:latin typeface="Helvetica Neue UltraLight"/>
                <a:ea typeface="+mn-ea"/>
                <a:cs typeface="+mn-cs"/>
              </a:rPr>
              <a:t>; more exploration of movement and image</a:t>
            </a:r>
          </a:p>
          <a:p>
            <a:pPr indent="12700" eaLnBrk="1" hangingPunct="1">
              <a:buFontTx/>
              <a:buChar char="-"/>
              <a:defRPr/>
            </a:pPr>
            <a:r>
              <a:rPr lang="en-GB" sz="2000" b="1" dirty="0" smtClean="0">
                <a:latin typeface="Helvetica Neue UltraLight"/>
                <a:ea typeface="+mn-ea"/>
                <a:cs typeface="+mn-cs"/>
              </a:rPr>
              <a:t>Greater reliance on </a:t>
            </a:r>
            <a:r>
              <a:rPr lang="en-GB" sz="2000" b="1" u="sng" dirty="0" smtClean="0">
                <a:latin typeface="Helvetica Neue UltraLight"/>
                <a:ea typeface="+mn-ea"/>
                <a:cs typeface="+mn-cs"/>
              </a:rPr>
              <a:t>polished improvisation</a:t>
            </a:r>
          </a:p>
          <a:p>
            <a:pPr indent="12700" eaLnBrk="1" hangingPunct="1">
              <a:buFontTx/>
              <a:buChar char="-"/>
              <a:defRPr/>
            </a:pPr>
            <a:r>
              <a:rPr lang="en-GB" sz="2000" b="1" dirty="0" smtClean="0">
                <a:latin typeface="Helvetica Neue UltraLight"/>
                <a:ea typeface="+mn-ea"/>
                <a:cs typeface="+mn-cs"/>
              </a:rPr>
              <a:t>Theatre as a </a:t>
            </a:r>
            <a:r>
              <a:rPr lang="en-GB" sz="2000" b="1" u="sng" dirty="0" smtClean="0">
                <a:latin typeface="Helvetica Neue UltraLight"/>
                <a:ea typeface="+mn-ea"/>
                <a:cs typeface="+mn-cs"/>
              </a:rPr>
              <a:t>close, direct reflection of actual life with an overt political intent </a:t>
            </a:r>
            <a:r>
              <a:rPr lang="en-GB" sz="2000" b="1" dirty="0" smtClean="0">
                <a:latin typeface="Helvetica Neue UltraLight"/>
                <a:ea typeface="+mn-ea"/>
                <a:cs typeface="+mn-cs"/>
              </a:rPr>
              <a:t>to raise awareness and to generate change</a:t>
            </a:r>
          </a:p>
          <a:p>
            <a:pPr indent="12700" eaLnBrk="1" hangingPunct="1">
              <a:buFontTx/>
              <a:buChar char="-"/>
              <a:defRPr/>
            </a:pPr>
            <a:r>
              <a:rPr lang="en-GB" sz="2000" b="1" dirty="0" smtClean="0">
                <a:latin typeface="Helvetica Neue UltraLight"/>
                <a:ea typeface="+mn-ea"/>
                <a:cs typeface="+mn-cs"/>
              </a:rPr>
              <a:t>A </a:t>
            </a:r>
            <a:r>
              <a:rPr lang="en-GB" sz="2000" b="1" u="sng" dirty="0" smtClean="0">
                <a:latin typeface="Helvetica Neue UltraLight"/>
                <a:ea typeface="+mn-ea"/>
                <a:cs typeface="+mn-cs"/>
              </a:rPr>
              <a:t>collective approach </a:t>
            </a:r>
            <a:r>
              <a:rPr lang="en-GB" sz="2000" b="1" dirty="0" smtClean="0">
                <a:latin typeface="Helvetica Neue UltraLight"/>
                <a:ea typeface="+mn-ea"/>
                <a:cs typeface="+mn-cs"/>
              </a:rPr>
              <a:t>to creating theatre pieces in which the makers themselves become aware and capable of change</a:t>
            </a:r>
          </a:p>
          <a:p>
            <a:pPr indent="12700" eaLnBrk="1" hangingPunct="1">
              <a:buFontTx/>
              <a:buChar char="-"/>
              <a:defRPr/>
            </a:pPr>
            <a:r>
              <a:rPr lang="en-GB" sz="2000" b="1" u="sng" dirty="0" smtClean="0">
                <a:latin typeface="Helvetica Neue UltraLight"/>
                <a:ea typeface="+mn-ea"/>
                <a:cs typeface="+mn-cs"/>
              </a:rPr>
              <a:t>Issues of local importance </a:t>
            </a:r>
            <a:r>
              <a:rPr lang="en-GB" sz="2000" b="1" dirty="0" smtClean="0">
                <a:latin typeface="Helvetica Neue UltraLight"/>
                <a:ea typeface="+mn-ea"/>
                <a:cs typeface="+mn-cs"/>
              </a:rPr>
              <a:t>that may or may not be transferable to other communities</a:t>
            </a:r>
          </a:p>
          <a:p>
            <a:pPr indent="12700" eaLnBrk="1" hangingPunct="1">
              <a:buFontTx/>
              <a:buChar char="-"/>
              <a:defRPr/>
            </a:pPr>
            <a:r>
              <a:rPr lang="en-GB" sz="2000" b="1" u="sng" dirty="0" smtClean="0">
                <a:latin typeface="Helvetica Neue UltraLight"/>
                <a:ea typeface="+mn-ea"/>
                <a:cs typeface="+mn-cs"/>
              </a:rPr>
              <a:t>Audience as an important and active participant </a:t>
            </a:r>
            <a:r>
              <a:rPr lang="en-GB" sz="2000" b="1" dirty="0" smtClean="0">
                <a:latin typeface="Helvetica Neue UltraLight"/>
                <a:ea typeface="+mn-ea"/>
                <a:cs typeface="+mn-cs"/>
              </a:rPr>
              <a:t>in the creation of understanding and, often, of the action</a:t>
            </a:r>
          </a:p>
          <a:p>
            <a:pPr indent="12700" algn="r" eaLnBrk="1" hangingPunct="1">
              <a:buFontTx/>
              <a:buNone/>
              <a:defRPr/>
            </a:pPr>
            <a:r>
              <a:rPr lang="en-GB" sz="2000" b="1" dirty="0" smtClean="0">
                <a:latin typeface="Helvetica Neue UltraLight"/>
                <a:ea typeface="+mn-ea"/>
                <a:cs typeface="+mn-cs"/>
              </a:rPr>
              <a:t>(Prendergast &amp; Saxton </a:t>
            </a:r>
            <a:r>
              <a:rPr lang="sv-SE" sz="2000" b="1" dirty="0" smtClean="0">
                <a:latin typeface="Helvetica Neue UltraLight"/>
                <a:ea typeface="+mn-ea"/>
                <a:cs typeface="+mn-cs"/>
              </a:rPr>
              <a:t>2009</a:t>
            </a:r>
            <a:r>
              <a:rPr lang="sv-SE" sz="2000" b="1" dirty="0">
                <a:latin typeface="Helvetica Neue UltraLight"/>
                <a:ea typeface="+mn-ea"/>
                <a:cs typeface="+mn-cs"/>
              </a:rPr>
              <a:t>: 11</a:t>
            </a:r>
            <a:r>
              <a:rPr lang="sv-SE" sz="2000" b="1" dirty="0" smtClean="0">
                <a:latin typeface="Helvetica Neue UltraLight"/>
                <a:ea typeface="+mn-ea"/>
                <a:cs typeface="+mn-cs"/>
              </a:rPr>
              <a:t>)</a:t>
            </a:r>
            <a:endParaRPr lang="sv-SE" sz="2000" b="1" dirty="0">
              <a:latin typeface="Helvetica Neue UltraLight"/>
              <a:ea typeface="+mn-ea"/>
              <a:cs typeface="+mn-cs"/>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Helvetica Neue UltraLight"/>
              </a:rPr>
              <a:t>Post-performance discussion</a:t>
            </a:r>
            <a:endParaRPr lang="en-US" sz="3200" dirty="0">
              <a:latin typeface="Helvetica Neue UltraLight"/>
            </a:endParaRPr>
          </a:p>
        </p:txBody>
      </p:sp>
      <p:pic>
        <p:nvPicPr>
          <p:cNvPr id="6" name="Clarence fördelar grupper.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Helvetica Neue UltraLight"/>
              </a:rPr>
              <a:t>Post-performance discussion</a:t>
            </a:r>
            <a:endParaRPr lang="en-US" sz="3200" dirty="0">
              <a:latin typeface="Helvetica Neue UltraLight"/>
            </a:endParaRPr>
          </a:p>
        </p:txBody>
      </p:sp>
      <p:pic>
        <p:nvPicPr>
          <p:cNvPr id="5" name="Man i PPD i Ilemera.avi">
            <a:hlinkClick r:id="" action="ppaction://media"/>
          </p:cNvPr>
          <p:cNvPicPr/>
          <p:nvPr>
            <p:ph idx="1"/>
            <a:videoFile r:link="rId1"/>
          </p:nvPr>
        </p:nvPicPr>
        <p:blipFill>
          <a:blip r:embed="rId3"/>
          <a:stretch>
            <a:fillRect/>
          </a:stretch>
        </p:blipFill>
        <p:spPr>
          <a:xfrm>
            <a:off x="1844476" y="1762125"/>
            <a:ext cx="5455048" cy="43640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eaLnBrk="1" hangingPunct="1">
              <a:defRPr/>
            </a:pPr>
            <a:r>
              <a:rPr lang="sv-SE" sz="3200" dirty="0" smtClean="0">
                <a:latin typeface="Helvetica Neue UltraLight"/>
              </a:rPr>
              <a:t>Akademiska dikotomier</a:t>
            </a:r>
            <a:endParaRPr lang="sv-SE" sz="3200" dirty="0">
              <a:latin typeface="Helvetica Neue UltraLight"/>
              <a:ea typeface="+mj-ea"/>
              <a:cs typeface="+mj-cs"/>
            </a:endParaRPr>
          </a:p>
        </p:txBody>
      </p:sp>
      <p:sp>
        <p:nvSpPr>
          <p:cNvPr id="16387" name="Rectangle 3"/>
          <p:cNvSpPr>
            <a:spLocks noGrp="1" noRot="1" noChangeArrowheads="1"/>
          </p:cNvSpPr>
          <p:nvPr>
            <p:ph type="body" idx="1"/>
          </p:nvPr>
        </p:nvSpPr>
        <p:spPr/>
        <p:txBody>
          <a:bodyPr/>
          <a:lstStyle/>
          <a:p>
            <a:pPr marL="1257300" indent="12700" eaLnBrk="1" hangingPunct="1">
              <a:buFont typeface="Arial" pitchFamily="-84" charset="0"/>
              <a:buNone/>
              <a:defRPr/>
            </a:pPr>
            <a:endParaRPr lang="sv-SE" dirty="0" smtClean="0">
              <a:ea typeface="+mn-ea"/>
              <a:cs typeface="+mn-cs"/>
            </a:endParaRPr>
          </a:p>
          <a:p>
            <a:pPr marL="1257300" indent="12700" eaLnBrk="1" hangingPunct="1">
              <a:buFont typeface="Arial" pitchFamily="-84" charset="0"/>
              <a:buNone/>
              <a:defRPr/>
            </a:pPr>
            <a:r>
              <a:rPr lang="sv-SE" dirty="0" err="1" smtClean="0">
                <a:latin typeface="Helvetica Neue UltraLight"/>
                <a:ea typeface="+mn-ea"/>
                <a:cs typeface="+mn-cs"/>
              </a:rPr>
              <a:t>Processual</a:t>
            </a:r>
            <a:r>
              <a:rPr lang="sv-SE" dirty="0">
                <a:latin typeface="Helvetica Neue UltraLight"/>
                <a:ea typeface="+mn-ea"/>
                <a:cs typeface="+mn-cs"/>
              </a:rPr>
              <a:t>		Performative</a:t>
            </a:r>
          </a:p>
          <a:p>
            <a:pPr marL="1257300" indent="12700" eaLnBrk="1" hangingPunct="1">
              <a:buFont typeface="Arial" pitchFamily="-84" charset="0"/>
              <a:buNone/>
              <a:defRPr/>
            </a:pPr>
            <a:r>
              <a:rPr lang="sv-SE" dirty="0" err="1">
                <a:latin typeface="Helvetica Neue UltraLight"/>
                <a:ea typeface="+mn-ea"/>
                <a:cs typeface="+mn-cs"/>
              </a:rPr>
              <a:t>Affective</a:t>
            </a:r>
            <a:r>
              <a:rPr lang="sv-SE" dirty="0">
                <a:latin typeface="Helvetica Neue UltraLight"/>
                <a:ea typeface="+mn-ea"/>
                <a:cs typeface="+mn-cs"/>
              </a:rPr>
              <a:t>		</a:t>
            </a:r>
            <a:r>
              <a:rPr lang="sv-SE" dirty="0" err="1">
                <a:latin typeface="Helvetica Neue UltraLight"/>
                <a:ea typeface="+mn-ea"/>
                <a:cs typeface="+mn-cs"/>
              </a:rPr>
              <a:t>Effective</a:t>
            </a:r>
            <a:endParaRPr lang="sv-SE" dirty="0">
              <a:latin typeface="Helvetica Neue UltraLight"/>
              <a:ea typeface="+mn-ea"/>
              <a:cs typeface="+mn-cs"/>
            </a:endParaRPr>
          </a:p>
          <a:p>
            <a:pPr marL="1257300" indent="12700" eaLnBrk="1" hangingPunct="1">
              <a:buFont typeface="Arial" pitchFamily="-84" charset="0"/>
              <a:buNone/>
              <a:defRPr/>
            </a:pPr>
            <a:r>
              <a:rPr lang="sv-SE" dirty="0" err="1">
                <a:latin typeface="Helvetica Neue UltraLight"/>
                <a:ea typeface="+mn-ea"/>
                <a:cs typeface="+mn-cs"/>
              </a:rPr>
              <a:t>Reasserting</a:t>
            </a:r>
            <a:r>
              <a:rPr lang="sv-SE" dirty="0">
                <a:latin typeface="Helvetica Neue UltraLight"/>
                <a:ea typeface="+mn-ea"/>
                <a:cs typeface="+mn-cs"/>
              </a:rPr>
              <a:t>		</a:t>
            </a:r>
            <a:r>
              <a:rPr lang="sv-SE" dirty="0" err="1">
                <a:latin typeface="Helvetica Neue UltraLight"/>
                <a:ea typeface="+mn-ea"/>
                <a:cs typeface="+mn-cs"/>
              </a:rPr>
              <a:t>Undermining</a:t>
            </a:r>
            <a:endParaRPr lang="sv-SE" dirty="0">
              <a:latin typeface="Helvetica Neue UltraLight"/>
              <a:ea typeface="+mn-ea"/>
              <a:cs typeface="+mn-cs"/>
            </a:endParaRPr>
          </a:p>
          <a:p>
            <a:pPr marL="1257300" indent="12700" eaLnBrk="1" hangingPunct="1">
              <a:buFont typeface="Arial" pitchFamily="-84" charset="0"/>
              <a:buNone/>
              <a:defRPr/>
            </a:pPr>
            <a:r>
              <a:rPr lang="sv-SE" dirty="0" err="1">
                <a:latin typeface="Helvetica Neue UltraLight"/>
                <a:ea typeface="+mn-ea"/>
                <a:cs typeface="+mn-cs"/>
              </a:rPr>
              <a:t>Liberating</a:t>
            </a:r>
            <a:r>
              <a:rPr lang="sv-SE" dirty="0">
                <a:latin typeface="Helvetica Neue UltraLight"/>
                <a:ea typeface="+mn-ea"/>
                <a:cs typeface="+mn-cs"/>
              </a:rPr>
              <a:t>		</a:t>
            </a:r>
            <a:r>
              <a:rPr lang="sv-SE" dirty="0" err="1">
                <a:latin typeface="Helvetica Neue UltraLight"/>
                <a:ea typeface="+mn-ea"/>
                <a:cs typeface="+mn-cs"/>
              </a:rPr>
              <a:t>Confrontational</a:t>
            </a:r>
            <a:endParaRPr lang="sv-SE" dirty="0">
              <a:latin typeface="Helvetica Neue UltraLight"/>
              <a:ea typeface="+mn-ea"/>
              <a:cs typeface="+mn-cs"/>
            </a:endParaRPr>
          </a:p>
          <a:p>
            <a:pPr marL="1257300" indent="12700" eaLnBrk="1" hangingPunct="1">
              <a:buFont typeface="Arial" pitchFamily="-84" charset="0"/>
              <a:buNone/>
              <a:defRPr/>
            </a:pPr>
            <a:r>
              <a:rPr lang="sv-SE" dirty="0">
                <a:latin typeface="Helvetica Neue UltraLight"/>
                <a:ea typeface="+mn-ea"/>
                <a:cs typeface="+mn-cs"/>
              </a:rPr>
              <a:t>Integral	</a:t>
            </a:r>
            <a:r>
              <a:rPr lang="sv-SE" dirty="0" smtClean="0">
                <a:latin typeface="Helvetica Neue UltraLight"/>
                <a:ea typeface="+mn-ea"/>
                <a:cs typeface="+mn-cs"/>
              </a:rPr>
              <a:t>	</a:t>
            </a:r>
            <a:r>
              <a:rPr lang="sv-SE" dirty="0" err="1" smtClean="0">
                <a:latin typeface="Helvetica Neue UltraLight"/>
                <a:ea typeface="+mn-ea"/>
                <a:cs typeface="+mn-cs"/>
              </a:rPr>
              <a:t>Accidental</a:t>
            </a:r>
            <a:endParaRPr lang="sv-SE" dirty="0">
              <a:latin typeface="Helvetica Neue UltraLight"/>
              <a:ea typeface="+mn-ea"/>
              <a:cs typeface="+mn-cs"/>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2609</TotalTime>
  <Words>2728</Words>
  <Application>Microsoft Macintosh PowerPoint</Application>
  <PresentationFormat>On-screen Show (4:3)</PresentationFormat>
  <Paragraphs>243</Paragraphs>
  <Slides>48</Slides>
  <Notes>9</Notes>
  <HiddenSlides>0</HiddenSlides>
  <MMClips>15</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Saddle</vt:lpstr>
      <vt:lpstr>Community-teater,  aktivism &amp; AIDS</vt:lpstr>
      <vt:lpstr>Helen Nicholsons typologi</vt:lpstr>
      <vt:lpstr>Slide 3</vt:lpstr>
      <vt:lpstr>“nyumba ndogo”</vt:lpstr>
      <vt:lpstr>Petra Kuppers: community performance</vt:lpstr>
      <vt:lpstr>Definition of Applied Theatre</vt:lpstr>
      <vt:lpstr>Post-performance discussion</vt:lpstr>
      <vt:lpstr>Post-performance discussion</vt:lpstr>
      <vt:lpstr>Akademiska dikotomier</vt:lpstr>
      <vt:lpstr>Utvärderingskriterier</vt:lpstr>
      <vt:lpstr>Community-teater i Afrika</vt:lpstr>
      <vt:lpstr>Tre steg mot frigörelse</vt:lpstr>
      <vt:lpstr>dialog</vt:lpstr>
      <vt:lpstr>conscientization</vt:lpstr>
      <vt:lpstr>praxis</vt:lpstr>
      <vt:lpstr>James Thompson: Theatre Action Research</vt:lpstr>
      <vt:lpstr>The pursuit of issues and problems (cf. Freire)</vt:lpstr>
      <vt:lpstr>The functions of TAR</vt:lpstr>
      <vt:lpstr>So what does TAR do?</vt:lpstr>
      <vt:lpstr>Finding the ground</vt:lpstr>
      <vt:lpstr>Communal perspectives</vt:lpstr>
      <vt:lpstr>Conclusion: the TAR process</vt:lpstr>
      <vt:lpstr>Typology of applied theatre</vt:lpstr>
      <vt:lpstr>osynlig teater</vt:lpstr>
      <vt:lpstr>osynlig teater</vt:lpstr>
      <vt:lpstr>Slide 26</vt:lpstr>
      <vt:lpstr>Slide 27</vt:lpstr>
      <vt:lpstr>The development of HIV prevention</vt:lpstr>
      <vt:lpstr>Prevention models in education campaigns</vt:lpstr>
      <vt:lpstr>Classic conflict dialectics</vt:lpstr>
      <vt:lpstr>Boal’s reversed dialectics</vt:lpstr>
      <vt:lpstr>Slide 32</vt:lpstr>
      <vt:lpstr>Slide 33</vt:lpstr>
      <vt:lpstr>AIDS Quilt / The Name Project</vt:lpstr>
      <vt:lpstr>AIDS Quilt / The Name Project</vt:lpstr>
      <vt:lpstr>Community theatre as HIV prevention</vt:lpstr>
      <vt:lpstr>Slide 37</vt:lpstr>
      <vt:lpstr>Slide 38</vt:lpstr>
      <vt:lpstr>Slide 39</vt:lpstr>
      <vt:lpstr>Slide 40</vt:lpstr>
      <vt:lpstr>Slide 41</vt:lpstr>
      <vt:lpstr>Research methodology</vt:lpstr>
      <vt:lpstr>Gender laden AIDS stats</vt:lpstr>
      <vt:lpstr>FGD TOPICS BY GENDER IN MTWARA</vt:lpstr>
      <vt:lpstr>Slide 45</vt:lpstr>
      <vt:lpstr>Slide 46</vt:lpstr>
      <vt:lpstr>Slide 47</vt:lpstr>
      <vt:lpstr>Slide 48</vt:lpstr>
    </vt:vector>
  </TitlesOfParts>
  <Company>Lancaster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Performing gender epidemics</dc:title>
  <dc:creator>Ola Johansson</dc:creator>
  <cp:lastModifiedBy>Sven Johansson</cp:lastModifiedBy>
  <cp:revision>115</cp:revision>
  <dcterms:created xsi:type="dcterms:W3CDTF">2014-10-08T12:48:36Z</dcterms:created>
  <dcterms:modified xsi:type="dcterms:W3CDTF">2014-10-08T19:12:18Z</dcterms:modified>
</cp:coreProperties>
</file>