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667" r:id="rId2"/>
    <p:sldId id="688" r:id="rId3"/>
    <p:sldId id="687" r:id="rId4"/>
    <p:sldId id="685" r:id="rId5"/>
    <p:sldId id="701" r:id="rId6"/>
    <p:sldId id="747" r:id="rId7"/>
    <p:sldId id="751" r:id="rId8"/>
    <p:sldId id="694" r:id="rId9"/>
    <p:sldId id="750" r:id="rId10"/>
    <p:sldId id="70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80" d="100"/>
          <a:sy n="80" d="100"/>
        </p:scale>
        <p:origin x="7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5BD38B-DBD4-4B9E-B1B1-D372B8B77E98}" type="doc">
      <dgm:prSet loTypeId="urn:microsoft.com/office/officeart/2005/8/layout/radial6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4145ED4E-716C-40CF-ACCF-0C17A6763C82}">
      <dgm:prSet phldrT="[Text]"/>
      <dgm:spPr>
        <a:ln w="38100">
          <a:solidFill>
            <a:srgbClr val="0070C0"/>
          </a:solidFill>
        </a:ln>
      </dgm:spPr>
      <dgm:t>
        <a:bodyPr/>
        <a:lstStyle/>
        <a:p>
          <a:r>
            <a:rPr lang="en-US" dirty="0">
              <a:solidFill>
                <a:srgbClr val="002060"/>
              </a:solidFill>
            </a:rPr>
            <a:t>Ethos of Action Learning</a:t>
          </a:r>
          <a:endParaRPr lang="en-GB" dirty="0">
            <a:solidFill>
              <a:srgbClr val="002060"/>
            </a:solidFill>
          </a:endParaRPr>
        </a:p>
      </dgm:t>
    </dgm:pt>
    <dgm:pt modelId="{4C02EE25-6DC5-4D5F-B496-3F056AA484CB}" type="parTrans" cxnId="{25BBF431-0BD7-4D06-867D-635167DAF2D8}">
      <dgm:prSet/>
      <dgm:spPr/>
      <dgm:t>
        <a:bodyPr/>
        <a:lstStyle/>
        <a:p>
          <a:endParaRPr lang="en-GB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EEEAA3D-175A-433C-ADDB-73A006A77DDF}" type="sibTrans" cxnId="{25BBF431-0BD7-4D06-867D-635167DAF2D8}">
      <dgm:prSet/>
      <dgm:spPr/>
      <dgm:t>
        <a:bodyPr/>
        <a:lstStyle/>
        <a:p>
          <a:endParaRPr lang="en-GB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CAB95160-FCA1-4A3D-9704-C2C921F31E01}">
      <dgm:prSet phldrT="[Text]" custT="1"/>
      <dgm:spPr>
        <a:ln w="28575">
          <a:solidFill>
            <a:srgbClr val="0070C0"/>
          </a:solidFill>
        </a:ln>
      </dgm:spPr>
      <dgm:t>
        <a:bodyPr/>
        <a:lstStyle/>
        <a:p>
          <a:r>
            <a:rPr lang="en-US" sz="1800" b="1" dirty="0">
              <a:solidFill>
                <a:srgbClr val="002060"/>
              </a:solidFill>
            </a:rPr>
            <a:t>Sharing and insight</a:t>
          </a:r>
          <a:endParaRPr lang="en-GB" sz="1800" b="1" dirty="0">
            <a:solidFill>
              <a:srgbClr val="002060"/>
            </a:solidFill>
          </a:endParaRPr>
        </a:p>
      </dgm:t>
    </dgm:pt>
    <dgm:pt modelId="{2EC9687A-B652-466F-80FC-79F9C29F1B4D}" type="parTrans" cxnId="{06D9F044-DEB4-4DE7-8D6A-83FF6A1B4576}">
      <dgm:prSet/>
      <dgm:spPr/>
      <dgm:t>
        <a:bodyPr/>
        <a:lstStyle/>
        <a:p>
          <a:endParaRPr lang="en-GB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892DC99F-86C9-47A8-85CA-0D2821EE14AA}" type="sibTrans" cxnId="{06D9F044-DEB4-4DE7-8D6A-83FF6A1B4576}">
      <dgm:prSet/>
      <dgm:spPr/>
      <dgm:t>
        <a:bodyPr/>
        <a:lstStyle/>
        <a:p>
          <a:endParaRPr lang="en-GB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79273DD7-3F64-48C3-9BA2-E1030BB23B62}">
      <dgm:prSet phldrT="[Text]" custT="1"/>
      <dgm:spPr>
        <a:ln w="28575">
          <a:solidFill>
            <a:srgbClr val="0070C0"/>
          </a:solidFill>
        </a:ln>
      </dgm:spPr>
      <dgm:t>
        <a:bodyPr/>
        <a:lstStyle/>
        <a:p>
          <a:r>
            <a:rPr lang="en-US" sz="1800" b="1" dirty="0">
              <a:solidFill>
                <a:srgbClr val="002060"/>
              </a:solidFill>
            </a:rPr>
            <a:t>Development and network of practice</a:t>
          </a:r>
          <a:endParaRPr lang="en-GB" sz="1800" b="1" dirty="0">
            <a:solidFill>
              <a:srgbClr val="002060"/>
            </a:solidFill>
          </a:endParaRPr>
        </a:p>
      </dgm:t>
    </dgm:pt>
    <dgm:pt modelId="{F5D0D27A-DC8F-4C10-B6D9-B08E32DD95BD}" type="parTrans" cxnId="{5AA96C8C-2CA7-4168-B6B4-73F9B53E4F4E}">
      <dgm:prSet/>
      <dgm:spPr/>
      <dgm:t>
        <a:bodyPr/>
        <a:lstStyle/>
        <a:p>
          <a:endParaRPr lang="en-GB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CAF9910D-8F6D-4FB7-B38C-FBDE8B401E6E}" type="sibTrans" cxnId="{5AA96C8C-2CA7-4168-B6B4-73F9B53E4F4E}">
      <dgm:prSet/>
      <dgm:spPr/>
      <dgm:t>
        <a:bodyPr/>
        <a:lstStyle/>
        <a:p>
          <a:endParaRPr lang="en-GB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88AE30E8-5555-413F-8B3F-ECC05474C0B3}">
      <dgm:prSet phldrT="[Text]" custT="1"/>
      <dgm:spPr>
        <a:ln w="28575">
          <a:solidFill>
            <a:srgbClr val="0070C0"/>
          </a:solidFill>
        </a:ln>
      </dgm:spPr>
      <dgm:t>
        <a:bodyPr/>
        <a:lstStyle/>
        <a:p>
          <a:r>
            <a:rPr lang="en-US" sz="1800" b="1" dirty="0">
              <a:solidFill>
                <a:srgbClr val="002060"/>
              </a:solidFill>
            </a:rPr>
            <a:t>Ongoing learning and action</a:t>
          </a:r>
          <a:endParaRPr lang="en-GB" sz="1800" b="1" dirty="0">
            <a:solidFill>
              <a:srgbClr val="002060"/>
            </a:solidFill>
          </a:endParaRPr>
        </a:p>
      </dgm:t>
    </dgm:pt>
    <dgm:pt modelId="{8BB02675-C9C6-4131-A8AB-D95446750E73}" type="parTrans" cxnId="{434F4EEC-F652-4BCF-A4C7-D07D40C6B513}">
      <dgm:prSet/>
      <dgm:spPr/>
      <dgm:t>
        <a:bodyPr/>
        <a:lstStyle/>
        <a:p>
          <a:endParaRPr lang="en-GB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ADCCC4FA-F540-4322-8BB6-0C83D31FD058}" type="sibTrans" cxnId="{434F4EEC-F652-4BCF-A4C7-D07D40C6B513}">
      <dgm:prSet/>
      <dgm:spPr/>
      <dgm:t>
        <a:bodyPr/>
        <a:lstStyle/>
        <a:p>
          <a:endParaRPr lang="en-GB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2F0C38E9-A710-4956-91A9-99681C5C4AB6}">
      <dgm:prSet phldrT="[Text]" custT="1"/>
      <dgm:spPr>
        <a:ln w="28575">
          <a:solidFill>
            <a:srgbClr val="0070C0"/>
          </a:solidFill>
        </a:ln>
      </dgm:spPr>
      <dgm:t>
        <a:bodyPr/>
        <a:lstStyle/>
        <a:p>
          <a:r>
            <a:rPr lang="en-GB" sz="1800" b="1" dirty="0">
              <a:solidFill>
                <a:srgbClr val="002060"/>
              </a:solidFill>
            </a:rPr>
            <a:t>Individual and collection reflection</a:t>
          </a:r>
        </a:p>
      </dgm:t>
    </dgm:pt>
    <dgm:pt modelId="{8ADB2C33-95B6-401A-8280-8B38A3ECF68A}" type="parTrans" cxnId="{32AAC1EC-6819-4CAE-8B55-86ECF99F63FD}">
      <dgm:prSet/>
      <dgm:spPr/>
      <dgm:t>
        <a:bodyPr/>
        <a:lstStyle/>
        <a:p>
          <a:endParaRPr lang="en-GB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A19E8912-B721-4D0E-AA2E-FB51AE2E5FE1}" type="sibTrans" cxnId="{32AAC1EC-6819-4CAE-8B55-86ECF99F63FD}">
      <dgm:prSet/>
      <dgm:spPr/>
      <dgm:t>
        <a:bodyPr/>
        <a:lstStyle/>
        <a:p>
          <a:endParaRPr lang="en-GB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6A7D2825-211D-4E89-AF0D-EC126AED2BFC}">
      <dgm:prSet phldrT="[Text]" custT="1"/>
      <dgm:spPr>
        <a:ln w="28575">
          <a:solidFill>
            <a:srgbClr val="0070C0"/>
          </a:solidFill>
        </a:ln>
      </dgm:spPr>
      <dgm:t>
        <a:bodyPr/>
        <a:lstStyle/>
        <a:p>
          <a:r>
            <a:rPr lang="en-US" sz="1800" b="1" dirty="0">
              <a:solidFill>
                <a:srgbClr val="002060"/>
              </a:solidFill>
            </a:rPr>
            <a:t>Mutual support and growth</a:t>
          </a:r>
          <a:endParaRPr lang="en-GB" sz="1800" b="1" dirty="0">
            <a:solidFill>
              <a:srgbClr val="002060"/>
            </a:solidFill>
          </a:endParaRPr>
        </a:p>
      </dgm:t>
    </dgm:pt>
    <dgm:pt modelId="{F50CDBB8-8055-49E0-B278-4C9498BE1876}" type="parTrans" cxnId="{AF0CD0F5-9C10-4827-BA25-2F051651C453}">
      <dgm:prSet/>
      <dgm:spPr/>
      <dgm:t>
        <a:bodyPr/>
        <a:lstStyle/>
        <a:p>
          <a:endParaRPr lang="en-GB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6C61A885-E009-4D95-88A8-F326E4F038AF}" type="sibTrans" cxnId="{AF0CD0F5-9C10-4827-BA25-2F051651C453}">
      <dgm:prSet/>
      <dgm:spPr/>
      <dgm:t>
        <a:bodyPr/>
        <a:lstStyle/>
        <a:p>
          <a:endParaRPr lang="en-GB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92B6D4ED-A16C-4AE4-8355-8F17C3774CEC}" type="pres">
      <dgm:prSet presAssocID="{FD5BD38B-DBD4-4B9E-B1B1-D372B8B77E9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8BD63E1-A11B-41F3-8726-45D3BE03531F}" type="pres">
      <dgm:prSet presAssocID="{4145ED4E-716C-40CF-ACCF-0C17A6763C82}" presName="centerShape" presStyleLbl="node0" presStyleIdx="0" presStyleCnt="1" custLinFactNeighborX="506" custLinFactNeighborY="428"/>
      <dgm:spPr/>
    </dgm:pt>
    <dgm:pt modelId="{B95EB8E2-0059-48EA-AED6-D1E984017F0E}" type="pres">
      <dgm:prSet presAssocID="{CAB95160-FCA1-4A3D-9704-C2C921F31E01}" presName="node" presStyleLbl="node1" presStyleIdx="0" presStyleCnt="5" custScaleX="143492" custScaleY="123178">
        <dgm:presLayoutVars>
          <dgm:bulletEnabled val="1"/>
        </dgm:presLayoutVars>
      </dgm:prSet>
      <dgm:spPr/>
    </dgm:pt>
    <dgm:pt modelId="{B9712F90-A987-4A72-8230-7D87EB753119}" type="pres">
      <dgm:prSet presAssocID="{CAB95160-FCA1-4A3D-9704-C2C921F31E01}" presName="dummy" presStyleCnt="0"/>
      <dgm:spPr/>
    </dgm:pt>
    <dgm:pt modelId="{B181BEAA-9933-4782-8EEA-9FDBD3631FE6}" type="pres">
      <dgm:prSet presAssocID="{892DC99F-86C9-47A8-85CA-0D2821EE14AA}" presName="sibTrans" presStyleLbl="sibTrans2D1" presStyleIdx="0" presStyleCnt="5"/>
      <dgm:spPr/>
    </dgm:pt>
    <dgm:pt modelId="{3801EB9E-A9F2-4992-B360-C01B5AA7444D}" type="pres">
      <dgm:prSet presAssocID="{79273DD7-3F64-48C3-9BA2-E1030BB23B62}" presName="node" presStyleLbl="node1" presStyleIdx="1" presStyleCnt="5" custScaleX="146109" custScaleY="124301">
        <dgm:presLayoutVars>
          <dgm:bulletEnabled val="1"/>
        </dgm:presLayoutVars>
      </dgm:prSet>
      <dgm:spPr/>
    </dgm:pt>
    <dgm:pt modelId="{4D6A78AB-372C-4AB6-8D2F-01A46FE95311}" type="pres">
      <dgm:prSet presAssocID="{79273DD7-3F64-48C3-9BA2-E1030BB23B62}" presName="dummy" presStyleCnt="0"/>
      <dgm:spPr/>
    </dgm:pt>
    <dgm:pt modelId="{8611C5FB-125D-48CA-A829-B14BBBAF04FC}" type="pres">
      <dgm:prSet presAssocID="{CAF9910D-8F6D-4FB7-B38C-FBDE8B401E6E}" presName="sibTrans" presStyleLbl="sibTrans2D1" presStyleIdx="1" presStyleCnt="5"/>
      <dgm:spPr/>
    </dgm:pt>
    <dgm:pt modelId="{43BE8C1E-CCE8-4B2B-A945-DE61046D6DD5}" type="pres">
      <dgm:prSet presAssocID="{2F0C38E9-A710-4956-91A9-99681C5C4AB6}" presName="node" presStyleLbl="node1" presStyleIdx="2" presStyleCnt="5" custScaleX="146334" custScaleY="129124">
        <dgm:presLayoutVars>
          <dgm:bulletEnabled val="1"/>
        </dgm:presLayoutVars>
      </dgm:prSet>
      <dgm:spPr/>
    </dgm:pt>
    <dgm:pt modelId="{E2C6BFEB-9DB6-4447-B4C4-DEA5194514A3}" type="pres">
      <dgm:prSet presAssocID="{2F0C38E9-A710-4956-91A9-99681C5C4AB6}" presName="dummy" presStyleCnt="0"/>
      <dgm:spPr/>
    </dgm:pt>
    <dgm:pt modelId="{7EABE5FA-3BA7-4CF5-9572-196C0BEBB1F5}" type="pres">
      <dgm:prSet presAssocID="{A19E8912-B721-4D0E-AA2E-FB51AE2E5FE1}" presName="sibTrans" presStyleLbl="sibTrans2D1" presStyleIdx="2" presStyleCnt="5"/>
      <dgm:spPr/>
    </dgm:pt>
    <dgm:pt modelId="{0F3A8011-9782-4C35-B42F-2BD1715C30C0}" type="pres">
      <dgm:prSet presAssocID="{6A7D2825-211D-4E89-AF0D-EC126AED2BFC}" presName="node" presStyleLbl="node1" presStyleIdx="3" presStyleCnt="5" custScaleX="144253" custScaleY="132353">
        <dgm:presLayoutVars>
          <dgm:bulletEnabled val="1"/>
        </dgm:presLayoutVars>
      </dgm:prSet>
      <dgm:spPr/>
    </dgm:pt>
    <dgm:pt modelId="{5CEF1EE0-3FF0-46C8-A2DC-9725D07335C7}" type="pres">
      <dgm:prSet presAssocID="{6A7D2825-211D-4E89-AF0D-EC126AED2BFC}" presName="dummy" presStyleCnt="0"/>
      <dgm:spPr/>
    </dgm:pt>
    <dgm:pt modelId="{B87B4B7D-3652-40F4-A181-7D42A89F2B69}" type="pres">
      <dgm:prSet presAssocID="{6C61A885-E009-4D95-88A8-F326E4F038AF}" presName="sibTrans" presStyleLbl="sibTrans2D1" presStyleIdx="3" presStyleCnt="5"/>
      <dgm:spPr/>
    </dgm:pt>
    <dgm:pt modelId="{F6A26465-2AC0-433F-8656-ECD2A7D797D4}" type="pres">
      <dgm:prSet presAssocID="{88AE30E8-5555-413F-8B3F-ECC05474C0B3}" presName="node" presStyleLbl="node1" presStyleIdx="4" presStyleCnt="5" custScaleX="152844" custScaleY="129209">
        <dgm:presLayoutVars>
          <dgm:bulletEnabled val="1"/>
        </dgm:presLayoutVars>
      </dgm:prSet>
      <dgm:spPr/>
    </dgm:pt>
    <dgm:pt modelId="{73FA6B8C-9390-4847-B9D8-0485F90DDEB1}" type="pres">
      <dgm:prSet presAssocID="{88AE30E8-5555-413F-8B3F-ECC05474C0B3}" presName="dummy" presStyleCnt="0"/>
      <dgm:spPr/>
    </dgm:pt>
    <dgm:pt modelId="{DA95AE45-6142-4C98-858E-DA90E67227EA}" type="pres">
      <dgm:prSet presAssocID="{ADCCC4FA-F540-4322-8BB6-0C83D31FD058}" presName="sibTrans" presStyleLbl="sibTrans2D1" presStyleIdx="4" presStyleCnt="5"/>
      <dgm:spPr/>
    </dgm:pt>
  </dgm:ptLst>
  <dgm:cxnLst>
    <dgm:cxn modelId="{BC080503-C06B-434F-B950-62F22823C615}" type="presOf" srcId="{6C61A885-E009-4D95-88A8-F326E4F038AF}" destId="{B87B4B7D-3652-40F4-A181-7D42A89F2B69}" srcOrd="0" destOrd="0" presId="urn:microsoft.com/office/officeart/2005/8/layout/radial6"/>
    <dgm:cxn modelId="{8573D906-E23F-45B7-84DF-0A241585963B}" type="presOf" srcId="{88AE30E8-5555-413F-8B3F-ECC05474C0B3}" destId="{F6A26465-2AC0-433F-8656-ECD2A7D797D4}" srcOrd="0" destOrd="0" presId="urn:microsoft.com/office/officeart/2005/8/layout/radial6"/>
    <dgm:cxn modelId="{CCD3C412-07AC-417E-99C6-4D00C1204459}" type="presOf" srcId="{6A7D2825-211D-4E89-AF0D-EC126AED2BFC}" destId="{0F3A8011-9782-4C35-B42F-2BD1715C30C0}" srcOrd="0" destOrd="0" presId="urn:microsoft.com/office/officeart/2005/8/layout/radial6"/>
    <dgm:cxn modelId="{DA4EEC2E-BBB5-4532-96BB-4FD34B98430E}" type="presOf" srcId="{FD5BD38B-DBD4-4B9E-B1B1-D372B8B77E98}" destId="{92B6D4ED-A16C-4AE4-8355-8F17C3774CEC}" srcOrd="0" destOrd="0" presId="urn:microsoft.com/office/officeart/2005/8/layout/radial6"/>
    <dgm:cxn modelId="{25BBF431-0BD7-4D06-867D-635167DAF2D8}" srcId="{FD5BD38B-DBD4-4B9E-B1B1-D372B8B77E98}" destId="{4145ED4E-716C-40CF-ACCF-0C17A6763C82}" srcOrd="0" destOrd="0" parTransId="{4C02EE25-6DC5-4D5F-B496-3F056AA484CB}" sibTransId="{FEEEAA3D-175A-433C-ADDB-73A006A77DDF}"/>
    <dgm:cxn modelId="{06D9F044-DEB4-4DE7-8D6A-83FF6A1B4576}" srcId="{4145ED4E-716C-40CF-ACCF-0C17A6763C82}" destId="{CAB95160-FCA1-4A3D-9704-C2C921F31E01}" srcOrd="0" destOrd="0" parTransId="{2EC9687A-B652-466F-80FC-79F9C29F1B4D}" sibTransId="{892DC99F-86C9-47A8-85CA-0D2821EE14AA}"/>
    <dgm:cxn modelId="{18DE894B-9D6A-4E07-8299-884994A14C40}" type="presOf" srcId="{4145ED4E-716C-40CF-ACCF-0C17A6763C82}" destId="{78BD63E1-A11B-41F3-8726-45D3BE03531F}" srcOrd="0" destOrd="0" presId="urn:microsoft.com/office/officeart/2005/8/layout/radial6"/>
    <dgm:cxn modelId="{19EA8657-3A41-40E4-B327-AE968749E4AA}" type="presOf" srcId="{ADCCC4FA-F540-4322-8BB6-0C83D31FD058}" destId="{DA95AE45-6142-4C98-858E-DA90E67227EA}" srcOrd="0" destOrd="0" presId="urn:microsoft.com/office/officeart/2005/8/layout/radial6"/>
    <dgm:cxn modelId="{7359415A-9A92-49CD-A083-EFAF2A92B707}" type="presOf" srcId="{CAB95160-FCA1-4A3D-9704-C2C921F31E01}" destId="{B95EB8E2-0059-48EA-AED6-D1E984017F0E}" srcOrd="0" destOrd="0" presId="urn:microsoft.com/office/officeart/2005/8/layout/radial6"/>
    <dgm:cxn modelId="{38BF9E88-059E-47A5-9D78-651C56447C1B}" type="presOf" srcId="{892DC99F-86C9-47A8-85CA-0D2821EE14AA}" destId="{B181BEAA-9933-4782-8EEA-9FDBD3631FE6}" srcOrd="0" destOrd="0" presId="urn:microsoft.com/office/officeart/2005/8/layout/radial6"/>
    <dgm:cxn modelId="{5AA96C8C-2CA7-4168-B6B4-73F9B53E4F4E}" srcId="{4145ED4E-716C-40CF-ACCF-0C17A6763C82}" destId="{79273DD7-3F64-48C3-9BA2-E1030BB23B62}" srcOrd="1" destOrd="0" parTransId="{F5D0D27A-DC8F-4C10-B6D9-B08E32DD95BD}" sibTransId="{CAF9910D-8F6D-4FB7-B38C-FBDE8B401E6E}"/>
    <dgm:cxn modelId="{8380D0A2-878B-4194-B292-8E3D807B51DA}" type="presOf" srcId="{CAF9910D-8F6D-4FB7-B38C-FBDE8B401E6E}" destId="{8611C5FB-125D-48CA-A829-B14BBBAF04FC}" srcOrd="0" destOrd="0" presId="urn:microsoft.com/office/officeart/2005/8/layout/radial6"/>
    <dgm:cxn modelId="{04D1D4B5-AFA2-4FED-B713-481A767106FF}" type="presOf" srcId="{79273DD7-3F64-48C3-9BA2-E1030BB23B62}" destId="{3801EB9E-A9F2-4992-B360-C01B5AA7444D}" srcOrd="0" destOrd="0" presId="urn:microsoft.com/office/officeart/2005/8/layout/radial6"/>
    <dgm:cxn modelId="{7DBD7ECE-F5AF-4859-A3B8-B82948D2EFE3}" type="presOf" srcId="{A19E8912-B721-4D0E-AA2E-FB51AE2E5FE1}" destId="{7EABE5FA-3BA7-4CF5-9572-196C0BEBB1F5}" srcOrd="0" destOrd="0" presId="urn:microsoft.com/office/officeart/2005/8/layout/radial6"/>
    <dgm:cxn modelId="{434F4EEC-F652-4BCF-A4C7-D07D40C6B513}" srcId="{4145ED4E-716C-40CF-ACCF-0C17A6763C82}" destId="{88AE30E8-5555-413F-8B3F-ECC05474C0B3}" srcOrd="4" destOrd="0" parTransId="{8BB02675-C9C6-4131-A8AB-D95446750E73}" sibTransId="{ADCCC4FA-F540-4322-8BB6-0C83D31FD058}"/>
    <dgm:cxn modelId="{32AAC1EC-6819-4CAE-8B55-86ECF99F63FD}" srcId="{4145ED4E-716C-40CF-ACCF-0C17A6763C82}" destId="{2F0C38E9-A710-4956-91A9-99681C5C4AB6}" srcOrd="2" destOrd="0" parTransId="{8ADB2C33-95B6-401A-8280-8B38A3ECF68A}" sibTransId="{A19E8912-B721-4D0E-AA2E-FB51AE2E5FE1}"/>
    <dgm:cxn modelId="{773D32F2-8E2A-4F11-B0DC-999502597C65}" type="presOf" srcId="{2F0C38E9-A710-4956-91A9-99681C5C4AB6}" destId="{43BE8C1E-CCE8-4B2B-A945-DE61046D6DD5}" srcOrd="0" destOrd="0" presId="urn:microsoft.com/office/officeart/2005/8/layout/radial6"/>
    <dgm:cxn modelId="{AF0CD0F5-9C10-4827-BA25-2F051651C453}" srcId="{4145ED4E-716C-40CF-ACCF-0C17A6763C82}" destId="{6A7D2825-211D-4E89-AF0D-EC126AED2BFC}" srcOrd="3" destOrd="0" parTransId="{F50CDBB8-8055-49E0-B278-4C9498BE1876}" sibTransId="{6C61A885-E009-4D95-88A8-F326E4F038AF}"/>
    <dgm:cxn modelId="{4012893D-4F04-4137-81E0-03B52C9753D2}" type="presParOf" srcId="{92B6D4ED-A16C-4AE4-8355-8F17C3774CEC}" destId="{78BD63E1-A11B-41F3-8726-45D3BE03531F}" srcOrd="0" destOrd="0" presId="urn:microsoft.com/office/officeart/2005/8/layout/radial6"/>
    <dgm:cxn modelId="{6F93ACEC-BFD2-4F54-B514-AD001F73AB38}" type="presParOf" srcId="{92B6D4ED-A16C-4AE4-8355-8F17C3774CEC}" destId="{B95EB8E2-0059-48EA-AED6-D1E984017F0E}" srcOrd="1" destOrd="0" presId="urn:microsoft.com/office/officeart/2005/8/layout/radial6"/>
    <dgm:cxn modelId="{2B5FF72A-F9D9-4097-B574-DAB895E81C41}" type="presParOf" srcId="{92B6D4ED-A16C-4AE4-8355-8F17C3774CEC}" destId="{B9712F90-A987-4A72-8230-7D87EB753119}" srcOrd="2" destOrd="0" presId="urn:microsoft.com/office/officeart/2005/8/layout/radial6"/>
    <dgm:cxn modelId="{56DE3CF1-A815-4428-B62D-76EA9785BC32}" type="presParOf" srcId="{92B6D4ED-A16C-4AE4-8355-8F17C3774CEC}" destId="{B181BEAA-9933-4782-8EEA-9FDBD3631FE6}" srcOrd="3" destOrd="0" presId="urn:microsoft.com/office/officeart/2005/8/layout/radial6"/>
    <dgm:cxn modelId="{DEAD5DE8-787F-4FE1-BA35-087D71EB93C7}" type="presParOf" srcId="{92B6D4ED-A16C-4AE4-8355-8F17C3774CEC}" destId="{3801EB9E-A9F2-4992-B360-C01B5AA7444D}" srcOrd="4" destOrd="0" presId="urn:microsoft.com/office/officeart/2005/8/layout/radial6"/>
    <dgm:cxn modelId="{3AB5465F-BF61-432C-8A74-3AA5036C7668}" type="presParOf" srcId="{92B6D4ED-A16C-4AE4-8355-8F17C3774CEC}" destId="{4D6A78AB-372C-4AB6-8D2F-01A46FE95311}" srcOrd="5" destOrd="0" presId="urn:microsoft.com/office/officeart/2005/8/layout/radial6"/>
    <dgm:cxn modelId="{5C79B0F2-7F44-4F1B-BE94-E4B23E372BFF}" type="presParOf" srcId="{92B6D4ED-A16C-4AE4-8355-8F17C3774CEC}" destId="{8611C5FB-125D-48CA-A829-B14BBBAF04FC}" srcOrd="6" destOrd="0" presId="urn:microsoft.com/office/officeart/2005/8/layout/radial6"/>
    <dgm:cxn modelId="{789440FC-FCF5-4DB9-AD5A-71379153F98B}" type="presParOf" srcId="{92B6D4ED-A16C-4AE4-8355-8F17C3774CEC}" destId="{43BE8C1E-CCE8-4B2B-A945-DE61046D6DD5}" srcOrd="7" destOrd="0" presId="urn:microsoft.com/office/officeart/2005/8/layout/radial6"/>
    <dgm:cxn modelId="{8B6A9D8B-12E6-41E5-B6A7-6055FDAE38FB}" type="presParOf" srcId="{92B6D4ED-A16C-4AE4-8355-8F17C3774CEC}" destId="{E2C6BFEB-9DB6-4447-B4C4-DEA5194514A3}" srcOrd="8" destOrd="0" presId="urn:microsoft.com/office/officeart/2005/8/layout/radial6"/>
    <dgm:cxn modelId="{CEAF9D0C-0648-4D58-9D85-F0DAF4FB44A2}" type="presParOf" srcId="{92B6D4ED-A16C-4AE4-8355-8F17C3774CEC}" destId="{7EABE5FA-3BA7-4CF5-9572-196C0BEBB1F5}" srcOrd="9" destOrd="0" presId="urn:microsoft.com/office/officeart/2005/8/layout/radial6"/>
    <dgm:cxn modelId="{0DC6C4A6-9B7B-49CC-90E5-BF1E1A64BA56}" type="presParOf" srcId="{92B6D4ED-A16C-4AE4-8355-8F17C3774CEC}" destId="{0F3A8011-9782-4C35-B42F-2BD1715C30C0}" srcOrd="10" destOrd="0" presId="urn:microsoft.com/office/officeart/2005/8/layout/radial6"/>
    <dgm:cxn modelId="{3411E903-BE93-47E7-B168-004D014888A7}" type="presParOf" srcId="{92B6D4ED-A16C-4AE4-8355-8F17C3774CEC}" destId="{5CEF1EE0-3FF0-46C8-A2DC-9725D07335C7}" srcOrd="11" destOrd="0" presId="urn:microsoft.com/office/officeart/2005/8/layout/radial6"/>
    <dgm:cxn modelId="{2ED01AD3-5DCA-41E3-8D00-4B9F554F339C}" type="presParOf" srcId="{92B6D4ED-A16C-4AE4-8355-8F17C3774CEC}" destId="{B87B4B7D-3652-40F4-A181-7D42A89F2B69}" srcOrd="12" destOrd="0" presId="urn:microsoft.com/office/officeart/2005/8/layout/radial6"/>
    <dgm:cxn modelId="{E6000F01-3041-4236-8FD4-9D7F26041201}" type="presParOf" srcId="{92B6D4ED-A16C-4AE4-8355-8F17C3774CEC}" destId="{F6A26465-2AC0-433F-8656-ECD2A7D797D4}" srcOrd="13" destOrd="0" presId="urn:microsoft.com/office/officeart/2005/8/layout/radial6"/>
    <dgm:cxn modelId="{FD1CC044-6608-4453-B2F2-A39E83F9D2B9}" type="presParOf" srcId="{92B6D4ED-A16C-4AE4-8355-8F17C3774CEC}" destId="{73FA6B8C-9390-4847-B9D8-0485F90DDEB1}" srcOrd="14" destOrd="0" presId="urn:microsoft.com/office/officeart/2005/8/layout/radial6"/>
    <dgm:cxn modelId="{82ECE05F-93D2-48A8-8D5E-0ECCC1411A13}" type="presParOf" srcId="{92B6D4ED-A16C-4AE4-8355-8F17C3774CEC}" destId="{DA95AE45-6142-4C98-858E-DA90E67227EA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5AE45-6142-4C98-858E-DA90E67227EA}">
      <dsp:nvSpPr>
        <dsp:cNvPr id="0" name=""/>
        <dsp:cNvSpPr/>
      </dsp:nvSpPr>
      <dsp:spPr>
        <a:xfrm>
          <a:off x="1163158" y="699420"/>
          <a:ext cx="4764347" cy="4764347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B4B7D-3652-40F4-A181-7D42A89F2B69}">
      <dsp:nvSpPr>
        <dsp:cNvPr id="0" name=""/>
        <dsp:cNvSpPr/>
      </dsp:nvSpPr>
      <dsp:spPr>
        <a:xfrm>
          <a:off x="1163158" y="699420"/>
          <a:ext cx="4764347" cy="4764347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BE5FA-3BA7-4CF5-9572-196C0BEBB1F5}">
      <dsp:nvSpPr>
        <dsp:cNvPr id="0" name=""/>
        <dsp:cNvSpPr/>
      </dsp:nvSpPr>
      <dsp:spPr>
        <a:xfrm>
          <a:off x="1163158" y="699420"/>
          <a:ext cx="4764347" cy="4764347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1C5FB-125D-48CA-A829-B14BBBAF04FC}">
      <dsp:nvSpPr>
        <dsp:cNvPr id="0" name=""/>
        <dsp:cNvSpPr/>
      </dsp:nvSpPr>
      <dsp:spPr>
        <a:xfrm>
          <a:off x="1163158" y="699420"/>
          <a:ext cx="4764347" cy="4764347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1BEAA-9933-4782-8EEA-9FDBD3631FE6}">
      <dsp:nvSpPr>
        <dsp:cNvPr id="0" name=""/>
        <dsp:cNvSpPr/>
      </dsp:nvSpPr>
      <dsp:spPr>
        <a:xfrm>
          <a:off x="1163158" y="699420"/>
          <a:ext cx="4764347" cy="4764347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BD63E1-A11B-41F3-8726-45D3BE03531F}">
      <dsp:nvSpPr>
        <dsp:cNvPr id="0" name=""/>
        <dsp:cNvSpPr/>
      </dsp:nvSpPr>
      <dsp:spPr>
        <a:xfrm>
          <a:off x="2472477" y="2005109"/>
          <a:ext cx="2192805" cy="21928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rgbClr val="002060"/>
              </a:solidFill>
            </a:rPr>
            <a:t>Ethos of Action Learning</a:t>
          </a:r>
          <a:endParaRPr lang="en-GB" sz="3300" kern="1200" dirty="0">
            <a:solidFill>
              <a:srgbClr val="002060"/>
            </a:solidFill>
          </a:endParaRPr>
        </a:p>
      </dsp:txBody>
      <dsp:txXfrm>
        <a:off x="2793606" y="2326238"/>
        <a:ext cx="1550547" cy="1550547"/>
      </dsp:txXfrm>
    </dsp:sp>
    <dsp:sp modelId="{B95EB8E2-0059-48EA-AED6-D1E984017F0E}">
      <dsp:nvSpPr>
        <dsp:cNvPr id="0" name=""/>
        <dsp:cNvSpPr/>
      </dsp:nvSpPr>
      <dsp:spPr>
        <a:xfrm>
          <a:off x="2444057" y="-190689"/>
          <a:ext cx="2202550" cy="18907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</a:rPr>
            <a:t>Sharing and insight</a:t>
          </a:r>
          <a:endParaRPr lang="en-GB" sz="1800" b="1" kern="1200" dirty="0">
            <a:solidFill>
              <a:srgbClr val="002060"/>
            </a:solidFill>
          </a:endParaRPr>
        </a:p>
      </dsp:txBody>
      <dsp:txXfrm>
        <a:off x="2766613" y="86203"/>
        <a:ext cx="1557438" cy="1336953"/>
      </dsp:txXfrm>
    </dsp:sp>
    <dsp:sp modelId="{3801EB9E-A9F2-4992-B360-C01B5AA7444D}">
      <dsp:nvSpPr>
        <dsp:cNvPr id="0" name=""/>
        <dsp:cNvSpPr/>
      </dsp:nvSpPr>
      <dsp:spPr>
        <a:xfrm>
          <a:off x="4636999" y="1408550"/>
          <a:ext cx="2242720" cy="19079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</a:rPr>
            <a:t>Development and network of practice</a:t>
          </a:r>
          <a:endParaRPr lang="en-GB" sz="1800" b="1" kern="1200" dirty="0">
            <a:solidFill>
              <a:srgbClr val="002060"/>
            </a:solidFill>
          </a:endParaRPr>
        </a:p>
      </dsp:txBody>
      <dsp:txXfrm>
        <a:off x="4965438" y="1687966"/>
        <a:ext cx="1585842" cy="1349143"/>
      </dsp:txXfrm>
    </dsp:sp>
    <dsp:sp modelId="{43BE8C1E-CCE8-4B2B-A945-DE61046D6DD5}">
      <dsp:nvSpPr>
        <dsp:cNvPr id="0" name=""/>
        <dsp:cNvSpPr/>
      </dsp:nvSpPr>
      <dsp:spPr>
        <a:xfrm>
          <a:off x="3789971" y="3973104"/>
          <a:ext cx="2246174" cy="19820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rgbClr val="002060"/>
              </a:solidFill>
            </a:rPr>
            <a:t>Individual and collection reflection</a:t>
          </a:r>
        </a:p>
      </dsp:txBody>
      <dsp:txXfrm>
        <a:off x="4118916" y="4263362"/>
        <a:ext cx="1588284" cy="1401490"/>
      </dsp:txXfrm>
    </dsp:sp>
    <dsp:sp modelId="{0F3A8011-9782-4C35-B42F-2BD1715C30C0}">
      <dsp:nvSpPr>
        <dsp:cNvPr id="0" name=""/>
        <dsp:cNvSpPr/>
      </dsp:nvSpPr>
      <dsp:spPr>
        <a:xfrm>
          <a:off x="1070490" y="3948322"/>
          <a:ext cx="2214231" cy="2031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</a:rPr>
            <a:t>Mutual support and growth</a:t>
          </a:r>
          <a:endParaRPr lang="en-GB" sz="1800" b="1" kern="1200" dirty="0">
            <a:solidFill>
              <a:srgbClr val="002060"/>
            </a:solidFill>
          </a:endParaRPr>
        </a:p>
      </dsp:txBody>
      <dsp:txXfrm>
        <a:off x="1394757" y="4245839"/>
        <a:ext cx="1565697" cy="1436536"/>
      </dsp:txXfrm>
    </dsp:sp>
    <dsp:sp modelId="{F6A26465-2AC0-433F-8656-ECD2A7D797D4}">
      <dsp:nvSpPr>
        <dsp:cNvPr id="0" name=""/>
        <dsp:cNvSpPr/>
      </dsp:nvSpPr>
      <dsp:spPr>
        <a:xfrm>
          <a:off x="159254" y="1370882"/>
          <a:ext cx="2346100" cy="19833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</a:rPr>
            <a:t>Ongoing learning and action</a:t>
          </a:r>
          <a:endParaRPr lang="en-GB" sz="1800" b="1" kern="1200" dirty="0">
            <a:solidFill>
              <a:srgbClr val="002060"/>
            </a:solidFill>
          </a:endParaRPr>
        </a:p>
      </dsp:txBody>
      <dsp:txXfrm>
        <a:off x="502832" y="1661331"/>
        <a:ext cx="1658944" cy="1402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4A934-14B4-47EB-AA76-4E0F46ED5009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4F69D-E056-451A-8E4F-DC3E31A990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27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>
              <a:lnSpc>
                <a:spcPct val="107000"/>
              </a:lnSpc>
            </a:pPr>
            <a:r>
              <a:rPr lang="en-GB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 time, numerous studies have been published, and numerous definitions have emerged, such as:</a:t>
            </a:r>
          </a:p>
          <a:p>
            <a:pPr lvl="0" algn="just">
              <a:lnSpc>
                <a:spcPct val="107000"/>
              </a:lnSpc>
            </a:pPr>
            <a:endParaRPr lang="en-GB" sz="11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“Resilience is the process, capacity or outcome of successful adaptation despite challenges or threatening circumstances … good outcomes despite high risk status, sustained competence under threat and recovery from trauma.” (</a:t>
            </a:r>
            <a:r>
              <a:rPr lang="en-GB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Masten</a:t>
            </a:r>
            <a:r>
              <a:rPr lang="en-GB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Best &amp; </a:t>
            </a:r>
            <a:r>
              <a:rPr lang="en-GB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Garmenzy</a:t>
            </a:r>
            <a:r>
              <a:rPr lang="en-GB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1990, p.426)</a:t>
            </a: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11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“Resilience … individual … refers to successful adaptation despite risk and adversity.” (</a:t>
            </a:r>
            <a:r>
              <a:rPr lang="en-GB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Mastern</a:t>
            </a:r>
            <a:r>
              <a:rPr lang="en-GB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1994, p.3)</a:t>
            </a: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11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“Capacity to overcome personal vulnerabilities and environmental stressors, to be able to ‘bounce back’ in the face of potential risks, and to maintain well-being” (Oswald, Johnson, &amp; Howard, 2003, p. 50).</a:t>
            </a: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“Capacity to continue to ‘bounce back’, to recover strengths or spirit quickly and efficiently in face of adversity … a dynamic construct subject to influence by environmental, work-specific and personal contexts” (Sammons et al., 2007, p. 694).</a:t>
            </a: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11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“Resilience is the capacity to bounce back from disruptions … resilience is the capacity to continue making progress toward your current career goals with the resources and strategies you have already developed.” (Seibert, </a:t>
            </a:r>
            <a:r>
              <a:rPr lang="en-GB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Kraimer</a:t>
            </a:r>
            <a:r>
              <a:rPr lang="en-GB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&amp; </a:t>
            </a:r>
            <a:r>
              <a:rPr lang="en-GB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Heslin</a:t>
            </a:r>
            <a:r>
              <a:rPr lang="en-GB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2016, p. 245).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DAC694-EA8B-41E5-BF61-0E26DA0C487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75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>
              <a:lnSpc>
                <a:spcPct val="107000"/>
              </a:lnSpc>
            </a:pPr>
            <a:r>
              <a:rPr lang="en-GB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 time, numerous studies have been published, and numerous definitions have emerged, such as:</a:t>
            </a:r>
          </a:p>
          <a:p>
            <a:pPr lvl="0" algn="just">
              <a:lnSpc>
                <a:spcPct val="107000"/>
              </a:lnSpc>
            </a:pPr>
            <a:endParaRPr lang="en-GB" sz="11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“Resilience is the process, capacity or outcome of successful adaptation despite challenges or threatening circumstances … good outcomes despite high risk status, sustained competence under threat and recovery from trauma.” (</a:t>
            </a:r>
            <a:r>
              <a:rPr lang="en-GB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Masten</a:t>
            </a:r>
            <a:r>
              <a:rPr lang="en-GB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Best &amp; </a:t>
            </a:r>
            <a:r>
              <a:rPr lang="en-GB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Garmenzy</a:t>
            </a:r>
            <a:r>
              <a:rPr lang="en-GB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1990, p.426)</a:t>
            </a: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11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“Resilience … individual … refers to successful adaptation despite risk and adversity.” (</a:t>
            </a:r>
            <a:r>
              <a:rPr lang="en-GB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Mastern</a:t>
            </a:r>
            <a:r>
              <a:rPr lang="en-GB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1994, p.3)</a:t>
            </a: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11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“Capacity to overcome personal vulnerabilities and environmental stressors, to be able to ‘bounce back’ in the face of potential risks, and to maintain well-being” (Oswald, Johnson, &amp; Howard, 2003, p. 50).</a:t>
            </a: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“Capacity to continue to ‘bounce back’, to recover strengths or spirit quickly and efficiently in face of adversity … a dynamic construct subject to influence by environmental, work-specific and personal contexts” (Sammons et al., 2007, p. 694).</a:t>
            </a: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11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“Resilience is the capacity to bounce back from disruptions … resilience is the capacity to continue making progress toward your current career goals with the resources and strategies you have already developed.” (Seibert, </a:t>
            </a:r>
            <a:r>
              <a:rPr lang="en-GB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Kraimer</a:t>
            </a:r>
            <a:r>
              <a:rPr lang="en-GB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&amp; </a:t>
            </a:r>
            <a:r>
              <a:rPr lang="en-GB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Heslin</a:t>
            </a:r>
            <a:r>
              <a:rPr lang="en-GB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2016, p. 245).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DAC694-EA8B-41E5-BF61-0E26DA0C487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976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>
              <a:lnSpc>
                <a:spcPct val="107000"/>
              </a:lnSpc>
            </a:pPr>
            <a:r>
              <a:rPr lang="en-GB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 time, numerous studies have been published, and numerous definitions have emerged, such as:</a:t>
            </a:r>
          </a:p>
          <a:p>
            <a:pPr lvl="0" algn="just">
              <a:lnSpc>
                <a:spcPct val="107000"/>
              </a:lnSpc>
            </a:pPr>
            <a:endParaRPr lang="en-GB" sz="11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“Resilience is the process, capacity or outcome of successful adaptation despite challenges or threatening circumstances … good outcomes despite high risk status, sustained competence under threat and recovery from trauma.” (</a:t>
            </a:r>
            <a:r>
              <a:rPr lang="en-GB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Masten</a:t>
            </a:r>
            <a:r>
              <a:rPr lang="en-GB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Best &amp; </a:t>
            </a:r>
            <a:r>
              <a:rPr lang="en-GB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Garmenzy</a:t>
            </a:r>
            <a:r>
              <a:rPr lang="en-GB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1990, p.426)</a:t>
            </a: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11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“Resilience … individual … refers to successful adaptation despite risk and adversity.” (</a:t>
            </a:r>
            <a:r>
              <a:rPr lang="en-GB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Mastern</a:t>
            </a:r>
            <a:r>
              <a:rPr lang="en-GB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1994, p.3)</a:t>
            </a: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11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“Capacity to overcome personal vulnerabilities and environmental stressors, to be able to ‘bounce back’ in the face of potential risks, and to maintain well-being” (Oswald, Johnson, &amp; Howard, 2003, p. 50).</a:t>
            </a: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“Capacity to continue to ‘bounce back’, to recover strengths or spirit quickly and efficiently in face of adversity … a dynamic construct subject to influence by environmental, work-specific and personal contexts” (Sammons et al., 2007, p. 694).</a:t>
            </a: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11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“Resilience is the capacity to bounce back from disruptions … resilience is the capacity to continue making progress toward your current career goals with the resources and strategies you have already developed.” (Seibert, </a:t>
            </a:r>
            <a:r>
              <a:rPr lang="en-GB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Kraimer</a:t>
            </a:r>
            <a:r>
              <a:rPr lang="en-GB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&amp; </a:t>
            </a:r>
            <a:r>
              <a:rPr lang="en-GB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Heslin</a:t>
            </a:r>
            <a:r>
              <a:rPr lang="en-GB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2016, p. 245).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DAC694-EA8B-41E5-BF61-0E26DA0C487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224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737E02-CAF0-425E-BB9A-693F07921EEE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1B220E-F2C7-4322-AE98-F2C37D2D0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215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47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439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EB6B2-002C-4B40-9860-46C92E9DA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B7861-12A3-4D9D-A931-AF36A9EC37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D1C818-F02C-4C5F-99CC-8044C58BC1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C14A4-C50C-4899-A7D5-3CCDF8965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B1225-9D5C-45DA-810B-63123DF46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42FBFF-0467-4FFC-8671-43B438B66B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17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inuation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09600" y="1484784"/>
            <a:ext cx="11055019" cy="504056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800" baseline="0">
                <a:solidFill>
                  <a:schemeClr val="accent4">
                    <a:lumMod val="10000"/>
                  </a:schemeClr>
                </a:solidFill>
              </a:defRPr>
            </a:lvl1pPr>
            <a:lvl2pPr>
              <a:buClr>
                <a:srgbClr val="0070C0"/>
              </a:buClr>
              <a:defRPr sz="2400">
                <a:solidFill>
                  <a:schemeClr val="accent4">
                    <a:lumMod val="10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10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10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bullet point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476672"/>
            <a:ext cx="8270709" cy="8640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481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339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F2483237-672D-4B8A-8398-36F2CBCA7E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6411" y="818536"/>
            <a:ext cx="5299589" cy="5220929"/>
          </a:xfrm>
          <a:prstGeom prst="rect">
            <a:avLst/>
          </a:prstGeom>
          <a:noFill/>
          <a:effectLst>
            <a:outerShdw blurRad="1016000" dist="825500" dir="5400000" sx="86000" sy="86000" algn="t" rotWithShape="0">
              <a:prstClr val="black">
                <a:alpha val="3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41283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2B8F49-E9BD-4D5B-BF82-806751F523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12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BB85B06C-9A8E-40FE-AE2B-6D37D925E18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6225" y="261937"/>
            <a:ext cx="11639550" cy="6334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79855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737E02-CAF0-425E-BB9A-693F07921EEE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1B220E-F2C7-4322-AE98-F2C37D2D0B1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DB887A-7129-4457-9CF4-F6D626F321E8}"/>
              </a:ext>
            </a:extLst>
          </p:cNvPr>
          <p:cNvSpPr/>
          <p:nvPr userDrawn="1"/>
        </p:nvSpPr>
        <p:spPr>
          <a:xfrm>
            <a:off x="4681330" y="0"/>
            <a:ext cx="2981740" cy="983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24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408" y="370303"/>
            <a:ext cx="10972800" cy="67786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19100" y="1466850"/>
            <a:ext cx="11099800" cy="4572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34FB51-1A4C-4010-B269-E796FF04FD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72302" y="54431"/>
            <a:ext cx="2993395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73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60364"/>
            <a:ext cx="10972800" cy="67786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19100" y="1466850"/>
            <a:ext cx="11099800" cy="4572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124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60364"/>
            <a:ext cx="10972800" cy="67786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19100" y="1466850"/>
            <a:ext cx="11099800" cy="4572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145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97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347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728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786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085480" y="126460"/>
            <a:ext cx="2026520" cy="64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1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13FA35-9C99-43F2-9171-3A1727E12318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Action Learning Symposium 2021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 Chandana Sanyal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 Julie Haddock-Millar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F3E91D-2CFE-4C04-8243-DB6F1523C9D1}"/>
              </a:ext>
            </a:extLst>
          </p:cNvPr>
          <p:cNvSpPr/>
          <p:nvPr/>
        </p:nvSpPr>
        <p:spPr>
          <a:xfrm>
            <a:off x="733424" y="1600397"/>
            <a:ext cx="11077576" cy="30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AAFE07-747F-435B-8912-C49A9FFDA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142" y="280390"/>
            <a:ext cx="3266577" cy="12865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3BF9ED-F1C4-490E-A098-6AB422436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711" y="741362"/>
            <a:ext cx="5730709" cy="537464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711256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F74C34-082C-460E-91D4-3C5307479FC7}"/>
              </a:ext>
            </a:extLst>
          </p:cNvPr>
          <p:cNvSpPr txBox="1"/>
          <p:nvPr/>
        </p:nvSpPr>
        <p:spPr>
          <a:xfrm>
            <a:off x="1605280" y="1682879"/>
            <a:ext cx="974344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Dr Chandana Sanyal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3600" dirty="0">
                <a:solidFill>
                  <a:srgbClr val="002060"/>
                </a:solidFill>
                <a:latin typeface="Calibri" panose="020F0502020204030204"/>
                <a:cs typeface="Arial" panose="020B0604020202020204" pitchFamily="34" charset="0"/>
              </a:rPr>
              <a:t>E-mail: c.sanyal@mdx.ac.uk</a:t>
            </a:r>
            <a:endParaRPr kumimoji="0" lang="da-DK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a-DK" sz="3600" dirty="0">
              <a:solidFill>
                <a:srgbClr val="00206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Dr Julie Haddock-Millar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E-mail: j.haddock-millar@mdx.ac.uk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819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F3E91D-2CFE-4C04-8243-DB6F1523C9D1}"/>
              </a:ext>
            </a:extLst>
          </p:cNvPr>
          <p:cNvSpPr/>
          <p:nvPr/>
        </p:nvSpPr>
        <p:spPr>
          <a:xfrm>
            <a:off x="733424" y="1600397"/>
            <a:ext cx="11077576" cy="30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DBEBDB-8B14-46C2-9E7F-3444E3042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120" y="751840"/>
            <a:ext cx="4631745" cy="53268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9C1E2B9-682D-4ED9-873E-63B7B199CD73}"/>
              </a:ext>
            </a:extLst>
          </p:cNvPr>
          <p:cNvSpPr txBox="1"/>
          <p:nvPr/>
        </p:nvSpPr>
        <p:spPr>
          <a:xfrm>
            <a:off x="733424" y="2420359"/>
            <a:ext cx="4559425" cy="365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200" i="1" dirty="0">
                <a:solidFill>
                  <a:srgbClr val="002060"/>
                </a:solidFill>
                <a:latin typeface="Calibri" panose="020F0502020204030204"/>
              </a:rPr>
              <a:t>An account of practice drawing connections between action learning, community of practice and supervision frameworks.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B79F01-561C-4279-948A-DA28FF159C59}"/>
              </a:ext>
            </a:extLst>
          </p:cNvPr>
          <p:cNvSpPr txBox="1"/>
          <p:nvPr/>
        </p:nvSpPr>
        <p:spPr>
          <a:xfrm>
            <a:off x="411539" y="600889"/>
            <a:ext cx="5024549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ethos of Action Learning within a Virtual Reflective Practice Forum</a:t>
            </a:r>
          </a:p>
        </p:txBody>
      </p:sp>
    </p:spTree>
    <p:extLst>
      <p:ext uri="{BB962C8B-B14F-4D97-AF65-F5344CB8AC3E}">
        <p14:creationId xmlns:p14="http://schemas.microsoft.com/office/powerpoint/2010/main" val="88779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F3E91D-2CFE-4C04-8243-DB6F1523C9D1}"/>
              </a:ext>
            </a:extLst>
          </p:cNvPr>
          <p:cNvSpPr/>
          <p:nvPr/>
        </p:nvSpPr>
        <p:spPr>
          <a:xfrm>
            <a:off x="733424" y="1600397"/>
            <a:ext cx="11077576" cy="30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FB18B4-FDFE-4151-B66A-651EE9CBC833}"/>
              </a:ext>
            </a:extLst>
          </p:cNvPr>
          <p:cNvSpPr txBox="1"/>
          <p:nvPr/>
        </p:nvSpPr>
        <p:spPr>
          <a:xfrm>
            <a:off x="1950583" y="1267841"/>
            <a:ext cx="8643257" cy="3481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AGENDA</a:t>
            </a:r>
          </a:p>
          <a:p>
            <a:pPr marL="342900" marR="0" lvl="0" indent="-342900" algn="just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srgbClr val="00206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Outline the Reflective Practice Forum (RPF)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srgbClr val="00206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Our role as Action Learning Facilitators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Our RPF </a:t>
            </a:r>
            <a:r>
              <a:rPr lang="en-GB" sz="2400" dirty="0">
                <a:solidFill>
                  <a:srgbClr val="00206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Framework and connections between Communities of Practice and Supervision frameworks.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srgbClr val="00206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Final thoughts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733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chocolate bars&#10;&#10;Description automatically generated with low confidence">
            <a:extLst>
              <a:ext uri="{FF2B5EF4-FFF2-40B4-BE49-F238E27FC236}">
                <a16:creationId xmlns:a16="http://schemas.microsoft.com/office/drawing/2014/main" id="{32F57B91-3081-4E22-AA7A-6866F7692D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31" b="13856"/>
          <a:stretch/>
        </p:blipFill>
        <p:spPr>
          <a:xfrm>
            <a:off x="20" y="10"/>
            <a:ext cx="6095980" cy="3428990"/>
          </a:xfrm>
          <a:prstGeom prst="rect">
            <a:avLst/>
          </a:prstGeom>
        </p:spPr>
      </p:pic>
      <p:pic>
        <p:nvPicPr>
          <p:cNvPr id="6" name="Picture 5" descr="A person standing on a hill&#10;&#10;Description automatically generated with low confidence">
            <a:extLst>
              <a:ext uri="{FF2B5EF4-FFF2-40B4-BE49-F238E27FC236}">
                <a16:creationId xmlns:a16="http://schemas.microsoft.com/office/drawing/2014/main" id="{9404C583-CA47-40FF-9B1C-EAF352ACB0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46"/>
          <a:stretch/>
        </p:blipFill>
        <p:spPr>
          <a:xfrm>
            <a:off x="6096000" y="10"/>
            <a:ext cx="6096000" cy="3428990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66CA046-9268-4375-B178-305E12DE62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67"/>
          <a:stretch/>
        </p:blipFill>
        <p:spPr bwMode="auto">
          <a:xfrm>
            <a:off x="20" y="3429000"/>
            <a:ext cx="609598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, calendar&#10;&#10;Description automatically generated">
            <a:extLst>
              <a:ext uri="{FF2B5EF4-FFF2-40B4-BE49-F238E27FC236}">
                <a16:creationId xmlns:a16="http://schemas.microsoft.com/office/drawing/2014/main" id="{EF653C4B-6963-4E2A-914E-2ECB683BAB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787" b="2944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C8870D-2396-43EF-B1F6-3F536A49EF11}"/>
              </a:ext>
            </a:extLst>
          </p:cNvPr>
          <p:cNvSpPr txBox="1"/>
          <p:nvPr/>
        </p:nvSpPr>
        <p:spPr>
          <a:xfrm>
            <a:off x="4286858" y="2761554"/>
            <a:ext cx="3618284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Reflective Practice Forum</a:t>
            </a:r>
          </a:p>
        </p:txBody>
      </p:sp>
      <p:sp>
        <p:nvSpPr>
          <p:cNvPr id="77" name="Frame 76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F3E91D-2CFE-4C04-8243-DB6F1523C9D1}"/>
              </a:ext>
            </a:extLst>
          </p:cNvPr>
          <p:cNvSpPr/>
          <p:nvPr/>
        </p:nvSpPr>
        <p:spPr>
          <a:xfrm>
            <a:off x="-3482999" y="340089"/>
            <a:ext cx="11077576" cy="30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913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69">
            <a:extLst>
              <a:ext uri="{FF2B5EF4-FFF2-40B4-BE49-F238E27FC236}">
                <a16:creationId xmlns:a16="http://schemas.microsoft.com/office/drawing/2014/main" id="{A5A17FC0-D416-4C8B-A9E6-5924D352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127" y="2300641"/>
            <a:ext cx="4236873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C8870D-2396-43EF-B1F6-3F536A49EF11}"/>
              </a:ext>
            </a:extLst>
          </p:cNvPr>
          <p:cNvSpPr txBox="1"/>
          <p:nvPr/>
        </p:nvSpPr>
        <p:spPr>
          <a:xfrm>
            <a:off x="8340636" y="3242168"/>
            <a:ext cx="2840391" cy="23093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4800" b="1" dirty="0">
              <a:solidFill>
                <a:srgbClr val="FFFFFF"/>
              </a:solidFill>
              <a:latin typeface="Calibri Light" panose="020F03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FFFFFF"/>
                </a:solidFill>
                <a:latin typeface="Calibri Light" panose="020F0302020204030204"/>
              </a:rPr>
              <a:t>Our role/s as a Facilitator of the RPF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83" name="Straight Connector 71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1218895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73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406432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75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77">
            <a:extLst>
              <a:ext uri="{FF2B5EF4-FFF2-40B4-BE49-F238E27FC236}">
                <a16:creationId xmlns:a16="http://schemas.microsoft.com/office/drawing/2014/main" id="{9891B5DE-6811-4844-BB18-472A3F36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79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40636" y="5336249"/>
            <a:ext cx="1892695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9F3E91D-2CFE-4C04-8243-DB6F1523C9D1}"/>
              </a:ext>
            </a:extLst>
          </p:cNvPr>
          <p:cNvSpPr/>
          <p:nvPr/>
        </p:nvSpPr>
        <p:spPr>
          <a:xfrm>
            <a:off x="733401" y="1227065"/>
            <a:ext cx="11077576" cy="30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A65561-95F2-4FE8-B67A-E536C3CC3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01" y="166575"/>
            <a:ext cx="2466975" cy="18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7DFD50-3F00-4DCD-90BB-5EFB1DF6E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9711" y="166399"/>
            <a:ext cx="2619375" cy="18480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129A57-F2E6-4BC5-BF4E-BF8B75AF68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218" y="3055227"/>
            <a:ext cx="2946392" cy="28436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78A2CB-0957-470E-8D52-9C733EED9D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401" y="4842898"/>
            <a:ext cx="2619375" cy="17430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9AFCCA-C3F7-402F-83DB-7665AE9E33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801" y="2557124"/>
            <a:ext cx="2539971" cy="16491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AD2F3C-8F07-412D-B66D-55EAEA25D0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9838" y="186248"/>
            <a:ext cx="1903153" cy="182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55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F3E91D-2CFE-4C04-8243-DB6F1523C9D1}"/>
              </a:ext>
            </a:extLst>
          </p:cNvPr>
          <p:cNvSpPr/>
          <p:nvPr/>
        </p:nvSpPr>
        <p:spPr>
          <a:xfrm>
            <a:off x="733424" y="1600397"/>
            <a:ext cx="11077576" cy="30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FB18B4-FDFE-4151-B66A-651EE9CBC833}"/>
              </a:ext>
            </a:extLst>
          </p:cNvPr>
          <p:cNvSpPr txBox="1"/>
          <p:nvPr/>
        </p:nvSpPr>
        <p:spPr>
          <a:xfrm>
            <a:off x="1813763" y="473829"/>
            <a:ext cx="9260637" cy="5728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Themes/issues explored by the Programme Managers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entor / coach and mentee / coachee ‘best fit’ match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ea typeface="Calibri" panose="020F0502020204030204" pitchFamily="34" charset="0"/>
              </a:rPr>
              <a:t>R</a:t>
            </a:r>
            <a:r>
              <a:rPr lang="en-GB" sz="2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elation rift between the mentor / coach and mentee / coachee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ea typeface="Calibri" panose="020F0502020204030204" pitchFamily="34" charset="0"/>
              </a:rPr>
              <a:t>F</a:t>
            </a:r>
            <a:r>
              <a:rPr lang="en-GB" sz="2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eedback to a mentor / coach that is not the right ‘fit’ for the programme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Challenges building supervision/ on-going support for mentor/ coaches within programmes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ea typeface="Calibri" panose="020F0502020204030204" pitchFamily="34" charset="0"/>
              </a:rPr>
              <a:t>D</a:t>
            </a:r>
            <a:r>
              <a:rPr lang="en-GB" sz="2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esign of impact evaluation strategies, tools and techniques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ea typeface="Calibri" panose="020F0502020204030204" pitchFamily="34" charset="0"/>
              </a:rPr>
              <a:t>E</a:t>
            </a:r>
            <a:r>
              <a:rPr lang="en-GB" sz="2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xplored working simultaneously with internal and external mentors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Impact of COVID-19 on practice</a:t>
            </a:r>
            <a:endParaRPr lang="en-GB" sz="2400" dirty="0">
              <a:solidFill>
                <a:srgbClr val="00206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989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09E623-B5CD-461C-9C97-DB5DD7F69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079" y="1573887"/>
            <a:ext cx="3517119" cy="2338885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8D1100C-373F-4DC1-9506-1393CA342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266" y="1602535"/>
            <a:ext cx="3537345" cy="2281587"/>
          </a:xfrm>
          <a:prstGeom prst="rect">
            <a:avLst/>
          </a:prstGeom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73949ED-CB62-418D-A690-D98FA5593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74" y="1753451"/>
            <a:ext cx="3517120" cy="23037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9F3E91D-2CFE-4C04-8243-DB6F1523C9D1}"/>
              </a:ext>
            </a:extLst>
          </p:cNvPr>
          <p:cNvSpPr/>
          <p:nvPr/>
        </p:nvSpPr>
        <p:spPr>
          <a:xfrm>
            <a:off x="733424" y="1600397"/>
            <a:ext cx="11077576" cy="30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35A999-AEB9-4E8F-98B9-0266E8A7CFCC}"/>
              </a:ext>
            </a:extLst>
          </p:cNvPr>
          <p:cNvSpPr txBox="1"/>
          <p:nvPr/>
        </p:nvSpPr>
        <p:spPr>
          <a:xfrm>
            <a:off x="504301" y="4549676"/>
            <a:ext cx="344338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ea typeface="Times New Roman" panose="02020603050405020304" pitchFamily="18" charset="0"/>
              </a:rPr>
              <a:t>P</a:t>
            </a:r>
            <a:r>
              <a:rPr lang="en-GB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articipants shared their own experiences, including challenges, asked questions and sought clarifications, leading to further insights of the practice of coaching and mentoring programme management.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7C44D0-CB44-4A98-B720-32703F2154DA}"/>
              </a:ext>
            </a:extLst>
          </p:cNvPr>
          <p:cNvSpPr txBox="1"/>
          <p:nvPr/>
        </p:nvSpPr>
        <p:spPr>
          <a:xfrm>
            <a:off x="733424" y="487680"/>
            <a:ext cx="2985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Action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Learning</a:t>
            </a: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E69DA8-358D-446E-8313-0B21B14A5EEB}"/>
              </a:ext>
            </a:extLst>
          </p:cNvPr>
          <p:cNvSpPr txBox="1"/>
          <p:nvPr/>
        </p:nvSpPr>
        <p:spPr>
          <a:xfrm>
            <a:off x="8615038" y="672345"/>
            <a:ext cx="298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Supervision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3EE072-6E30-43BD-ABD5-6FBEAB605683}"/>
              </a:ext>
            </a:extLst>
          </p:cNvPr>
          <p:cNvSpPr txBox="1"/>
          <p:nvPr/>
        </p:nvSpPr>
        <p:spPr>
          <a:xfrm>
            <a:off x="4469071" y="487678"/>
            <a:ext cx="2985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Community of Practice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D1921F-FB02-4B6A-B130-B1EC983930A6}"/>
              </a:ext>
            </a:extLst>
          </p:cNvPr>
          <p:cNvSpPr txBox="1"/>
          <p:nvPr/>
        </p:nvSpPr>
        <p:spPr>
          <a:xfrm>
            <a:off x="4439418" y="4699954"/>
            <a:ext cx="315835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  <a:ea typeface="Times New Roman" panose="02020603050405020304" pitchFamily="18" charset="0"/>
              </a:rPr>
              <a:t>S</a:t>
            </a:r>
            <a:r>
              <a:rPr lang="en-GB" sz="18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ome principles and features of COP had been adapted within the RPFs to offer a space for on-going learning and building a network.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131DCF-2282-48AA-8D1B-2F4399A86165}"/>
              </a:ext>
            </a:extLst>
          </p:cNvPr>
          <p:cNvSpPr txBox="1"/>
          <p:nvPr/>
        </p:nvSpPr>
        <p:spPr>
          <a:xfrm>
            <a:off x="8615038" y="4549676"/>
            <a:ext cx="34220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We facilitated a supportive learning space to engage in and share practice experiences and offered advocacy as required to enable the participants to build competence and confidence in their practice.  </a:t>
            </a:r>
            <a:br>
              <a:rPr lang="en-GB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</a:br>
            <a:r>
              <a:rPr lang="en-GB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20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C8870D-2396-43EF-B1F6-3F536A49EF11}"/>
              </a:ext>
            </a:extLst>
          </p:cNvPr>
          <p:cNvSpPr txBox="1"/>
          <p:nvPr/>
        </p:nvSpPr>
        <p:spPr>
          <a:xfrm>
            <a:off x="1190499" y="2297247"/>
            <a:ext cx="4036334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Reflective Practice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600" b="1" dirty="0">
                <a:solidFill>
                  <a:srgbClr val="002060"/>
                </a:solidFill>
              </a:rPr>
              <a:t>Forum</a:t>
            </a: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Framework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 8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F3E91D-2CFE-4C04-8243-DB6F1523C9D1}"/>
              </a:ext>
            </a:extLst>
          </p:cNvPr>
          <p:cNvSpPr/>
          <p:nvPr/>
        </p:nvSpPr>
        <p:spPr>
          <a:xfrm>
            <a:off x="733401" y="1227065"/>
            <a:ext cx="11077576" cy="30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1ABA1C7D-591E-4B94-A367-9614229971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7181208"/>
              </p:ext>
            </p:extLst>
          </p:nvPr>
        </p:nvGraphicFramePr>
        <p:xfrm>
          <a:off x="5150144" y="619760"/>
          <a:ext cx="7038975" cy="5789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7119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C8870D-2396-43EF-B1F6-3F536A49EF11}"/>
              </a:ext>
            </a:extLst>
          </p:cNvPr>
          <p:cNvSpPr txBox="1"/>
          <p:nvPr/>
        </p:nvSpPr>
        <p:spPr>
          <a:xfrm>
            <a:off x="674078" y="4905998"/>
            <a:ext cx="11139854" cy="8326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Development, learning and reflection are </a:t>
            </a:r>
            <a:r>
              <a:rPr lang="en-GB" sz="5400" dirty="0">
                <a:solidFill>
                  <a:schemeClr val="bg1"/>
                </a:solidFill>
                <a:latin typeface="Calibri" panose="020F0502020204030204"/>
                <a:ea typeface="Times New Roman" panose="02020603050405020304" pitchFamily="18" charset="0"/>
              </a:rPr>
              <a:t>at the </a:t>
            </a:r>
            <a:r>
              <a:rPr lang="en-GB" sz="5400" b="1" dirty="0">
                <a:solidFill>
                  <a:schemeClr val="bg1"/>
                </a:solidFill>
                <a:latin typeface="Calibri" panose="020F0502020204030204"/>
                <a:ea typeface="Times New Roman" panose="02020603050405020304" pitchFamily="18" charset="0"/>
              </a:rPr>
              <a:t>core </a:t>
            </a:r>
            <a:r>
              <a:rPr lang="en-GB" sz="5400" dirty="0">
                <a:solidFill>
                  <a:schemeClr val="bg1"/>
                </a:solidFill>
                <a:latin typeface="Calibri" panose="020F0502020204030204"/>
                <a:ea typeface="Times New Roman" panose="02020603050405020304" pitchFamily="18" charset="0"/>
              </a:rPr>
              <a:t>of the RPF.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0849C6-0BB3-4EBE-944A-35E2D2176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79" y="491218"/>
            <a:ext cx="5158239" cy="36441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BD9C7F-1562-4D42-AE8E-FA78919CE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043" y="491217"/>
            <a:ext cx="5455917" cy="3630664"/>
          </a:xfrm>
          <a:prstGeom prst="rect">
            <a:avLst/>
          </a:prstGeom>
        </p:spPr>
      </p:pic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9F3E91D-2CFE-4C04-8243-DB6F1523C9D1}"/>
              </a:ext>
            </a:extLst>
          </p:cNvPr>
          <p:cNvSpPr/>
          <p:nvPr/>
        </p:nvSpPr>
        <p:spPr>
          <a:xfrm>
            <a:off x="-3482999" y="340089"/>
            <a:ext cx="11077576" cy="30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308AE0-6B2E-4B3D-ACCE-B410098DFA29}"/>
              </a:ext>
            </a:extLst>
          </p:cNvPr>
          <p:cNvSpPr txBox="1"/>
          <p:nvPr/>
        </p:nvSpPr>
        <p:spPr>
          <a:xfrm>
            <a:off x="534159" y="5703454"/>
            <a:ext cx="11123681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Calibri" panose="020F0502020204030204"/>
                <a:ea typeface="Times New Roman" panose="02020603050405020304" pitchFamily="18" charset="0"/>
              </a:rPr>
              <a:t>RPF is a </a:t>
            </a:r>
            <a:r>
              <a:rPr lang="en-GB" sz="2800" b="1" dirty="0">
                <a:solidFill>
                  <a:schemeClr val="bg1"/>
                </a:solidFill>
                <a:latin typeface="Calibri" panose="020F0502020204030204"/>
                <a:ea typeface="Times New Roman" panose="02020603050405020304" pitchFamily="18" charset="0"/>
              </a:rPr>
              <a:t>vital source </a:t>
            </a:r>
            <a:r>
              <a:rPr lang="en-GB" sz="2800" dirty="0">
                <a:solidFill>
                  <a:schemeClr val="bg1"/>
                </a:solidFill>
                <a:latin typeface="Calibri" panose="020F0502020204030204"/>
                <a:ea typeface="Times New Roman" panose="02020603050405020304" pitchFamily="18" charset="0"/>
              </a:rPr>
              <a:t>of CPD for Mentoring and Coaching Programme Managers.</a:t>
            </a:r>
            <a:r>
              <a:rPr lang="en-GB" sz="2800" dirty="0">
                <a:solidFill>
                  <a:srgbClr val="002060"/>
                </a:solidFill>
                <a:latin typeface="Calibri" panose="020F0502020204030204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202398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1022</Words>
  <Application>Microsoft Office PowerPoint</Application>
  <PresentationFormat>Widescreen</PresentationFormat>
  <Paragraphs>82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Haddock-Millar</dc:creator>
  <cp:lastModifiedBy>Chandana Sanyal</cp:lastModifiedBy>
  <cp:revision>14</cp:revision>
  <dcterms:created xsi:type="dcterms:W3CDTF">2021-04-07T14:47:33Z</dcterms:created>
  <dcterms:modified xsi:type="dcterms:W3CDTF">2021-04-20T21:02:48Z</dcterms:modified>
</cp:coreProperties>
</file>