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77" r:id="rId11"/>
    <p:sldId id="267" r:id="rId12"/>
    <p:sldId id="273" r:id="rId13"/>
    <p:sldId id="274" r:id="rId14"/>
    <p:sldId id="278" r:id="rId15"/>
    <p:sldId id="269" r:id="rId16"/>
    <p:sldId id="282" r:id="rId17"/>
    <p:sldId id="284" r:id="rId18"/>
    <p:sldId id="281" r:id="rId19"/>
    <p:sldId id="283" r:id="rId20"/>
    <p:sldId id="280" r:id="rId21"/>
    <p:sldId id="285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9812" autoAdjust="0"/>
  </p:normalViewPr>
  <p:slideViewPr>
    <p:cSldViewPr snapToGrid="0" snapToObjects="1">
      <p:cViewPr>
        <p:scale>
          <a:sx n="75" d="100"/>
          <a:sy n="75" d="100"/>
        </p:scale>
        <p:origin x="52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04768-B2FC-C64A-87B6-1F41DEFAB049}" type="datetimeFigureOut">
              <a:rPr lang="en-US" smtClean="0"/>
              <a:t>10/18/17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C9DC1-BDC0-974F-BC0B-C586EA75B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987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9DC1-BDC0-974F-BC0B-C586EA75B7A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5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3BE8-918A-BD43-8E5E-D3279C66F0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82B9-73B2-F34B-B928-CD55D399A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3BE8-918A-BD43-8E5E-D3279C66F0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82B9-73B2-F34B-B928-CD55D399A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6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3BE8-918A-BD43-8E5E-D3279C66F0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82B9-73B2-F34B-B928-CD55D399A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7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3BE8-918A-BD43-8E5E-D3279C66F0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82B9-73B2-F34B-B928-CD55D399A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4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3BE8-918A-BD43-8E5E-D3279C66F0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82B9-73B2-F34B-B928-CD55D399A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7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3BE8-918A-BD43-8E5E-D3279C66F0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82B9-73B2-F34B-B928-CD55D399A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3BE8-918A-BD43-8E5E-D3279C66F0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82B9-73B2-F34B-B928-CD55D399A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1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3BE8-918A-BD43-8E5E-D3279C66F0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82B9-73B2-F34B-B928-CD55D399A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9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3BE8-918A-BD43-8E5E-D3279C66F0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82B9-73B2-F34B-B928-CD55D399A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8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3BE8-918A-BD43-8E5E-D3279C66F0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82B9-73B2-F34B-B928-CD55D399A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1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3BE8-918A-BD43-8E5E-D3279C66F0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82B9-73B2-F34B-B928-CD55D399A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33BE8-918A-BD43-8E5E-D3279C66F0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82B9-73B2-F34B-B928-CD55D399A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3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050" y="1138594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Development Theory and Tourism: What has theory ever done for us?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837" y="3556188"/>
            <a:ext cx="3940081" cy="74413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David Harrison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32" y="3224594"/>
            <a:ext cx="1611917" cy="1193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37" y="5398870"/>
            <a:ext cx="8242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29</a:t>
            </a:r>
            <a:r>
              <a:rPr lang="en-GB" baseline="30000" dirty="0" smtClean="0"/>
              <a:t>th</a:t>
            </a:r>
            <a:r>
              <a:rPr lang="en-GB" dirty="0" smtClean="0"/>
              <a:t> August 2014: Keynote address: International conference on </a:t>
            </a:r>
            <a:r>
              <a:rPr lang="en-GB" i="1" dirty="0" smtClean="0"/>
              <a:t>Tourism and Development: Growth and Diversity.  </a:t>
            </a:r>
            <a:r>
              <a:rPr lang="en-GB" dirty="0" err="1" smtClean="0"/>
              <a:t>Centara</a:t>
            </a:r>
            <a:r>
              <a:rPr lang="en-GB" dirty="0" smtClean="0"/>
              <a:t> </a:t>
            </a:r>
            <a:r>
              <a:rPr lang="en-GB" dirty="0" err="1" smtClean="0"/>
              <a:t>Duangtawan</a:t>
            </a:r>
            <a:r>
              <a:rPr lang="en-GB" dirty="0" smtClean="0"/>
              <a:t> Hotel, Chiang Mai, Hosted by Centre for Tourism Studies and Academic Services, Dept. of Tourism, Faculty of Humanities, Chiang </a:t>
            </a:r>
            <a:r>
              <a:rPr lang="en-GB" dirty="0"/>
              <a:t>M</a:t>
            </a:r>
            <a:r>
              <a:rPr lang="en-GB" dirty="0" smtClean="0"/>
              <a:t>ai University, Thailand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4" t="21829" r="8757" b="54868"/>
          <a:stretch>
            <a:fillRect/>
          </a:stretch>
        </p:blipFill>
        <p:spPr bwMode="auto">
          <a:xfrm>
            <a:off x="4252988" y="3335095"/>
            <a:ext cx="23796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668"/>
            <a:ext cx="8229600" cy="527949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FOUR BASIC ASSUMPTIONS </a:t>
            </a:r>
          </a:p>
          <a:p>
            <a:pPr marL="0" indent="0" algn="ctr">
              <a:buNone/>
            </a:pPr>
            <a:r>
              <a:rPr lang="en-US" b="1" dirty="0" smtClean="0"/>
              <a:t>UNDERLYING ANALYSIS OF TOURISM AND DEVELOPMENT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76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43" y="583972"/>
            <a:ext cx="8229600" cy="72828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Capitalism (in some form or another) &amp; international tourism will continue for the foreseeable future.</a:t>
            </a:r>
            <a:r>
              <a:rPr lang="en-US" sz="2000" i="1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43" y="1345250"/>
            <a:ext cx="8461963" cy="504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241" y="6387068"/>
            <a:ext cx="6657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Tourism Trends to 2030                                                 UNWTO 2014: 14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3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40086"/>
            <a:ext cx="8686800" cy="65578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sz="2800" dirty="0" smtClean="0"/>
              <a:t>Large scale tourism is and will continue to be the norm.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49" y="795867"/>
            <a:ext cx="4702567" cy="3095659"/>
          </a:xfrm>
          <a:prstGeom prst="rect">
            <a:avLst/>
          </a:prstGeom>
        </p:spPr>
      </p:pic>
      <p:pic>
        <p:nvPicPr>
          <p:cNvPr id="7" name="Picture 6" descr="Butlins Bognor Reg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93" y="3401568"/>
            <a:ext cx="5120640" cy="3456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98533" y="1539333"/>
            <a:ext cx="2553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Unknown beach 2000s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354667" y="5746466"/>
            <a:ext cx="226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Butlins</a:t>
            </a:r>
            <a:r>
              <a:rPr lang="en-GB" dirty="0" smtClean="0"/>
              <a:t> Holiday camp,</a:t>
            </a:r>
          </a:p>
          <a:p>
            <a:r>
              <a:rPr lang="en-GB" dirty="0" smtClean="0"/>
              <a:t> UK  1940s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0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4532" y="471818"/>
            <a:ext cx="3793069" cy="272665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sz="2800" dirty="0" smtClean="0"/>
              <a:t>Alternative </a:t>
            </a:r>
            <a:r>
              <a:rPr lang="en-US" sz="2800" dirty="0"/>
              <a:t>tourism is normally linked </a:t>
            </a:r>
            <a:r>
              <a:rPr lang="en-US" sz="2800" dirty="0" smtClean="0"/>
              <a:t>to/dependent </a:t>
            </a:r>
            <a:r>
              <a:rPr lang="en-US" sz="2800" dirty="0"/>
              <a:t>on </a:t>
            </a:r>
            <a:r>
              <a:rPr lang="en-US" sz="2800" dirty="0" smtClean="0"/>
              <a:t>large-scale tourism but </a:t>
            </a:r>
            <a:r>
              <a:rPr lang="en-US" sz="2800" dirty="0"/>
              <a:t>will </a:t>
            </a:r>
            <a:r>
              <a:rPr lang="en-US" sz="2800" i="1" dirty="0" smtClean="0"/>
              <a:t>not </a:t>
            </a:r>
            <a:r>
              <a:rPr lang="en-US" sz="2800" dirty="0" smtClean="0"/>
              <a:t>&amp; should not replace it</a:t>
            </a:r>
            <a:endParaRPr lang="en-US" sz="2800" dirty="0"/>
          </a:p>
        </p:txBody>
      </p:sp>
      <p:pic>
        <p:nvPicPr>
          <p:cNvPr id="4" name="Picture 3" descr="Village vis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8" y="3556000"/>
            <a:ext cx="4606626" cy="3065500"/>
          </a:xfrm>
          <a:prstGeom prst="rect">
            <a:avLst/>
          </a:prstGeom>
        </p:spPr>
      </p:pic>
      <p:pic>
        <p:nvPicPr>
          <p:cNvPr id="5" name="Picture 4" descr="RADISSON FIJ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2" y="185882"/>
            <a:ext cx="4728197" cy="3149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2307" y="5080000"/>
            <a:ext cx="180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Hotel guests on a</a:t>
            </a:r>
          </a:p>
          <a:p>
            <a:r>
              <a:rPr lang="en-GB" dirty="0" smtClean="0"/>
              <a:t> village visit in Fiji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7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87" y="3283466"/>
            <a:ext cx="4625033" cy="2993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7080" y="6277002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Mass tourism, Ramsgate UK: 1910s</a:t>
            </a:r>
            <a:endParaRPr lang="en-GB" dirty="0"/>
          </a:p>
        </p:txBody>
      </p:sp>
      <p:pic>
        <p:nvPicPr>
          <p:cNvPr id="6" name="Picture 5" descr="kata-beach Phuk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8" y="1876580"/>
            <a:ext cx="3688547" cy="4400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7493" y="6277002"/>
            <a:ext cx="193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Kata beach Phuket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547" y="218516"/>
            <a:ext cx="3480440" cy="29526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4224" y="218516"/>
            <a:ext cx="4020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D. Tourism is international &amp; destinations are interlinked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9317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41" y="-341883"/>
            <a:ext cx="739911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r>
              <a:rPr lang="en-GB" b="1" dirty="0" smtClean="0"/>
              <a:t>A WORKING MODEL OF </a:t>
            </a:r>
            <a:r>
              <a:rPr lang="en-GB" b="1" dirty="0" err="1" smtClean="0"/>
              <a:t>INTERNATiONAL</a:t>
            </a:r>
            <a:r>
              <a:rPr lang="en-GB" b="1" dirty="0" smtClean="0"/>
              <a:t> TOURISM</a:t>
            </a:r>
          </a:p>
          <a:p>
            <a:pPr algn="ctr"/>
            <a:endParaRPr lang="en-GB" dirty="0"/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Tourist receiving &amp; sending societies</a:t>
            </a:r>
          </a:p>
          <a:p>
            <a:pPr algn="ctr"/>
            <a:r>
              <a:rPr lang="en-GB" dirty="0" smtClean="0"/>
              <a:t>Tourist industry, the state, economies, social</a:t>
            </a:r>
          </a:p>
          <a:p>
            <a:pPr algn="ctr"/>
            <a:r>
              <a:rPr lang="en-GB" dirty="0" smtClean="0"/>
              <a:t>Structures &amp; cultures, environment, technologies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Tourism linkages &amp; Impacts</a:t>
            </a:r>
          </a:p>
          <a:p>
            <a:pPr algn="ctr"/>
            <a:r>
              <a:rPr lang="en-GB" dirty="0" smtClean="0"/>
              <a:t>Economic, sociocultural &amp; environmental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	</a:t>
            </a:r>
          </a:p>
          <a:p>
            <a:r>
              <a:rPr lang="en-GB" b="1" dirty="0"/>
              <a:t>	</a:t>
            </a:r>
            <a:r>
              <a:rPr lang="en-GB" b="1" dirty="0" smtClean="0">
                <a:solidFill>
                  <a:srgbClr val="FF0000"/>
                </a:solidFill>
              </a:rPr>
              <a:t>Tourist motivations &amp; 										Interaction                                                	Types of tourist</a:t>
            </a:r>
            <a:r>
              <a:rPr lang="en-GB" b="1" dirty="0" smtClean="0"/>
              <a:t>											</a:t>
            </a:r>
            <a:r>
              <a:rPr lang="en-GB" dirty="0" smtClean="0"/>
              <a:t>The journey</a:t>
            </a:r>
            <a:endParaRPr lang="en-GB" b="1" dirty="0" smtClean="0"/>
          </a:p>
          <a:p>
            <a:r>
              <a:rPr lang="en-GB" dirty="0" smtClean="0"/>
              <a:t>	‘push’ &amp; ‘pull’ factors									   Tourists &amp; residents </a:t>
            </a:r>
            <a:r>
              <a:rPr lang="en-GB" dirty="0"/>
              <a:t>	</a:t>
            </a:r>
            <a:r>
              <a:rPr lang="en-GB" dirty="0" smtClean="0"/>
              <a:t>	Tourist typologies	</a:t>
            </a:r>
            <a:endParaRPr lang="en-GB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74429" y="1144718"/>
            <a:ext cx="281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International Organisations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623899" y="1611734"/>
            <a:ext cx="0" cy="56980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23899" y="3207185"/>
            <a:ext cx="0" cy="61864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367631" y="3207185"/>
            <a:ext cx="1123413" cy="148420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671733" y="3369733"/>
            <a:ext cx="921233" cy="12701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174429" y="5518960"/>
            <a:ext cx="281545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963202" y="4639836"/>
            <a:ext cx="1660697" cy="40700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802991" y="4639836"/>
            <a:ext cx="1790946" cy="40700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4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05"/>
            <a:ext cx="8229600" cy="87682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Some external factors relevant to ASEAN tourism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982134"/>
            <a:ext cx="8365067" cy="535093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 smtClean="0"/>
              <a:t>Colonialism 	Spread of English language, specific social structures, 					development of the image’ of ‘the other,’ infrastructural 					development.  Land ownership? Existence of a colonial class 				with finance capital?  Colonial mode of tourism production?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1920s 	</a:t>
            </a:r>
            <a:r>
              <a:rPr lang="en-US" sz="2000" dirty="0" smtClean="0"/>
              <a:t>	Changed </a:t>
            </a:r>
            <a:r>
              <a:rPr lang="en-US" sz="2000" dirty="0"/>
              <a:t>attitudes in West to sun &amp; health.  Seaside resorts </a:t>
            </a:r>
            <a:r>
              <a:rPr lang="en-US" sz="2000" dirty="0" smtClean="0"/>
              <a:t>				in </a:t>
            </a:r>
            <a:r>
              <a:rPr lang="en-US" sz="2000" dirty="0"/>
              <a:t>N</a:t>
            </a:r>
            <a:r>
              <a:rPr lang="en-US" sz="2000" dirty="0" smtClean="0"/>
              <a:t>. Europe </a:t>
            </a:r>
            <a:r>
              <a:rPr lang="en-US" sz="2000" dirty="0"/>
              <a:t>decline; those in S. Europe &amp; elsewhere </a:t>
            </a:r>
            <a:r>
              <a:rPr lang="en-US" sz="2000" dirty="0" smtClean="0"/>
              <a:t>						become more  popular</a:t>
            </a:r>
            <a:r>
              <a:rPr lang="en-US" sz="2000" dirty="0"/>
              <a:t>.  Thailand now no. 1 in Global </a:t>
            </a:r>
            <a:r>
              <a:rPr lang="en-US" sz="2000" dirty="0" smtClean="0"/>
              <a:t>					Beachfront </a:t>
            </a:r>
            <a:r>
              <a:rPr lang="en-US" sz="2000" dirty="0"/>
              <a:t>Awards!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0"/>
              </a:spcBef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0"/>
              </a:spcBef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endParaRPr lang="en-GB" sz="2000" dirty="0"/>
          </a:p>
        </p:txBody>
      </p:sp>
      <p:pic>
        <p:nvPicPr>
          <p:cNvPr id="4" name="Picture 3" descr="Sun_bath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57" y="4064592"/>
            <a:ext cx="3645255" cy="2498993"/>
          </a:xfrm>
          <a:prstGeom prst="rect">
            <a:avLst/>
          </a:prstGeom>
        </p:spPr>
      </p:pic>
      <p:pic>
        <p:nvPicPr>
          <p:cNvPr id="5" name="Picture 4" descr="Monet Umbrel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97" y="3789762"/>
            <a:ext cx="2270136" cy="277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68"/>
            <a:ext cx="8229600" cy="660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Wars	Sino-Japanese Wars, WWI/Pacific War, etc.  Continued tensions 			among China, Japan, Korea etc.  </a:t>
            </a:r>
            <a:r>
              <a:rPr lang="en-GB" sz="2000" i="1" dirty="0" smtClean="0"/>
              <a:t>Reduces</a:t>
            </a:r>
            <a:r>
              <a:rPr lang="en-GB" sz="2000" dirty="0" smtClean="0"/>
              <a:t> potential for tourism.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		American/Vietnamese War 1959-1975.  Thailand &amp; R &amp; R.  				Changing state tourism policies in Viet Nam, Cambodia &amp; Lao 				PDR.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1990sf	Increased militant, Islamic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</a:t>
            </a:r>
            <a:r>
              <a:rPr lang="en-GB" sz="2000" dirty="0" err="1" smtClean="0"/>
              <a:t>fundamentlism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				 Bali bombings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Now	Increasing awareness of global warming &amp; climate change.  				Impacts still unclear.  El Nino &amp; other climate patterns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		‘Good’ weather in source societies: less outbound tourism.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2007	Global Financial Crisis.  relatively little effect on ASEAN tourism? 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866" y="1909762"/>
            <a:ext cx="2958039" cy="22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401" y="398901"/>
            <a:ext cx="836506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Now	National </a:t>
            </a:r>
            <a:r>
              <a:rPr lang="en-US" sz="2000" dirty="0"/>
              <a:t>holiday </a:t>
            </a:r>
            <a:r>
              <a:rPr lang="en-US" sz="2000" dirty="0" smtClean="0"/>
              <a:t>periods for schools &amp; workers. </a:t>
            </a:r>
            <a:r>
              <a:rPr lang="en-US" sz="2000" dirty="0"/>
              <a:t>e.g. Spring Festival </a:t>
            </a:r>
            <a:r>
              <a:rPr lang="en-US" sz="2000" dirty="0" smtClean="0"/>
              <a:t>		(Chinese New Year</a:t>
            </a:r>
            <a:r>
              <a:rPr lang="en-US" sz="2000" dirty="0"/>
              <a:t>) </a:t>
            </a:r>
            <a:r>
              <a:rPr lang="en-US" sz="2000" dirty="0" smtClean="0"/>
              <a:t>&amp; </a:t>
            </a:r>
            <a:r>
              <a:rPr lang="en-US" sz="2000" dirty="0" err="1" smtClean="0"/>
              <a:t>Labour</a:t>
            </a:r>
            <a:r>
              <a:rPr lang="en-US" sz="2000" dirty="0" smtClean="0"/>
              <a:t> Day </a:t>
            </a:r>
            <a:r>
              <a:rPr lang="en-US" sz="2000" dirty="0"/>
              <a:t>period, China (Viet Nam, Korea, </a:t>
            </a:r>
            <a:r>
              <a:rPr lang="en-US" sz="2000" dirty="0" smtClean="0"/>
              <a:t>			etc</a:t>
            </a:r>
            <a:r>
              <a:rPr lang="en-US" sz="2000" dirty="0"/>
              <a:t>.</a:t>
            </a:r>
            <a:r>
              <a:rPr lang="en-US" sz="2000" dirty="0" smtClean="0"/>
              <a:t>)  A global phenomenon affecting seasonality.</a:t>
            </a:r>
          </a:p>
          <a:p>
            <a:endParaRPr lang="en-US" sz="2000" dirty="0"/>
          </a:p>
          <a:p>
            <a:r>
              <a:rPr lang="en-US" sz="2000" dirty="0" smtClean="0"/>
              <a:t>		Influence of media, e.g. </a:t>
            </a:r>
            <a:r>
              <a:rPr lang="en-US" sz="2000" i="1" dirty="0" smtClean="0"/>
              <a:t>Lost in Thailand </a:t>
            </a:r>
            <a:r>
              <a:rPr lang="en-US" sz="2000" dirty="0" smtClean="0"/>
              <a:t>(2012)</a:t>
            </a:r>
          </a:p>
          <a:p>
            <a:endParaRPr lang="en-US" sz="2000" dirty="0"/>
          </a:p>
          <a:p>
            <a:r>
              <a:rPr lang="en-US" sz="2000" dirty="0" smtClean="0"/>
              <a:t>Now	Economic growth in </a:t>
            </a:r>
            <a:r>
              <a:rPr lang="en-US" sz="2000" dirty="0" err="1" smtClean="0"/>
              <a:t>neighbours</a:t>
            </a:r>
            <a:r>
              <a:rPr lang="en-US" sz="2000" dirty="0" smtClean="0"/>
              <a:t>, especially China.  Removal of travel 		restrictions; rise of middle class with disposable 	income.  </a:t>
            </a:r>
          </a:p>
          <a:p>
            <a:endParaRPr lang="en-US" sz="2000" dirty="0"/>
          </a:p>
          <a:p>
            <a:r>
              <a:rPr lang="en-US" sz="2000" dirty="0" smtClean="0"/>
              <a:t>		Sociocultural change in sending societies.  e.g. ‘new tourism’ in West; 		changing cultural context affects motivations and types of tourists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Now	Slash &amp; burn agriculture in Indonesia – the ‘haze’ affecting 				Malaysia, Singapore etc.</a:t>
            </a:r>
          </a:p>
          <a:p>
            <a:pPr lvl="1"/>
            <a:endParaRPr lang="en-US" sz="2000" dirty="0" smtClean="0"/>
          </a:p>
          <a:p>
            <a:pPr lvl="1" indent="-457200">
              <a:buAutoNum type="arabicPlain" startAt="2014"/>
            </a:pPr>
            <a:r>
              <a:rPr lang="en-US" sz="2000" dirty="0" smtClean="0"/>
              <a:t> 	Loss of MH370 on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March.</a:t>
            </a:r>
          </a:p>
          <a:p>
            <a:pPr marL="0" lvl="1"/>
            <a:endParaRPr lang="en-US" sz="2000" dirty="0" smtClean="0"/>
          </a:p>
          <a:p>
            <a:pPr marL="0" lvl="1"/>
            <a:r>
              <a:rPr lang="en-US" sz="2000" dirty="0"/>
              <a:t>	</a:t>
            </a:r>
            <a:r>
              <a:rPr lang="en-US" sz="2000" dirty="0" smtClean="0"/>
              <a:t>	Loss of MH17 on 17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July over Ukraine – an external event with			major local &amp; regional consequences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1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758"/>
            <a:ext cx="7382933" cy="62282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Some internal/external linkages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268"/>
            <a:ext cx="8229600" cy="473286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Provision of ‘forbidden’ services in destination areas. e.g. gambling in Macau &amp; Hong Kong, prostitution in Thailand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Health problems in specific countries, e.g. SARS &amp; Avian Influenza in 2003; Ebola virus in West Africa.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Domestic </a:t>
            </a:r>
            <a:r>
              <a:rPr lang="en-GB" sz="2000" dirty="0"/>
              <a:t>or regional unrest. e.g. coups in Thailand.  Pattern: reduced </a:t>
            </a:r>
            <a:r>
              <a:rPr lang="en-GB" sz="2000" dirty="0" smtClean="0"/>
              <a:t>tourism</a:t>
            </a:r>
            <a:r>
              <a:rPr lang="en-GB" sz="2000" dirty="0"/>
              <a:t>, discount pricing &amp; reduced receipts from tourism.  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Changing overseas perceptions &amp; domestic politics.  Myanmar. 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Changes in government policies re tourism. e.g. in Lao PDR, Thailand &amp; Viet Nam; debates over foreign investment, e.g. Thailand.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Changing attitudes to hedonistic tourism, e.g. </a:t>
            </a:r>
            <a:r>
              <a:rPr lang="en-GB" sz="2000" dirty="0" err="1" smtClean="0"/>
              <a:t>Vang</a:t>
            </a:r>
            <a:r>
              <a:rPr lang="en-GB" sz="2000" dirty="0" smtClean="0"/>
              <a:t> </a:t>
            </a:r>
            <a:r>
              <a:rPr lang="en-GB" sz="2000" dirty="0" err="1" smtClean="0"/>
              <a:t>Vieng</a:t>
            </a:r>
            <a:r>
              <a:rPr lang="en-GB" sz="2000" dirty="0" smtClean="0"/>
              <a:t> in Lao PDR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	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713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OUTLINE OF PRESENTATION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The beginnings of Development Theory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Dominant theories of the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The end of development theory?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Applications of Development Theory to Tourism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Tourism and ‘development:’ the need for a new approach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 Working Model of International Tourism, with reference to ASEAN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12573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932" y="3705"/>
            <a:ext cx="3522135" cy="7921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 SUMMARISE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867"/>
            <a:ext cx="8483600" cy="575733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Tourism development in one place is always linked to processes &amp; events elsewhere. 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We cannot understand tourism in our region or nation state unless we also understand what has happened &amp; what is happening elsewhere.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In this sense, UDT is correct: external linkages are important.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State action can also make a difference, for good or ill.  Our tourism destinies are (to some extent) in our own hands. 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Social change is a global phenomenon and social change defined as progress, as ‘development,’ is desired everywhere.  For many, this means economic growth and modernity and tourism is a way of achieving them.  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No development theory that provides all the answers but there are models that enable us to ask the most pertinent questions.</a:t>
            </a:r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And </a:t>
            </a:r>
            <a:r>
              <a:rPr lang="en-US" sz="2000" i="1" dirty="0" smtClean="0">
                <a:solidFill>
                  <a:srgbClr val="FF0000"/>
                </a:solidFill>
              </a:rPr>
              <a:t>start </a:t>
            </a:r>
            <a:r>
              <a:rPr lang="en-US" sz="2000" dirty="0" smtClean="0">
                <a:solidFill>
                  <a:srgbClr val="FF0000"/>
                </a:solidFill>
              </a:rPr>
              <a:t>with mass tourism!  The elephant is in the room!   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os suns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" y="0"/>
            <a:ext cx="914220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3467" y="609600"/>
            <a:ext cx="27269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dirty="0" err="1" smtClean="0"/>
              <a:t>khàwp</a:t>
            </a:r>
            <a:r>
              <a:rPr lang="en-GB" sz="4000" dirty="0" smtClean="0"/>
              <a:t> </a:t>
            </a:r>
            <a:r>
              <a:rPr lang="en-GB" sz="4000" dirty="0" err="1" smtClean="0"/>
              <a:t>khun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594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Britton, S. (1989) Tourism, dependency &amp; development: a mode of analysis.  In T.V. Singh, H.L. </a:t>
            </a:r>
            <a:r>
              <a:rPr lang="en-US" sz="2000" dirty="0" err="1" smtClean="0"/>
              <a:t>Theuns</a:t>
            </a:r>
            <a:r>
              <a:rPr lang="en-US" sz="2000" dirty="0" smtClean="0"/>
              <a:t> &amp; F. Go, eds. </a:t>
            </a:r>
            <a:r>
              <a:rPr lang="en-US" sz="2000" i="1" dirty="0" smtClean="0"/>
              <a:t>Towards Appropriate Tourism: the case of developing countries. </a:t>
            </a:r>
            <a:r>
              <a:rPr lang="en-US" sz="2000" dirty="0" smtClean="0"/>
              <a:t> Frankfurt &amp; Berne, Peter Lang: 93-110.</a:t>
            </a:r>
            <a:endParaRPr lang="en-US" sz="2000" i="1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Payne, A. &amp; Phillips, N. (2010)  </a:t>
            </a:r>
            <a:r>
              <a:rPr lang="en-US" sz="2000" i="1" dirty="0" smtClean="0"/>
              <a:t>Development</a:t>
            </a:r>
            <a:r>
              <a:rPr lang="en-US" sz="2000" dirty="0" smtClean="0"/>
              <a:t>  Cambridge: Polity Press.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UNWTO (2014) </a:t>
            </a:r>
            <a:r>
              <a:rPr lang="en-US" sz="2000" i="1" dirty="0" smtClean="0"/>
              <a:t>Tourism Highlights, 2014 edition.</a:t>
            </a:r>
            <a:r>
              <a:rPr lang="en-US" sz="2000" dirty="0" smtClean="0"/>
              <a:t> Madrid: UNWTO.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44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1.  The Beginnings of Development Theory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Social theory of 18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&amp;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centuries.  Social Change = development?</a:t>
            </a:r>
          </a:p>
          <a:p>
            <a:endParaRPr lang="en-US" sz="2000" dirty="0"/>
          </a:p>
          <a:p>
            <a:r>
              <a:rPr lang="en-US" sz="2000" dirty="0" smtClean="0"/>
              <a:t>Familiar fathers?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Marx:  primitive communalism – capitalism – communism</a:t>
            </a:r>
          </a:p>
          <a:p>
            <a:pPr marL="0" indent="0">
              <a:buNone/>
            </a:pPr>
            <a:r>
              <a:rPr lang="en-US" sz="2000" dirty="0" smtClean="0"/>
              <a:t>	Durkheim: mechanical - organic solidarity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Weber: charismatic – traditional – rational-legal society	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Planning: 1914 Russian Revolution;  World Wars I &amp; II; 1959f Cuba</a:t>
            </a:r>
          </a:p>
          <a:p>
            <a:endParaRPr lang="en-US" sz="2000" dirty="0" smtClean="0"/>
          </a:p>
          <a:p>
            <a:r>
              <a:rPr lang="en-US" sz="2000" dirty="0" smtClean="0"/>
              <a:t>‘1940s </a:t>
            </a:r>
            <a:r>
              <a:rPr lang="en-US" sz="2000" dirty="0" err="1" smtClean="0"/>
              <a:t>ff</a:t>
            </a:r>
            <a:r>
              <a:rPr lang="en-US" sz="2000" dirty="0" smtClean="0"/>
              <a:t>: ‘Development,’ aid &amp; competition for ideological allegiance of ‘new nations’ of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World 	</a:t>
            </a:r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97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236000"/>
              </p:ext>
            </p:extLst>
          </p:nvPr>
        </p:nvGraphicFramePr>
        <p:xfrm>
          <a:off x="304699" y="1188450"/>
          <a:ext cx="8327279" cy="5046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cument" r:id="rId3" imgW="5867400" imgH="3556000" progId="Word.Document.12">
                  <p:embed/>
                </p:oleObj>
              </mc:Choice>
              <mc:Fallback>
                <p:oleObj name="Document" r:id="rId3" imgW="5867400" imgH="355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699" y="1188450"/>
                        <a:ext cx="8327279" cy="5046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2005" y="274638"/>
            <a:ext cx="7408004" cy="5719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2. Dominant Theories of the Twentieth Century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80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Problems with the theory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2867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Not ‘paradigms:’ (beliefs of scientific community or ‘disciplinary matrix’ &amp; ‘exemplars’).  </a:t>
            </a:r>
          </a:p>
          <a:p>
            <a:endParaRPr lang="en-US" sz="2000" dirty="0" smtClean="0"/>
          </a:p>
          <a:p>
            <a:r>
              <a:rPr lang="en-US" sz="2000" dirty="0" smtClean="0"/>
              <a:t>Took on cult status &amp; became items of faith and either – or.  Internal factors or External linkages?</a:t>
            </a:r>
          </a:p>
          <a:p>
            <a:endParaRPr lang="en-US" sz="2000" dirty="0"/>
          </a:p>
          <a:p>
            <a:r>
              <a:rPr lang="en-US" sz="2000" dirty="0" smtClean="0"/>
              <a:t>Underplayed empirical evidence: were people better off under one system?  Did benefits ‘trickle down’? Did socialist co-operation really work? Did any country successfully opt out of the world system?</a:t>
            </a:r>
          </a:p>
          <a:p>
            <a:endParaRPr lang="en-US" sz="2000" dirty="0"/>
          </a:p>
          <a:p>
            <a:r>
              <a:rPr lang="en-US" sz="2000" dirty="0" smtClean="0"/>
              <a:t>Could not deal with NICs: were capitalist, with state subsidies &amp; interventions, wanting free trade.</a:t>
            </a:r>
          </a:p>
          <a:p>
            <a:endParaRPr lang="en-US" sz="2000" dirty="0"/>
          </a:p>
          <a:p>
            <a:r>
              <a:rPr lang="en-US" sz="2000" dirty="0" smtClean="0"/>
              <a:t>Were theoretically inadequate, empirically wrong &amp; politically useless.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89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667" y="274639"/>
            <a:ext cx="4216864" cy="734728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Later development theory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235"/>
            <a:ext cx="8229600" cy="5123489"/>
          </a:xfrm>
        </p:spPr>
        <p:txBody>
          <a:bodyPr>
            <a:noAutofit/>
          </a:bodyPr>
          <a:lstStyle/>
          <a:p>
            <a:r>
              <a:rPr lang="en-US" sz="2000" dirty="0" smtClean="0"/>
              <a:t>By 1980s, MT &amp; UDT discredited.  Confirmed by fall of Berlin Wall 1989.  End of grand theory.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Neoliberalism &amp; </a:t>
            </a:r>
            <a:r>
              <a:rPr lang="en-US" sz="2000" dirty="0" err="1" smtClean="0"/>
              <a:t>neostatism</a:t>
            </a:r>
            <a:r>
              <a:rPr lang="en-US" sz="2000" dirty="0" smtClean="0"/>
              <a:t>.  Overlapped with MT &amp; UDT &amp; were extensions 	of them.  Market or State?  Informed by ASEAN examples.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Environmentalism/Sustainability.  Since 1970s.  Definition?  Ambiguous.  	Much rhetoric.  Noble aspirations but much </a:t>
            </a:r>
            <a:r>
              <a:rPr lang="en-US" sz="2000" dirty="0" err="1" smtClean="0"/>
              <a:t>greenwashing</a:t>
            </a:r>
            <a:r>
              <a:rPr lang="en-US" sz="2000" dirty="0" smtClean="0"/>
              <a:t>.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Alternative development.  Residual category, </a:t>
            </a:r>
            <a:r>
              <a:rPr lang="en-US" sz="2000" dirty="0" err="1" smtClean="0"/>
              <a:t>inc.</a:t>
            </a:r>
            <a:r>
              <a:rPr lang="en-US" sz="2000" dirty="0" smtClean="0"/>
              <a:t> basic needs, participation, 	gender issues, poverty alleviation, human development index, etc.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Postdevelopment</a:t>
            </a:r>
            <a:r>
              <a:rPr lang="en-US" sz="2000" dirty="0" smtClean="0"/>
              <a:t>. Plague on all your houses.  Convert? Stop consuming?  	Rely on technological fixes or human goodwill?  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51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3.  The end of development theory?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 single over-arching theory or ‘paradigm.’</a:t>
            </a:r>
          </a:p>
          <a:p>
            <a:endParaRPr lang="en-US" sz="2000" dirty="0"/>
          </a:p>
          <a:p>
            <a:r>
              <a:rPr lang="en-US" sz="2000" dirty="0" smtClean="0"/>
              <a:t>‘</a:t>
            </a:r>
            <a:r>
              <a:rPr lang="en-US" sz="2000" dirty="0" err="1" smtClean="0"/>
              <a:t>globalisation</a:t>
            </a:r>
            <a:r>
              <a:rPr lang="en-US" sz="2000" dirty="0" smtClean="0"/>
              <a:t> theory’ – an umbrella term incorporating internal &amp; external factors, economic, social, cultural &amp; environmental variables.</a:t>
            </a:r>
          </a:p>
          <a:p>
            <a:endParaRPr lang="en-US" sz="2000" dirty="0"/>
          </a:p>
          <a:p>
            <a:r>
              <a:rPr lang="en-US" sz="2000" dirty="0" smtClean="0"/>
              <a:t> Focus on empirical research &amp; lower-level projects, e.g. poverty alleviation, participation, gender equality, etc.  </a:t>
            </a:r>
          </a:p>
          <a:p>
            <a:pPr marL="0" indent="0">
              <a:buNone/>
            </a:pPr>
            <a:endParaRPr lang="en-US" sz="2000" dirty="0"/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‘Contemporary  development studies, although still a sizeable academic enterprise in many Western countries, is at the same time an uncertain and under-confident discipline’ (Payne &amp; Phillips, 2010:3). 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4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4.  Applications of Development Theory to Tourism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133"/>
            <a:ext cx="8229600" cy="55541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MT:  Little direct </a:t>
            </a:r>
            <a:r>
              <a:rPr lang="en-US" sz="2000" dirty="0" err="1" smtClean="0"/>
              <a:t>theorising</a:t>
            </a:r>
            <a:r>
              <a:rPr lang="en-US" sz="2000" dirty="0" smtClean="0"/>
              <a:t> but </a:t>
            </a:r>
            <a:r>
              <a:rPr lang="en-US" sz="2000" i="1" dirty="0" smtClean="0">
                <a:solidFill>
                  <a:srgbClr val="FF0000"/>
                </a:solidFill>
              </a:rPr>
              <a:t>default </a:t>
            </a:r>
            <a:r>
              <a:rPr lang="en-US" sz="2000" dirty="0" smtClean="0">
                <a:solidFill>
                  <a:srgbClr val="FF0000"/>
                </a:solidFill>
              </a:rPr>
              <a:t>approach </a:t>
            </a:r>
            <a:r>
              <a:rPr lang="en-US" sz="2000" dirty="0" smtClean="0"/>
              <a:t>of most social scientists &amp; policy makers.  </a:t>
            </a:r>
            <a:r>
              <a:rPr lang="en-US" sz="2000" dirty="0" err="1" smtClean="0"/>
              <a:t>Commoditisation</a:t>
            </a:r>
            <a:r>
              <a:rPr lang="en-US" sz="2000" dirty="0" smtClean="0"/>
              <a:t>, authenticity, modernity, economic growth.  Extends into neoliberal approach: tourism = increased growth = free market = development.  Largely descriptive</a:t>
            </a:r>
          </a:p>
          <a:p>
            <a:endParaRPr lang="en-US" sz="2000" dirty="0"/>
          </a:p>
          <a:p>
            <a:r>
              <a:rPr lang="en-US" sz="2000" dirty="0" smtClean="0"/>
              <a:t>UDT/World Systems.  Preferred position of radical critics (e.g. Britton, 1989).  Against international capital but rarely adopted by policymakers, who want more tourists.  Advocates role for state.  Exceptions: Tanzania &amp; Jamaica in 1970s.</a:t>
            </a:r>
          </a:p>
          <a:p>
            <a:endParaRPr lang="en-US" sz="2000" dirty="0"/>
          </a:p>
          <a:p>
            <a:r>
              <a:rPr lang="en-US" sz="2000" dirty="0" smtClean="0"/>
              <a:t>Sustainable tourism development.  Useful guidelines  but neither a </a:t>
            </a:r>
            <a:r>
              <a:rPr lang="en-US" sz="2000" i="1" dirty="0" smtClean="0"/>
              <a:t>theory </a:t>
            </a:r>
            <a:r>
              <a:rPr lang="en-US" sz="2000" dirty="0" smtClean="0"/>
              <a:t>nor a </a:t>
            </a:r>
            <a:r>
              <a:rPr lang="en-US" sz="2000" i="1" dirty="0" smtClean="0"/>
              <a:t>paradigm. </a:t>
            </a:r>
            <a:r>
              <a:rPr lang="en-US" sz="2000" dirty="0" smtClean="0"/>
              <a:t>A politically correct term to use in development plans.</a:t>
            </a:r>
            <a:r>
              <a:rPr lang="en-US" sz="2000" i="1" dirty="0" smtClean="0"/>
              <a:t> </a:t>
            </a:r>
            <a:endParaRPr lang="en-US" sz="2000" dirty="0" smtClean="0"/>
          </a:p>
          <a:p>
            <a:endParaRPr lang="en-US" sz="2000" i="1" dirty="0"/>
          </a:p>
          <a:p>
            <a:r>
              <a:rPr lang="en-US" sz="2000" dirty="0"/>
              <a:t>A</a:t>
            </a:r>
            <a:r>
              <a:rPr lang="en-US" sz="2000" dirty="0" smtClean="0"/>
              <a:t>lternative tourism?  Residual category = everything except mass tourism.  </a:t>
            </a:r>
          </a:p>
          <a:p>
            <a:endParaRPr lang="en-US" sz="2000" dirty="0"/>
          </a:p>
          <a:p>
            <a:r>
              <a:rPr lang="en-US" sz="2000" dirty="0" smtClean="0"/>
              <a:t>Ecotourism?  Usually = small-scale &amp; indigenously owned. </a:t>
            </a:r>
            <a:r>
              <a:rPr lang="en-US" sz="2000" i="1" dirty="0" smtClean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82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5.  Tourism </a:t>
            </a:r>
            <a:r>
              <a:rPr lang="en-US" sz="2800" dirty="0"/>
              <a:t>and ‘development:’ </a:t>
            </a:r>
            <a:r>
              <a:rPr lang="en-US" sz="2800" dirty="0" smtClean="0"/>
              <a:t>the need for a </a:t>
            </a:r>
            <a:r>
              <a:rPr lang="en-US" sz="2800" dirty="0"/>
              <a:t>new approach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11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There is no ‘grand theory’ or ‘paradigm’ of tourism as a development tool</a:t>
            </a:r>
          </a:p>
          <a:p>
            <a:endParaRPr lang="en-US" sz="2000" dirty="0"/>
          </a:p>
          <a:p>
            <a:r>
              <a:rPr lang="en-US" sz="2000" dirty="0" smtClean="0"/>
              <a:t>General focus is on empirical matters, description, increased growth etc.</a:t>
            </a:r>
          </a:p>
          <a:p>
            <a:endParaRPr lang="en-US" sz="2000" dirty="0"/>
          </a:p>
          <a:p>
            <a:r>
              <a:rPr lang="en-US" sz="2000" dirty="0" smtClean="0"/>
              <a:t>In practice, MT is implicit in most policies and academics remain suspicious of tourism, </a:t>
            </a:r>
            <a:r>
              <a:rPr lang="en-US" sz="2000" i="1" dirty="0" smtClean="0"/>
              <a:t>especially </a:t>
            </a:r>
            <a:r>
              <a:rPr lang="en-US" sz="2000" dirty="0" smtClean="0"/>
              <a:t>mass tourism </a:t>
            </a:r>
          </a:p>
          <a:p>
            <a:endParaRPr lang="en-US" sz="2000" dirty="0"/>
          </a:p>
          <a:p>
            <a:r>
              <a:rPr lang="en-US" sz="2000" dirty="0" smtClean="0"/>
              <a:t>MT, UDT, neoliberalism, </a:t>
            </a:r>
            <a:r>
              <a:rPr lang="en-US" sz="2000" dirty="0" err="1" smtClean="0"/>
              <a:t>neostatism</a:t>
            </a:r>
            <a:r>
              <a:rPr lang="en-US" sz="2000" dirty="0" smtClean="0"/>
              <a:t>, alternative tourism, sustainability etc. all co-exist but none dominate.  Within </a:t>
            </a:r>
            <a:r>
              <a:rPr lang="en-US" sz="2000" dirty="0" err="1" smtClean="0"/>
              <a:t>globalisation</a:t>
            </a:r>
            <a:r>
              <a:rPr lang="en-US" sz="2000" dirty="0" smtClean="0"/>
              <a:t> theory, both internal factors &amp; external linkages are considered important.</a:t>
            </a:r>
          </a:p>
          <a:p>
            <a:endParaRPr lang="en-US" sz="2000" dirty="0"/>
          </a:p>
          <a:p>
            <a:r>
              <a:rPr lang="en-US" sz="2000" dirty="0" smtClean="0"/>
              <a:t>A variety of disciplines look at different facets of tourism but in disconnected ways – so we argue about ‘disciplines’ &amp; ‘tourism studies.’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93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3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Presentation3.potx</Template>
  <TotalTime>1305</TotalTime>
  <Words>1137</Words>
  <Application>Microsoft Macintosh PowerPoint</Application>
  <PresentationFormat>On-screen Show (4:3)</PresentationFormat>
  <Paragraphs>195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Arial</vt:lpstr>
      <vt:lpstr>Presentation3</vt:lpstr>
      <vt:lpstr>Document</vt:lpstr>
      <vt:lpstr>Development Theory and Tourism: What has theory ever done for us?</vt:lpstr>
      <vt:lpstr>OUTLINE OF PRESENTATION</vt:lpstr>
      <vt:lpstr>1.  The Beginnings of Development Theory  </vt:lpstr>
      <vt:lpstr>2. Dominant Theories of the Twentieth Century </vt:lpstr>
      <vt:lpstr>Problems with the theory</vt:lpstr>
      <vt:lpstr>Later development theory </vt:lpstr>
      <vt:lpstr>3.  The end of development theory?</vt:lpstr>
      <vt:lpstr>4.  Applications of Development Theory to Tourism</vt:lpstr>
      <vt:lpstr>5.  Tourism and ‘development:’ the need for a new approach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external factors relevant to ASEAN tourism</vt:lpstr>
      <vt:lpstr>PowerPoint Presentation</vt:lpstr>
      <vt:lpstr>PowerPoint Presentation</vt:lpstr>
      <vt:lpstr>Some internal/external linkages</vt:lpstr>
      <vt:lpstr>TO SUMMARISE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</dc:creator>
  <cp:lastModifiedBy>David Harrison</cp:lastModifiedBy>
  <cp:revision>76</cp:revision>
  <cp:lastPrinted>2014-09-14T16:16:28Z</cp:lastPrinted>
  <dcterms:created xsi:type="dcterms:W3CDTF">2014-08-18T14:13:23Z</dcterms:created>
  <dcterms:modified xsi:type="dcterms:W3CDTF">2017-10-18T17:23:10Z</dcterms:modified>
</cp:coreProperties>
</file>