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8.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8"/>
  </p:notesMasterIdLst>
  <p:handoutMasterIdLst>
    <p:handoutMasterId r:id="rId49"/>
  </p:handoutMasterIdLst>
  <p:sldIdLst>
    <p:sldId id="338" r:id="rId2"/>
    <p:sldId id="256" r:id="rId3"/>
    <p:sldId id="332" r:id="rId4"/>
    <p:sldId id="358" r:id="rId5"/>
    <p:sldId id="392" r:id="rId6"/>
    <p:sldId id="366" r:id="rId7"/>
    <p:sldId id="357" r:id="rId8"/>
    <p:sldId id="362" r:id="rId9"/>
    <p:sldId id="410" r:id="rId10"/>
    <p:sldId id="388" r:id="rId11"/>
    <p:sldId id="384" r:id="rId12"/>
    <p:sldId id="383" r:id="rId13"/>
    <p:sldId id="368" r:id="rId14"/>
    <p:sldId id="393" r:id="rId15"/>
    <p:sldId id="399" r:id="rId16"/>
    <p:sldId id="391" r:id="rId17"/>
    <p:sldId id="397" r:id="rId18"/>
    <p:sldId id="398" r:id="rId19"/>
    <p:sldId id="402" r:id="rId20"/>
    <p:sldId id="400" r:id="rId21"/>
    <p:sldId id="401" r:id="rId22"/>
    <p:sldId id="405" r:id="rId23"/>
    <p:sldId id="406" r:id="rId24"/>
    <p:sldId id="411" r:id="rId25"/>
    <p:sldId id="408" r:id="rId26"/>
    <p:sldId id="407" r:id="rId27"/>
    <p:sldId id="412" r:id="rId28"/>
    <p:sldId id="413" r:id="rId29"/>
    <p:sldId id="414" r:id="rId30"/>
    <p:sldId id="415" r:id="rId31"/>
    <p:sldId id="416" r:id="rId32"/>
    <p:sldId id="421" r:id="rId33"/>
    <p:sldId id="418" r:id="rId34"/>
    <p:sldId id="302" r:id="rId35"/>
    <p:sldId id="419" r:id="rId36"/>
    <p:sldId id="422" r:id="rId37"/>
    <p:sldId id="417" r:id="rId38"/>
    <p:sldId id="404" r:id="rId39"/>
    <p:sldId id="403" r:id="rId40"/>
    <p:sldId id="289" r:id="rId41"/>
    <p:sldId id="423" r:id="rId42"/>
    <p:sldId id="424" r:id="rId43"/>
    <p:sldId id="496" r:id="rId44"/>
    <p:sldId id="426" r:id="rId45"/>
    <p:sldId id="497" r:id="rId46"/>
    <p:sldId id="495" r:id="rId47"/>
  </p:sldIdLst>
  <p:sldSz cx="9144000" cy="6858000" type="screen4x3"/>
  <p:notesSz cx="6858000" cy="9144000"/>
  <p:defaultTextStyle>
    <a:defPPr>
      <a:defRPr lang="en-GB"/>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9214031A-8F82-AF46-B35A-E67237131144}">
          <p14:sldIdLst>
            <p14:sldId id="338"/>
            <p14:sldId id="256"/>
            <p14:sldId id="332"/>
            <p14:sldId id="358"/>
            <p14:sldId id="392"/>
            <p14:sldId id="366"/>
            <p14:sldId id="357"/>
            <p14:sldId id="362"/>
            <p14:sldId id="410"/>
            <p14:sldId id="388"/>
            <p14:sldId id="384"/>
            <p14:sldId id="383"/>
            <p14:sldId id="368"/>
            <p14:sldId id="393"/>
            <p14:sldId id="399"/>
            <p14:sldId id="391"/>
            <p14:sldId id="397"/>
            <p14:sldId id="398"/>
            <p14:sldId id="402"/>
            <p14:sldId id="400"/>
            <p14:sldId id="401"/>
            <p14:sldId id="405"/>
            <p14:sldId id="406"/>
            <p14:sldId id="411"/>
            <p14:sldId id="408"/>
            <p14:sldId id="407"/>
            <p14:sldId id="412"/>
            <p14:sldId id="413"/>
            <p14:sldId id="414"/>
            <p14:sldId id="415"/>
            <p14:sldId id="416"/>
            <p14:sldId id="421"/>
            <p14:sldId id="418"/>
            <p14:sldId id="302"/>
            <p14:sldId id="419"/>
            <p14:sldId id="422"/>
            <p14:sldId id="417"/>
            <p14:sldId id="404"/>
            <p14:sldId id="403"/>
            <p14:sldId id="289"/>
            <p14:sldId id="423"/>
            <p14:sldId id="424"/>
            <p14:sldId id="496"/>
            <p14:sldId id="426"/>
            <p14:sldId id="497"/>
            <p14:sldId id="495"/>
          </p14:sldIdLst>
        </p14:section>
        <p14:section name="Untitled Section" id="{87D118CF-E364-C04A-8C57-4ACE2CB092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698"/>
    <p:restoredTop sz="73500"/>
  </p:normalViewPr>
  <p:slideViewPr>
    <p:cSldViewPr snapToGrid="0" snapToObjects="1">
      <p:cViewPr varScale="1">
        <p:scale>
          <a:sx n="42" d="100"/>
          <a:sy n="42" d="100"/>
        </p:scale>
        <p:origin x="872" y="184"/>
      </p:cViewPr>
      <p:guideLst>
        <p:guide orient="horz" pos="2160"/>
        <p:guide pos="2880"/>
      </p:guideLst>
    </p:cSldViewPr>
  </p:slideViewPr>
  <p:outlineViewPr>
    <p:cViewPr>
      <p:scale>
        <a:sx n="33" d="100"/>
        <a:sy n="33" d="100"/>
      </p:scale>
      <p:origin x="0" y="-2204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6" d="100"/>
          <a:sy n="76" d="100"/>
        </p:scale>
        <p:origin x="22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2829D4-29DB-6D4E-8069-8C7961271803}" type="datetimeFigureOut">
              <a:rPr lang="en-US" smtClean="0"/>
              <a:t>10/10/17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DEC374-31FE-CA49-8FAC-EB6C9434AF2F}" type="slidenum">
              <a:rPr lang="en-GB" smtClean="0"/>
              <a:t>‹#›</a:t>
            </a:fld>
            <a:endParaRPr lang="en-GB"/>
          </a:p>
        </p:txBody>
      </p:sp>
    </p:spTree>
    <p:extLst>
      <p:ext uri="{BB962C8B-B14F-4D97-AF65-F5344CB8AC3E}">
        <p14:creationId xmlns:p14="http://schemas.microsoft.com/office/powerpoint/2010/main" val="3978546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416ABF-4808-234C-8B70-CC86062EC9BC}" type="datetimeFigureOut">
              <a:rPr lang="en-US" smtClean="0"/>
              <a:t>10/10/17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46ECC0-82D1-1243-A60A-3B988398DF3A}" type="slidenum">
              <a:rPr lang="en-GB" smtClean="0"/>
              <a:t>‹#›</a:t>
            </a:fld>
            <a:endParaRPr lang="en-GB"/>
          </a:p>
        </p:txBody>
      </p:sp>
    </p:spTree>
    <p:extLst>
      <p:ext uri="{BB962C8B-B14F-4D97-AF65-F5344CB8AC3E}">
        <p14:creationId xmlns:p14="http://schemas.microsoft.com/office/powerpoint/2010/main" val="16519371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05336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673992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46ECC0-82D1-1243-A60A-3B988398DF3A}" type="slidenum">
              <a:rPr lang="en-GB" smtClean="0"/>
              <a:t>22</a:t>
            </a:fld>
            <a:endParaRPr lang="en-GB"/>
          </a:p>
        </p:txBody>
      </p:sp>
    </p:spTree>
    <p:extLst>
      <p:ext uri="{BB962C8B-B14F-4D97-AF65-F5344CB8AC3E}">
        <p14:creationId xmlns:p14="http://schemas.microsoft.com/office/powerpoint/2010/main" val="11911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46ECC0-82D1-1243-A60A-3B988398DF3A}" type="slidenum">
              <a:rPr lang="en-GB" smtClean="0"/>
              <a:t>27</a:t>
            </a:fld>
            <a:endParaRPr lang="en-GB"/>
          </a:p>
        </p:txBody>
      </p:sp>
    </p:spTree>
    <p:extLst>
      <p:ext uri="{BB962C8B-B14F-4D97-AF65-F5344CB8AC3E}">
        <p14:creationId xmlns:p14="http://schemas.microsoft.com/office/powerpoint/2010/main" val="142604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fld id="{E79099DD-FB7B-E943-94BB-030A8C09AF89}" type="slidenum">
              <a:rPr lang="en-GB" altLang="en-US" sz="1200" b="0"/>
              <a:pPr eaLnBrk="1" hangingPunct="1"/>
              <a:t>46</a:t>
            </a:fld>
            <a:endParaRPr lang="en-GB" altLang="en-US" sz="1200" b="0"/>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079652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BDBD3D0-89CE-E84B-82CD-3B097AD7559D}" type="datetimeFigureOut">
              <a:rPr lang="en-US"/>
              <a:pPr>
                <a:defRPr/>
              </a:pPr>
              <a:t>10/10/17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DE6C81C-057A-E144-9784-3C99645BB114}" type="slidenum">
              <a:rPr lang="en-GB"/>
              <a:pPr>
                <a:defRPr/>
              </a:pPr>
              <a:t>‹#›</a:t>
            </a:fld>
            <a:endParaRPr lang="en-GB"/>
          </a:p>
        </p:txBody>
      </p:sp>
    </p:spTree>
    <p:extLst>
      <p:ext uri="{BB962C8B-B14F-4D97-AF65-F5344CB8AC3E}">
        <p14:creationId xmlns:p14="http://schemas.microsoft.com/office/powerpoint/2010/main" val="292669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13829A0-3308-E645-B638-49F59C220148}" type="datetimeFigureOut">
              <a:rPr lang="en-US"/>
              <a:pPr>
                <a:defRPr/>
              </a:pPr>
              <a:t>10/10/17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1E19E90-38A6-9542-AE02-C2E7245D880B}" type="slidenum">
              <a:rPr lang="en-GB"/>
              <a:pPr>
                <a:defRPr/>
              </a:pPr>
              <a:t>‹#›</a:t>
            </a:fld>
            <a:endParaRPr lang="en-GB"/>
          </a:p>
        </p:txBody>
      </p:sp>
    </p:spTree>
    <p:extLst>
      <p:ext uri="{BB962C8B-B14F-4D97-AF65-F5344CB8AC3E}">
        <p14:creationId xmlns:p14="http://schemas.microsoft.com/office/powerpoint/2010/main" val="961044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4A29B04-D8D3-6941-977E-809E2D071F5B}" type="datetimeFigureOut">
              <a:rPr lang="en-US"/>
              <a:pPr>
                <a:defRPr/>
              </a:pPr>
              <a:t>10/10/17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7B27511-C760-FC4C-B3D2-487DFE5BA1A0}" type="slidenum">
              <a:rPr lang="en-GB"/>
              <a:pPr>
                <a:defRPr/>
              </a:pPr>
              <a:t>‹#›</a:t>
            </a:fld>
            <a:endParaRPr lang="en-GB"/>
          </a:p>
        </p:txBody>
      </p:sp>
    </p:spTree>
    <p:extLst>
      <p:ext uri="{BB962C8B-B14F-4D97-AF65-F5344CB8AC3E}">
        <p14:creationId xmlns:p14="http://schemas.microsoft.com/office/powerpoint/2010/main" val="837742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94DB2FB-0499-D944-A691-09ACD74344BD}" type="datetimeFigureOut">
              <a:rPr lang="en-US"/>
              <a:pPr>
                <a:defRPr/>
              </a:pPr>
              <a:t>10/10/17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D8A9FCD-5ECE-AF41-A7B3-CF6D2C5C112D}" type="slidenum">
              <a:rPr lang="en-GB"/>
              <a:pPr>
                <a:defRPr/>
              </a:pPr>
              <a:t>‹#›</a:t>
            </a:fld>
            <a:endParaRPr lang="en-GB"/>
          </a:p>
        </p:txBody>
      </p:sp>
    </p:spTree>
    <p:extLst>
      <p:ext uri="{BB962C8B-B14F-4D97-AF65-F5344CB8AC3E}">
        <p14:creationId xmlns:p14="http://schemas.microsoft.com/office/powerpoint/2010/main" val="5432486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FAEBEF7-60D2-AB45-B508-FA2EAFF32D2C}" type="datetimeFigureOut">
              <a:rPr lang="en-US"/>
              <a:pPr>
                <a:defRPr/>
              </a:pPr>
              <a:t>10/10/17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EC34ABF-BA0C-2C48-8028-791706D72CE7}" type="slidenum">
              <a:rPr lang="en-GB"/>
              <a:pPr>
                <a:defRPr/>
              </a:pPr>
              <a:t>‹#›</a:t>
            </a:fld>
            <a:endParaRPr lang="en-GB"/>
          </a:p>
        </p:txBody>
      </p:sp>
    </p:spTree>
    <p:extLst>
      <p:ext uri="{BB962C8B-B14F-4D97-AF65-F5344CB8AC3E}">
        <p14:creationId xmlns:p14="http://schemas.microsoft.com/office/powerpoint/2010/main" val="885056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CF519862-D5A5-E94B-890F-1F8CAE191322}" type="datetimeFigureOut">
              <a:rPr lang="en-US"/>
              <a:pPr>
                <a:defRPr/>
              </a:pPr>
              <a:t>10/10/17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96BE817-5AA9-0E40-B41E-613BB1560413}" type="slidenum">
              <a:rPr lang="en-GB"/>
              <a:pPr>
                <a:defRPr/>
              </a:pPr>
              <a:t>‹#›</a:t>
            </a:fld>
            <a:endParaRPr lang="en-GB"/>
          </a:p>
        </p:txBody>
      </p:sp>
    </p:spTree>
    <p:extLst>
      <p:ext uri="{BB962C8B-B14F-4D97-AF65-F5344CB8AC3E}">
        <p14:creationId xmlns:p14="http://schemas.microsoft.com/office/powerpoint/2010/main" val="3386560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AE5C6A2B-6C4A-6142-B50C-620444463D3D}" type="datetimeFigureOut">
              <a:rPr lang="en-US"/>
              <a:pPr>
                <a:defRPr/>
              </a:pPr>
              <a:t>10/10/17</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3964826A-69B4-1843-9545-D46AF8DC61B8}" type="slidenum">
              <a:rPr lang="en-GB"/>
              <a:pPr>
                <a:defRPr/>
              </a:pPr>
              <a:t>‹#›</a:t>
            </a:fld>
            <a:endParaRPr lang="en-GB"/>
          </a:p>
        </p:txBody>
      </p:sp>
    </p:spTree>
    <p:extLst>
      <p:ext uri="{BB962C8B-B14F-4D97-AF65-F5344CB8AC3E}">
        <p14:creationId xmlns:p14="http://schemas.microsoft.com/office/powerpoint/2010/main" val="46677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9760501D-CABE-F943-AC19-B5FCF1F3625C}" type="datetimeFigureOut">
              <a:rPr lang="en-US"/>
              <a:pPr>
                <a:defRPr/>
              </a:pPr>
              <a:t>10/10/17</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395808F8-0A2D-2049-A0AB-A772780FD3FF}" type="slidenum">
              <a:rPr lang="en-GB"/>
              <a:pPr>
                <a:defRPr/>
              </a:pPr>
              <a:t>‹#›</a:t>
            </a:fld>
            <a:endParaRPr lang="en-GB"/>
          </a:p>
        </p:txBody>
      </p:sp>
    </p:spTree>
    <p:extLst>
      <p:ext uri="{BB962C8B-B14F-4D97-AF65-F5344CB8AC3E}">
        <p14:creationId xmlns:p14="http://schemas.microsoft.com/office/powerpoint/2010/main" val="654631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BB49FC-2324-A645-A2CE-044B28DA11E2}" type="datetimeFigureOut">
              <a:rPr lang="en-US"/>
              <a:pPr>
                <a:defRPr/>
              </a:pPr>
              <a:t>10/10/17</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DE28526-DE5B-364E-BD1E-9540EF4C7C7D}" type="slidenum">
              <a:rPr lang="en-GB"/>
              <a:pPr>
                <a:defRPr/>
              </a:pPr>
              <a:t>‹#›</a:t>
            </a:fld>
            <a:endParaRPr lang="en-GB"/>
          </a:p>
        </p:txBody>
      </p:sp>
    </p:spTree>
    <p:extLst>
      <p:ext uri="{BB962C8B-B14F-4D97-AF65-F5344CB8AC3E}">
        <p14:creationId xmlns:p14="http://schemas.microsoft.com/office/powerpoint/2010/main" val="406242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ED8540-67E7-BA44-9BD0-1BCC22E3643C}" type="datetimeFigureOut">
              <a:rPr lang="en-US"/>
              <a:pPr>
                <a:defRPr/>
              </a:pPr>
              <a:t>10/10/17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9FB2C55-3AA8-634E-AC38-D922D3DCAD30}" type="slidenum">
              <a:rPr lang="en-GB"/>
              <a:pPr>
                <a:defRPr/>
              </a:pPr>
              <a:t>‹#›</a:t>
            </a:fld>
            <a:endParaRPr lang="en-GB"/>
          </a:p>
        </p:txBody>
      </p:sp>
    </p:spTree>
    <p:extLst>
      <p:ext uri="{BB962C8B-B14F-4D97-AF65-F5344CB8AC3E}">
        <p14:creationId xmlns:p14="http://schemas.microsoft.com/office/powerpoint/2010/main" val="3156099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D98287-5C2F-6248-985D-EE835AEA894B}" type="datetimeFigureOut">
              <a:rPr lang="en-US"/>
              <a:pPr>
                <a:defRPr/>
              </a:pPr>
              <a:t>10/10/17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DD00748-371D-8349-BF9A-C161ACBFBA7D}" type="slidenum">
              <a:rPr lang="en-GB"/>
              <a:pPr>
                <a:defRPr/>
              </a:pPr>
              <a:t>‹#›</a:t>
            </a:fld>
            <a:endParaRPr lang="en-GB"/>
          </a:p>
        </p:txBody>
      </p:sp>
    </p:spTree>
    <p:extLst>
      <p:ext uri="{BB962C8B-B14F-4D97-AF65-F5344CB8AC3E}">
        <p14:creationId xmlns:p14="http://schemas.microsoft.com/office/powerpoint/2010/main" val="31450363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B0EA4A20-1711-0C4D-8498-472D6800E77F}" type="datetimeFigureOut">
              <a:rPr lang="en-US"/>
              <a:pPr>
                <a:defRPr/>
              </a:pPr>
              <a:t>10/10/17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EFE18F27-EE2D-734D-AC92-5541A545CD1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eturbonews.com/" TargetMode="External"/><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7"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png"/><Relationship Id="rId5" Type="http://schemas.openxmlformats.org/officeDocument/2006/relationships/image" Target="../media/image42.jpg"/><Relationship Id="rId6" Type="http://schemas.openxmlformats.org/officeDocument/2006/relationships/image" Target="../media/image43.jpg"/><Relationship Id="rId7" Type="http://schemas.openxmlformats.org/officeDocument/2006/relationships/image" Target="../media/image44.jpg"/><Relationship Id="rId8"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f"/><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p:cNvSpPr/>
          <p:nvPr/>
        </p:nvSpPr>
        <p:spPr>
          <a:xfrm>
            <a:off x="-1362528" y="2"/>
            <a:ext cx="9829799" cy="6857998"/>
          </a:xfrm>
          <a:custGeom>
            <a:avLst/>
            <a:gdLst>
              <a:gd name="connsiteX0" fmla="*/ 0 w 9143998"/>
              <a:gd name="connsiteY0" fmla="*/ 0 h 6857998"/>
              <a:gd name="connsiteX1" fmla="*/ 9143998 w 9143998"/>
              <a:gd name="connsiteY1" fmla="*/ 0 h 6857998"/>
              <a:gd name="connsiteX2" fmla="*/ 9143998 w 9143998"/>
              <a:gd name="connsiteY2" fmla="*/ 6857997 h 6857998"/>
              <a:gd name="connsiteX3" fmla="*/ 0 w 9143998"/>
              <a:gd name="connsiteY3" fmla="*/ 6857997 h 6857998"/>
              <a:gd name="connsiteX4" fmla="*/ 0 w 9143998"/>
              <a:gd name="connsiteY4" fmla="*/ 0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0"/>
                </a:moveTo>
                <a:lnTo>
                  <a:pt x="9143998" y="0"/>
                </a:lnTo>
                <a:lnTo>
                  <a:pt x="9143998" y="6857997"/>
                </a:lnTo>
                <a:lnTo>
                  <a:pt x="0" y="6857997"/>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
          <p:cNvSpPr txBox="1"/>
          <p:nvPr/>
        </p:nvSpPr>
        <p:spPr>
          <a:xfrm>
            <a:off x="1791220" y="2866728"/>
            <a:ext cx="5152051" cy="1090042"/>
          </a:xfrm>
          <a:prstGeom prst="rect">
            <a:avLst/>
          </a:prstGeom>
          <a:noFill/>
        </p:spPr>
        <p:txBody>
          <a:bodyPr wrap="none" lIns="0" tIns="0" rIns="0" rtlCol="0">
            <a:spAutoFit/>
          </a:bodyPr>
          <a:lstStyle/>
          <a:p>
            <a:pPr algn="ctr">
              <a:tabLst/>
            </a:pPr>
            <a:r>
              <a:rPr lang="en-US" altLang="zh-CN" sz="3200" dirty="0" smtClean="0">
                <a:solidFill>
                  <a:srgbClr val="000000"/>
                </a:solidFill>
                <a:latin typeface="Calibri" pitchFamily="18" charset="0"/>
                <a:cs typeface="Calibri" pitchFamily="18" charset="0"/>
              </a:rPr>
              <a:t>LOOKING EAST BUT LEARNING </a:t>
            </a:r>
          </a:p>
          <a:p>
            <a:pPr algn="ctr">
              <a:lnSpc>
                <a:spcPts val="4300"/>
              </a:lnSpc>
              <a:tabLst/>
            </a:pPr>
            <a:r>
              <a:rPr lang="en-US" altLang="zh-CN" sz="3200" dirty="0" smtClean="0">
                <a:solidFill>
                  <a:srgbClr val="000000"/>
                </a:solidFill>
                <a:latin typeface="Calibri" pitchFamily="18" charset="0"/>
                <a:cs typeface="Calibri" pitchFamily="18" charset="0"/>
              </a:rPr>
              <a:t>FROM THE WEST? </a:t>
            </a:r>
            <a:r>
              <a:rPr lang="en-US" altLang="zh-CN" sz="3600" dirty="0" smtClean="0">
                <a:solidFill>
                  <a:srgbClr val="000000"/>
                </a:solidFill>
                <a:latin typeface="Calibri" pitchFamily="18" charset="0"/>
                <a:cs typeface="Calibri" pitchFamily="18" charset="0"/>
              </a:rPr>
              <a:t> </a:t>
            </a:r>
          </a:p>
        </p:txBody>
      </p:sp>
      <p:sp>
        <p:nvSpPr>
          <p:cNvPr id="6" name="TextBox 1"/>
          <p:cNvSpPr txBox="1"/>
          <p:nvPr/>
        </p:nvSpPr>
        <p:spPr>
          <a:xfrm>
            <a:off x="3014014" y="4181881"/>
            <a:ext cx="2486899" cy="546303"/>
          </a:xfrm>
          <a:prstGeom prst="rect">
            <a:avLst/>
          </a:prstGeom>
          <a:noFill/>
        </p:spPr>
        <p:txBody>
          <a:bodyPr wrap="none" lIns="0" tIns="0" rIns="0" rtlCol="0">
            <a:spAutoFit/>
          </a:bodyPr>
          <a:lstStyle/>
          <a:p>
            <a:pPr>
              <a:lnSpc>
                <a:spcPts val="3900"/>
              </a:lnSpc>
              <a:tabLst/>
            </a:pPr>
            <a:r>
              <a:rPr lang="en-US" altLang="zh-CN" sz="2800" dirty="0" smtClean="0">
                <a:solidFill>
                  <a:srgbClr val="000000"/>
                </a:solidFill>
                <a:latin typeface="Calibri" pitchFamily="18" charset="0"/>
                <a:cs typeface="Calibri" pitchFamily="18" charset="0"/>
              </a:rPr>
              <a:t>David Harrison   </a:t>
            </a:r>
            <a:r>
              <a:rPr lang="en-US" altLang="zh-CN" sz="3200" dirty="0" smtClean="0">
                <a:solidFill>
                  <a:srgbClr val="000000"/>
                </a:solidFill>
                <a:latin typeface="Calibri" pitchFamily="18" charset="0"/>
                <a:cs typeface="Calibri" pitchFamily="18" charset="0"/>
              </a:rPr>
              <a:t> </a:t>
            </a:r>
          </a:p>
        </p:txBody>
      </p:sp>
      <p:sp>
        <p:nvSpPr>
          <p:cNvPr id="7" name="TextBox 1"/>
          <p:cNvSpPr txBox="1"/>
          <p:nvPr/>
        </p:nvSpPr>
        <p:spPr>
          <a:xfrm>
            <a:off x="4407690" y="5919832"/>
            <a:ext cx="4507709" cy="529632"/>
          </a:xfrm>
          <a:prstGeom prst="rect">
            <a:avLst/>
          </a:prstGeom>
          <a:noFill/>
        </p:spPr>
        <p:txBody>
          <a:bodyPr wrap="none" lIns="0" tIns="0" rIns="0" rtlCol="0">
            <a:spAutoFit/>
          </a:bodyPr>
          <a:lstStyle/>
          <a:p>
            <a:pPr>
              <a:lnSpc>
                <a:spcPts val="3900"/>
              </a:lnSpc>
              <a:tabLst/>
            </a:pPr>
            <a:r>
              <a:rPr lang="en-US" altLang="zh-CN" sz="2400" dirty="0" smtClean="0">
                <a:solidFill>
                  <a:srgbClr val="000000"/>
                </a:solidFill>
                <a:latin typeface="Calibri" pitchFamily="18" charset="0"/>
                <a:cs typeface="Calibri" pitchFamily="18" charset="0"/>
              </a:rPr>
              <a:t>davidharrison53@btinternet.com  </a:t>
            </a:r>
            <a:r>
              <a:rPr lang="en-US" altLang="zh-CN" sz="3200" dirty="0" smtClean="0">
                <a:solidFill>
                  <a:srgbClr val="000000"/>
                </a:solidFill>
                <a:latin typeface="Calibri" pitchFamily="18" charset="0"/>
                <a:cs typeface="Calibri" pitchFamily="18" charset="0"/>
              </a:rPr>
              <a:t>  </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l="61154" t="21829" r="8757" b="54868"/>
          <a:stretch>
            <a:fillRect/>
          </a:stretch>
        </p:blipFill>
        <p:spPr bwMode="auto">
          <a:xfrm>
            <a:off x="522515" y="539559"/>
            <a:ext cx="3029857" cy="1321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3"/>
          <a:srcRect/>
          <a:stretch>
            <a:fillRect/>
          </a:stretch>
        </p:blipFill>
        <p:spPr bwMode="auto">
          <a:xfrm>
            <a:off x="5437415" y="388258"/>
            <a:ext cx="1981200" cy="1473200"/>
          </a:xfrm>
          <a:prstGeom prst="rect">
            <a:avLst/>
          </a:prstGeom>
          <a:noFill/>
        </p:spPr>
      </p:pic>
    </p:spTree>
    <p:extLst>
      <p:ext uri="{BB962C8B-B14F-4D97-AF65-F5344CB8AC3E}">
        <p14:creationId xmlns:p14="http://schemas.microsoft.com/office/powerpoint/2010/main" val="663805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5564" y="994283"/>
            <a:ext cx="5489658" cy="473719"/>
          </a:xfrm>
          <a:prstGeom prst="rect">
            <a:avLst/>
          </a:prstGeom>
        </p:spPr>
        <p:txBody>
          <a:bodyPr vert="horz" wrap="square" lIns="0" tIns="0" rIns="0" bIns="0" rtlCol="0">
            <a:spAutoFit/>
          </a:bodyPr>
          <a:lstStyle/>
          <a:p>
            <a:pPr marL="10860"/>
            <a:r>
              <a:rPr sz="1539" dirty="0">
                <a:latin typeface="Times New Roman"/>
                <a:cs typeface="Times New Roman"/>
              </a:rPr>
              <a:t>T</a:t>
            </a:r>
            <a:r>
              <a:rPr sz="1539" spc="-9" dirty="0">
                <a:latin typeface="Times New Roman"/>
                <a:cs typeface="Times New Roman"/>
              </a:rPr>
              <a:t>his </a:t>
            </a:r>
            <a:r>
              <a:rPr sz="1539" spc="-4" dirty="0">
                <a:latin typeface="Times New Roman"/>
                <a:cs typeface="Times New Roman"/>
              </a:rPr>
              <a:t>is a pos</a:t>
            </a:r>
            <a:r>
              <a:rPr sz="1539" spc="-9" dirty="0">
                <a:latin typeface="Times New Roman"/>
                <a:cs typeface="Times New Roman"/>
              </a:rPr>
              <a:t>tcard se</a:t>
            </a:r>
            <a:r>
              <a:rPr sz="1539" spc="-4" dirty="0">
                <a:latin typeface="Times New Roman"/>
                <a:cs typeface="Times New Roman"/>
              </a:rPr>
              <a:t>nt</a:t>
            </a:r>
            <a:r>
              <a:rPr sz="1539" dirty="0">
                <a:latin typeface="Times New Roman"/>
                <a:cs typeface="Times New Roman"/>
              </a:rPr>
              <a:t> </a:t>
            </a:r>
            <a:r>
              <a:rPr sz="1539" spc="-9" dirty="0">
                <a:latin typeface="Times New Roman"/>
                <a:cs typeface="Times New Roman"/>
              </a:rPr>
              <a:t>by</a:t>
            </a:r>
            <a:r>
              <a:rPr sz="1539" dirty="0">
                <a:latin typeface="Times New Roman"/>
                <a:cs typeface="Times New Roman"/>
              </a:rPr>
              <a:t> </a:t>
            </a:r>
            <a:r>
              <a:rPr sz="1539" spc="-9" dirty="0">
                <a:latin typeface="Times New Roman"/>
                <a:cs typeface="Times New Roman"/>
              </a:rPr>
              <a:t>holiday</a:t>
            </a:r>
            <a:r>
              <a:rPr sz="1539" dirty="0">
                <a:latin typeface="Times New Roman"/>
                <a:cs typeface="Times New Roman"/>
              </a:rPr>
              <a:t>m</a:t>
            </a:r>
            <a:r>
              <a:rPr sz="1539" spc="-9" dirty="0">
                <a:latin typeface="Times New Roman"/>
                <a:cs typeface="Times New Roman"/>
              </a:rPr>
              <a:t>ake</a:t>
            </a:r>
            <a:r>
              <a:rPr sz="1539" dirty="0">
                <a:latin typeface="Times New Roman"/>
                <a:cs typeface="Times New Roman"/>
              </a:rPr>
              <a:t>rs </a:t>
            </a:r>
            <a:r>
              <a:rPr sz="1539" spc="-4" dirty="0">
                <a:latin typeface="Times New Roman"/>
                <a:cs typeface="Times New Roman"/>
              </a:rPr>
              <a:t>t</a:t>
            </a:r>
            <a:r>
              <a:rPr sz="1539" dirty="0">
                <a:latin typeface="Times New Roman"/>
                <a:cs typeface="Times New Roman"/>
              </a:rPr>
              <a:t>o </a:t>
            </a:r>
            <a:r>
              <a:rPr sz="1539" spc="-9" dirty="0">
                <a:latin typeface="Times New Roman"/>
                <a:cs typeface="Times New Roman"/>
              </a:rPr>
              <a:t>thei</a:t>
            </a:r>
            <a:r>
              <a:rPr sz="1539" dirty="0">
                <a:latin typeface="Times New Roman"/>
                <a:cs typeface="Times New Roman"/>
              </a:rPr>
              <a:t>r </a:t>
            </a:r>
            <a:r>
              <a:rPr sz="1539" spc="-4" dirty="0">
                <a:latin typeface="Times New Roman"/>
                <a:cs typeface="Times New Roman"/>
              </a:rPr>
              <a:t>f</a:t>
            </a:r>
            <a:r>
              <a:rPr sz="1539" dirty="0">
                <a:latin typeface="Times New Roman"/>
                <a:cs typeface="Times New Roman"/>
              </a:rPr>
              <a:t>r</a:t>
            </a:r>
            <a:r>
              <a:rPr sz="1539" spc="-9" dirty="0">
                <a:latin typeface="Times New Roman"/>
                <a:cs typeface="Times New Roman"/>
              </a:rPr>
              <a:t>ie</a:t>
            </a:r>
            <a:r>
              <a:rPr sz="1539" dirty="0">
                <a:latin typeface="Times New Roman"/>
                <a:cs typeface="Times New Roman"/>
              </a:rPr>
              <a:t>nds and </a:t>
            </a:r>
            <a:r>
              <a:rPr sz="1539" dirty="0" smtClean="0">
                <a:latin typeface="Times New Roman"/>
                <a:cs typeface="Times New Roman"/>
              </a:rPr>
              <a:t>r</a:t>
            </a:r>
            <a:r>
              <a:rPr sz="1539" spc="-9" dirty="0" smtClean="0">
                <a:latin typeface="Times New Roman"/>
                <a:cs typeface="Times New Roman"/>
              </a:rPr>
              <a:t>elative</a:t>
            </a:r>
            <a:r>
              <a:rPr sz="1539" dirty="0" smtClean="0">
                <a:latin typeface="Times New Roman"/>
                <a:cs typeface="Times New Roman"/>
              </a:rPr>
              <a:t>s</a:t>
            </a:r>
            <a:r>
              <a:rPr lang="en-GB" sz="1539" dirty="0" smtClean="0">
                <a:latin typeface="Times New Roman"/>
                <a:cs typeface="Times New Roman"/>
              </a:rPr>
              <a:t> c. 1910</a:t>
            </a:r>
            <a:endParaRPr sz="1539" dirty="0">
              <a:latin typeface="Times New Roman"/>
              <a:cs typeface="Times New Roman"/>
            </a:endParaRPr>
          </a:p>
        </p:txBody>
      </p:sp>
      <p:sp>
        <p:nvSpPr>
          <p:cNvPr id="3" name="object 3"/>
          <p:cNvSpPr/>
          <p:nvPr/>
        </p:nvSpPr>
        <p:spPr>
          <a:xfrm>
            <a:off x="1555564" y="1468002"/>
            <a:ext cx="6565306" cy="4993460"/>
          </a:xfrm>
          <a:prstGeom prst="rect">
            <a:avLst/>
          </a:prstGeom>
          <a:blipFill>
            <a:blip r:embed="rId3" cstate="print"/>
            <a:stretch>
              <a:fillRect/>
            </a:stretch>
          </a:blipFill>
        </p:spPr>
        <p:txBody>
          <a:bodyPr wrap="square" lIns="0" tIns="0" rIns="0" bIns="0" rtlCol="0"/>
          <a:lstStyle/>
          <a:p>
            <a:endParaRPr/>
          </a:p>
        </p:txBody>
      </p:sp>
      <p:sp>
        <p:nvSpPr>
          <p:cNvPr id="4" name="object 3"/>
          <p:cNvSpPr/>
          <p:nvPr/>
        </p:nvSpPr>
        <p:spPr>
          <a:xfrm>
            <a:off x="1555564" y="1468002"/>
            <a:ext cx="6565306" cy="499346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800734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48320" y="1218293"/>
            <a:ext cx="8129588" cy="4805138"/>
          </a:xfrm>
        </p:spPr>
        <p:txBody>
          <a:bodyPr/>
          <a:lstStyle/>
          <a:p>
            <a:pPr>
              <a:buAutoNum type="arabicPeriod"/>
            </a:pPr>
            <a:r>
              <a:rPr lang="en-GB" sz="1800" dirty="0" smtClean="0"/>
              <a:t>Tourist </a:t>
            </a:r>
            <a:r>
              <a:rPr lang="en-GB" sz="1800" dirty="0"/>
              <a:t>immorality e.g. drunkenness and public displays of </a:t>
            </a:r>
            <a:r>
              <a:rPr lang="en-GB" sz="1800" dirty="0" smtClean="0"/>
              <a:t>affection</a:t>
            </a:r>
          </a:p>
          <a:p>
            <a:pPr>
              <a:buAutoNum type="arabicPeriod"/>
            </a:pPr>
            <a:endParaRPr lang="en-GB" sz="1800" dirty="0"/>
          </a:p>
          <a:p>
            <a:pPr>
              <a:buAutoNum type="arabicPeriod"/>
            </a:pPr>
            <a:r>
              <a:rPr lang="en-GB" sz="1800" dirty="0" smtClean="0"/>
              <a:t>Excursionists came on Sunday and disrupted the Lord’s Day.</a:t>
            </a:r>
          </a:p>
          <a:p>
            <a:pPr>
              <a:buAutoNum type="arabicPeriod"/>
            </a:pPr>
            <a:endParaRPr lang="en-GB" sz="1800" dirty="0"/>
          </a:p>
          <a:p>
            <a:pPr>
              <a:buAutoNum type="arabicPeriod"/>
            </a:pPr>
            <a:r>
              <a:rPr lang="en-GB" sz="1800" dirty="0"/>
              <a:t>T</a:t>
            </a:r>
            <a:r>
              <a:rPr lang="en-GB" sz="1800" dirty="0" smtClean="0"/>
              <a:t>ourists did </a:t>
            </a:r>
            <a:r>
              <a:rPr lang="en-GB" sz="1800" dirty="0"/>
              <a:t>not spend money in the resorts but brought their own food and (often) </a:t>
            </a:r>
            <a:r>
              <a:rPr lang="en-GB" sz="1800" dirty="0" smtClean="0"/>
              <a:t>their </a:t>
            </a:r>
            <a:r>
              <a:rPr lang="en-GB" sz="1800" dirty="0"/>
              <a:t>own servants. </a:t>
            </a:r>
            <a:r>
              <a:rPr lang="en-GB" sz="1800" dirty="0" smtClean="0"/>
              <a:t> </a:t>
            </a:r>
          </a:p>
          <a:p>
            <a:pPr>
              <a:buAutoNum type="arabicPeriod"/>
            </a:pPr>
            <a:endParaRPr lang="en-GB" sz="1800" dirty="0"/>
          </a:p>
          <a:p>
            <a:pPr>
              <a:buAutoNum type="arabicPeriod"/>
            </a:pPr>
            <a:r>
              <a:rPr lang="en-GB" sz="1800" dirty="0" smtClean="0"/>
              <a:t>Tourism attracted </a:t>
            </a:r>
            <a:r>
              <a:rPr lang="en-GB" sz="1800" dirty="0"/>
              <a:t>criminals, pickpockets, prostitutes and so on</a:t>
            </a:r>
            <a:r>
              <a:rPr lang="en-GB" sz="1800" dirty="0" smtClean="0"/>
              <a:t>. </a:t>
            </a:r>
          </a:p>
          <a:p>
            <a:pPr>
              <a:buAutoNum type="arabicPeriod"/>
            </a:pPr>
            <a:endParaRPr lang="en-GB" sz="1800" dirty="0"/>
          </a:p>
          <a:p>
            <a:pPr>
              <a:buAutoNum type="arabicPeriod"/>
            </a:pPr>
            <a:r>
              <a:rPr lang="en-GB" sz="1800" dirty="0" smtClean="0"/>
              <a:t>Environmental degradation, litter, waste etc.  </a:t>
            </a:r>
          </a:p>
          <a:p>
            <a:pPr>
              <a:buAutoNum type="arabicPeriod"/>
            </a:pPr>
            <a:endParaRPr lang="en-GB" sz="1800" dirty="0"/>
          </a:p>
          <a:p>
            <a:pPr>
              <a:buAutoNum type="arabicPeriod"/>
            </a:pPr>
            <a:r>
              <a:rPr lang="en-GB" sz="1800" dirty="0" smtClean="0"/>
              <a:t>Lowered </a:t>
            </a:r>
            <a:r>
              <a:rPr lang="en-GB" sz="1800" dirty="0"/>
              <a:t>‘the tone’ of nature and their environment.  i.e. they were working class</a:t>
            </a:r>
            <a:r>
              <a:rPr lang="en-GB" sz="1800" dirty="0" smtClean="0"/>
              <a:t>!</a:t>
            </a:r>
            <a:endParaRPr lang="en-GB" sz="1800" dirty="0"/>
          </a:p>
        </p:txBody>
      </p:sp>
      <p:sp>
        <p:nvSpPr>
          <p:cNvPr id="2" name="TextBox 1"/>
          <p:cNvSpPr txBox="1"/>
          <p:nvPr/>
        </p:nvSpPr>
        <p:spPr>
          <a:xfrm>
            <a:off x="2562606" y="346861"/>
            <a:ext cx="3965766" cy="584775"/>
          </a:xfrm>
          <a:prstGeom prst="rect">
            <a:avLst/>
          </a:prstGeom>
          <a:noFill/>
        </p:spPr>
        <p:txBody>
          <a:bodyPr wrap="none" rtlCol="0">
            <a:spAutoFit/>
          </a:bodyPr>
          <a:lstStyle/>
          <a:p>
            <a:r>
              <a:rPr lang="en-GB" sz="3200" dirty="0" smtClean="0"/>
              <a:t>The </a:t>
            </a:r>
            <a:r>
              <a:rPr lang="en-GB" sz="3200" smtClean="0"/>
              <a:t>Negative Impacts?</a:t>
            </a:r>
            <a:endParaRPr lang="en-GB" sz="3200" dirty="0"/>
          </a:p>
        </p:txBody>
      </p:sp>
    </p:spTree>
    <p:extLst>
      <p:ext uri="{BB962C8B-B14F-4D97-AF65-F5344CB8AC3E}">
        <p14:creationId xmlns:p14="http://schemas.microsoft.com/office/powerpoint/2010/main" val="1399505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4324" y="250925"/>
            <a:ext cx="8684533" cy="584775"/>
          </a:xfrm>
          <a:prstGeom prst="rect">
            <a:avLst/>
          </a:prstGeom>
          <a:noFill/>
        </p:spPr>
        <p:txBody>
          <a:bodyPr wrap="square" rtlCol="0">
            <a:spAutoFit/>
          </a:bodyPr>
          <a:lstStyle/>
          <a:p>
            <a:r>
              <a:rPr lang="en-GB" sz="3200" dirty="0" smtClean="0"/>
              <a:t>Mass tourism in the late 19</a:t>
            </a:r>
            <a:r>
              <a:rPr lang="en-GB" sz="3200" baseline="30000" dirty="0" smtClean="0"/>
              <a:t>th</a:t>
            </a:r>
            <a:r>
              <a:rPr lang="en-GB" sz="3200" dirty="0" smtClean="0"/>
              <a:t>/early 20</a:t>
            </a:r>
            <a:r>
              <a:rPr lang="en-GB" sz="3200" baseline="30000" dirty="0" smtClean="0"/>
              <a:t>th</a:t>
            </a:r>
            <a:r>
              <a:rPr lang="en-GB" sz="3200" dirty="0" smtClean="0"/>
              <a:t> century</a:t>
            </a:r>
            <a:endParaRPr lang="en-GB" sz="32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 y="922956"/>
            <a:ext cx="4067271" cy="2487902"/>
          </a:xfrm>
          <a:prstGeom prst="rect">
            <a:avLst/>
          </a:prstGeom>
        </p:spPr>
      </p:pic>
      <p:sp>
        <p:nvSpPr>
          <p:cNvPr id="8" name="TextBox 7"/>
          <p:cNvSpPr txBox="1"/>
          <p:nvPr/>
        </p:nvSpPr>
        <p:spPr>
          <a:xfrm>
            <a:off x="4741181" y="922956"/>
            <a:ext cx="4098019" cy="646331"/>
          </a:xfrm>
          <a:prstGeom prst="rect">
            <a:avLst/>
          </a:prstGeom>
          <a:noFill/>
        </p:spPr>
        <p:txBody>
          <a:bodyPr wrap="square" rtlCol="0">
            <a:spAutoFit/>
          </a:bodyPr>
          <a:lstStyle/>
          <a:p>
            <a:r>
              <a:rPr lang="en-GB" dirty="0" smtClean="0"/>
              <a:t>Ramsgate UK c 1907: note the pier &amp; bathing machines</a:t>
            </a:r>
            <a:endParaRPr lang="en-GB" dirty="0"/>
          </a:p>
        </p:txBody>
      </p:sp>
      <p:pic>
        <p:nvPicPr>
          <p:cNvPr id="9" name="Picture 3"/>
          <p:cNvPicPr>
            <a:picLocks noChangeAspect="1" noChangeArrowheads="1"/>
          </p:cNvPicPr>
          <p:nvPr/>
        </p:nvPicPr>
        <p:blipFill>
          <a:blip r:embed="rId3"/>
          <a:srcRect/>
          <a:stretch>
            <a:fillRect/>
          </a:stretch>
        </p:blipFill>
        <p:spPr bwMode="auto">
          <a:xfrm>
            <a:off x="4445027" y="1569287"/>
            <a:ext cx="4270802" cy="2771073"/>
          </a:xfrm>
          <a:prstGeom prst="rect">
            <a:avLst/>
          </a:prstGeom>
          <a:noFill/>
        </p:spPr>
      </p:pic>
      <p:pic>
        <p:nvPicPr>
          <p:cNvPr id="11" name="Picture 3"/>
          <p:cNvPicPr>
            <a:picLocks noChangeAspect="1" noChangeArrowheads="1"/>
          </p:cNvPicPr>
          <p:nvPr/>
        </p:nvPicPr>
        <p:blipFill>
          <a:blip r:embed="rId4"/>
          <a:srcRect/>
          <a:stretch>
            <a:fillRect/>
          </a:stretch>
        </p:blipFill>
        <p:spPr bwMode="auto">
          <a:xfrm>
            <a:off x="280163" y="3831941"/>
            <a:ext cx="4101433" cy="2860527"/>
          </a:xfrm>
          <a:prstGeom prst="rect">
            <a:avLst/>
          </a:prstGeom>
          <a:noFill/>
        </p:spPr>
      </p:pic>
      <p:sp>
        <p:nvSpPr>
          <p:cNvPr id="2" name="TextBox 1"/>
          <p:cNvSpPr txBox="1"/>
          <p:nvPr/>
        </p:nvSpPr>
        <p:spPr>
          <a:xfrm>
            <a:off x="4916742" y="4986691"/>
            <a:ext cx="2688745" cy="646331"/>
          </a:xfrm>
          <a:prstGeom prst="rect">
            <a:avLst/>
          </a:prstGeom>
          <a:noFill/>
        </p:spPr>
        <p:txBody>
          <a:bodyPr wrap="square" rtlCol="0">
            <a:spAutoFit/>
          </a:bodyPr>
          <a:lstStyle/>
          <a:p>
            <a:r>
              <a:rPr lang="en-US" dirty="0" smtClean="0"/>
              <a:t>Brighton, UK c.1010: promenade &amp; pier</a:t>
            </a:r>
            <a:endParaRPr lang="en-US" dirty="0"/>
          </a:p>
        </p:txBody>
      </p:sp>
    </p:spTree>
    <p:extLst>
      <p:ext uri="{BB962C8B-B14F-4D97-AF65-F5344CB8AC3E}">
        <p14:creationId xmlns:p14="http://schemas.microsoft.com/office/powerpoint/2010/main" val="18271118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nvSpPr>
        <p:spPr>
          <a:xfrm>
            <a:off x="1257853" y="915781"/>
            <a:ext cx="6260546" cy="1597873"/>
          </a:xfrm>
          <a:prstGeom prst="rect">
            <a:avLst/>
          </a:prstGeom>
          <a:noFill/>
        </p:spPr>
        <p:txBody>
          <a:bodyPr wrap="square" lIns="0" tIns="0" rIns="0" rtlCol="0">
            <a:spAutoFit/>
          </a:bodyPr>
          <a:lstStyle/>
          <a:p>
            <a:pPr>
              <a:lnSpc>
                <a:spcPts val="1369"/>
              </a:lnSpc>
            </a:pPr>
            <a:endParaRPr lang="en-US" altLang="zh-CN" sz="1542" dirty="0" smtClean="0">
              <a:solidFill>
                <a:srgbClr val="000000"/>
              </a:solidFill>
              <a:latin typeface="Times New Roman" pitchFamily="18" charset="0"/>
              <a:cs typeface="Times New Roman" pitchFamily="18" charset="0"/>
            </a:endParaRPr>
          </a:p>
          <a:p>
            <a:pPr>
              <a:lnSpc>
                <a:spcPts val="1369"/>
              </a:lnSpc>
            </a:pPr>
            <a:r>
              <a:rPr lang="en-US" altLang="zh-CN" sz="2000" dirty="0" smtClean="0">
                <a:solidFill>
                  <a:srgbClr val="000000"/>
                </a:solidFill>
                <a:latin typeface="Times New Roman" pitchFamily="18" charset="0"/>
                <a:cs typeface="Times New Roman" pitchFamily="18" charset="0"/>
              </a:rPr>
              <a:t>The</a:t>
            </a:r>
            <a:r>
              <a:rPr lang="en-US" altLang="zh-CN" sz="2000" dirty="0" smtClean="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motor</a:t>
            </a:r>
            <a:r>
              <a:rPr lang="en-US" altLang="zh-CN" sz="2000" dirty="0">
                <a:latin typeface="Times New Roman" pitchFamily="18" charset="0"/>
                <a:cs typeface="Times New Roman" pitchFamily="18" charset="0"/>
              </a:rPr>
              <a:t> </a:t>
            </a:r>
            <a:r>
              <a:rPr lang="en-US" altLang="zh-CN" sz="2000" dirty="0" smtClean="0">
                <a:solidFill>
                  <a:srgbClr val="000000"/>
                </a:solidFill>
                <a:latin typeface="Times New Roman" pitchFamily="18" charset="0"/>
                <a:cs typeface="Times New Roman" pitchFamily="18" charset="0"/>
              </a:rPr>
              <a:t>car</a:t>
            </a:r>
            <a:endParaRPr lang="en-US" altLang="zh-CN" sz="2000" dirty="0" smtClean="0"/>
          </a:p>
          <a:p>
            <a:pPr>
              <a:lnSpc>
                <a:spcPts val="856"/>
              </a:lnSpc>
            </a:pPr>
            <a:endParaRPr lang="en-US" altLang="zh-CN" sz="2000" dirty="0" smtClean="0"/>
          </a:p>
          <a:p>
            <a:pPr>
              <a:lnSpc>
                <a:spcPts val="1882"/>
              </a:lnSpc>
            </a:pPr>
            <a:r>
              <a:rPr lang="en-US" altLang="zh-CN" sz="2000" dirty="0">
                <a:solidFill>
                  <a:srgbClr val="000000"/>
                </a:solidFill>
                <a:latin typeface="Times New Roman" pitchFamily="18" charset="0"/>
                <a:cs typeface="Times New Roman" pitchFamily="18" charset="0"/>
              </a:rPr>
              <a:t>The</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liner</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a:t>
            </a:r>
            <a:r>
              <a:rPr lang="en-US" altLang="zh-CN" sz="2000" dirty="0" smtClean="0">
                <a:solidFill>
                  <a:srgbClr val="000000"/>
                </a:solidFill>
                <a:latin typeface="Times New Roman" pitchFamily="18" charset="0"/>
                <a:cs typeface="Times New Roman" pitchFamily="18" charset="0"/>
              </a:rPr>
              <a:t>1920s)</a:t>
            </a:r>
            <a:endParaRPr lang="en-US" altLang="zh-CN" sz="2000" dirty="0" smtClean="0"/>
          </a:p>
          <a:p>
            <a:pPr>
              <a:lnSpc>
                <a:spcPts val="856"/>
              </a:lnSpc>
            </a:pPr>
            <a:endParaRPr lang="en-US" altLang="zh-CN" sz="2000" dirty="0" smtClean="0"/>
          </a:p>
          <a:p>
            <a:pPr>
              <a:lnSpc>
                <a:spcPts val="1882"/>
              </a:lnSpc>
            </a:pPr>
            <a:r>
              <a:rPr lang="en-US" altLang="zh-CN" sz="2000" dirty="0">
                <a:solidFill>
                  <a:srgbClr val="000000"/>
                </a:solidFill>
                <a:latin typeface="Times New Roman" pitchFamily="18" charset="0"/>
                <a:cs typeface="Times New Roman" pitchFamily="18" charset="0"/>
              </a:rPr>
              <a:t>The</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caravan</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(Caravan</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Club</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founded</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in</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1907)</a:t>
            </a:r>
          </a:p>
          <a:p>
            <a:pPr>
              <a:lnSpc>
                <a:spcPts val="856"/>
              </a:lnSpc>
            </a:pPr>
            <a:endParaRPr lang="en-US" altLang="zh-CN" sz="2000" dirty="0" smtClean="0"/>
          </a:p>
          <a:p>
            <a:pPr>
              <a:lnSpc>
                <a:spcPts val="856"/>
              </a:lnSpc>
            </a:pPr>
            <a:endParaRPr lang="en-US" altLang="zh-CN" sz="2000" dirty="0" smtClean="0"/>
          </a:p>
          <a:p>
            <a:pPr>
              <a:lnSpc>
                <a:spcPts val="1882"/>
              </a:lnSpc>
            </a:pPr>
            <a:r>
              <a:rPr lang="en-US" altLang="zh-CN" sz="2000" dirty="0">
                <a:solidFill>
                  <a:srgbClr val="000000"/>
                </a:solidFill>
                <a:latin typeface="Times New Roman" pitchFamily="18" charset="0"/>
                <a:cs typeface="Times New Roman" pitchFamily="18" charset="0"/>
              </a:rPr>
              <a:t>The</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holiday</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camp</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(1930s</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on</a:t>
            </a:r>
            <a:r>
              <a:rPr lang="en-US" altLang="zh-CN" sz="2000" dirty="0" smtClean="0">
                <a:solidFill>
                  <a:srgbClr val="000000"/>
                </a:solidFill>
                <a:latin typeface="Times New Roman" pitchFamily="18" charset="0"/>
                <a:cs typeface="Times New Roman" pitchFamily="18" charset="0"/>
              </a:rPr>
              <a:t>)</a:t>
            </a:r>
            <a:endParaRPr lang="en-US" altLang="zh-CN" sz="2000" dirty="0">
              <a:solidFill>
                <a:srgbClr val="000000"/>
              </a:solidFill>
              <a:latin typeface="Times New Roman" pitchFamily="18" charset="0"/>
              <a:cs typeface="Times New Roman" pitchFamily="18" charset="0"/>
            </a:endParaRPr>
          </a:p>
        </p:txBody>
      </p:sp>
      <p:sp>
        <p:nvSpPr>
          <p:cNvPr id="8" name="TextBox 7"/>
          <p:cNvSpPr txBox="1"/>
          <p:nvPr/>
        </p:nvSpPr>
        <p:spPr>
          <a:xfrm>
            <a:off x="3063183" y="231940"/>
            <a:ext cx="3111557" cy="523220"/>
          </a:xfrm>
          <a:prstGeom prst="rect">
            <a:avLst/>
          </a:prstGeom>
          <a:noFill/>
        </p:spPr>
        <p:txBody>
          <a:bodyPr wrap="none" rtlCol="0">
            <a:spAutoFit/>
          </a:bodyPr>
          <a:lstStyle/>
          <a:p>
            <a:r>
              <a:rPr lang="en-US" sz="2800" dirty="0" smtClean="0"/>
              <a:t>Later Developments</a:t>
            </a:r>
            <a:endParaRPr lang="en-US" sz="2800" dirty="0"/>
          </a:p>
        </p:txBody>
      </p:sp>
      <p:pic>
        <p:nvPicPr>
          <p:cNvPr id="9" name="Picture 3"/>
          <p:cNvPicPr>
            <a:picLocks noChangeAspect="1" noChangeArrowheads="1"/>
          </p:cNvPicPr>
          <p:nvPr/>
        </p:nvPicPr>
        <p:blipFill>
          <a:blip r:embed="rId2"/>
          <a:srcRect/>
          <a:stretch>
            <a:fillRect/>
          </a:stretch>
        </p:blipFill>
        <p:spPr bwMode="auto">
          <a:xfrm>
            <a:off x="1595484" y="2674275"/>
            <a:ext cx="5585283" cy="3781476"/>
          </a:xfrm>
          <a:prstGeom prst="rect">
            <a:avLst/>
          </a:prstGeom>
          <a:noFill/>
        </p:spPr>
      </p:pic>
    </p:spTree>
    <p:extLst>
      <p:ext uri="{BB962C8B-B14F-4D97-AF65-F5344CB8AC3E}">
        <p14:creationId xmlns:p14="http://schemas.microsoft.com/office/powerpoint/2010/main" val="1884133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85153" y="3573837"/>
            <a:ext cx="4859467" cy="328416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979" y="82057"/>
            <a:ext cx="3559021" cy="5248326"/>
          </a:xfrm>
          <a:prstGeom prst="rect">
            <a:avLst/>
          </a:prstGeom>
        </p:spPr>
      </p:pic>
      <p:sp>
        <p:nvSpPr>
          <p:cNvPr id="2" name="TextBox 1"/>
          <p:cNvSpPr txBox="1"/>
          <p:nvPr/>
        </p:nvSpPr>
        <p:spPr>
          <a:xfrm>
            <a:off x="923464" y="0"/>
            <a:ext cx="4221156" cy="584775"/>
          </a:xfrm>
          <a:prstGeom prst="rect">
            <a:avLst/>
          </a:prstGeom>
          <a:noFill/>
        </p:spPr>
        <p:txBody>
          <a:bodyPr wrap="none" rtlCol="0">
            <a:spAutoFit/>
          </a:bodyPr>
          <a:lstStyle/>
          <a:p>
            <a:r>
              <a:rPr lang="en-GB" sz="3200" dirty="0" smtClean="0"/>
              <a:t>And fashions changed</a:t>
            </a:r>
            <a:r>
              <a:rPr lang="mr-IN" sz="3200" dirty="0" smtClean="0"/>
              <a:t>…</a:t>
            </a:r>
            <a:r>
              <a:rPr lang="en-GB" sz="3200" dirty="0" smtClean="0"/>
              <a:t>.</a:t>
            </a:r>
            <a:endParaRPr lang="en-GB"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153" y="584775"/>
            <a:ext cx="5406675" cy="312782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4620" y="2903702"/>
            <a:ext cx="3999380" cy="3999380"/>
          </a:xfrm>
          <a:prstGeom prst="rect">
            <a:avLst/>
          </a:prstGeom>
        </p:spPr>
      </p:pic>
    </p:spTree>
    <p:extLst>
      <p:ext uri="{BB962C8B-B14F-4D97-AF65-F5344CB8AC3E}">
        <p14:creationId xmlns:p14="http://schemas.microsoft.com/office/powerpoint/2010/main" val="1634575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5876"/>
          </a:xfrm>
        </p:spPr>
        <p:txBody>
          <a:bodyPr/>
          <a:lstStyle/>
          <a:p>
            <a:r>
              <a:rPr lang="en-US" sz="3200" dirty="0" smtClean="0"/>
              <a:t>Who were the domestic tourists?</a:t>
            </a:r>
            <a:endParaRPr lang="en-US" sz="3200" dirty="0"/>
          </a:p>
        </p:txBody>
      </p:sp>
      <p:sp>
        <p:nvSpPr>
          <p:cNvPr id="3" name="Content Placeholder 2"/>
          <p:cNvSpPr>
            <a:spLocks noGrp="1"/>
          </p:cNvSpPr>
          <p:nvPr>
            <p:ph idx="1"/>
          </p:nvPr>
        </p:nvSpPr>
        <p:spPr/>
        <p:txBody>
          <a:bodyPr/>
          <a:lstStyle/>
          <a:p>
            <a:pPr>
              <a:buFont typeface="+mj-lt"/>
              <a:buAutoNum type="arabicPeriod"/>
            </a:pPr>
            <a:r>
              <a:rPr lang="en-US" sz="1800" dirty="0" smtClean="0"/>
              <a:t>Increasingly middle and working class: </a:t>
            </a:r>
          </a:p>
          <a:p>
            <a:pPr>
              <a:buFont typeface="+mj-lt"/>
              <a:buAutoNum type="arabicPeriod"/>
            </a:pPr>
            <a:endParaRPr lang="en-US" sz="1800" dirty="0"/>
          </a:p>
          <a:p>
            <a:pPr>
              <a:buFont typeface="+mj-lt"/>
              <a:buAutoNum type="arabicPeriod"/>
            </a:pPr>
            <a:r>
              <a:rPr lang="en-US" sz="1800" dirty="0" smtClean="0"/>
              <a:t>Wide variety of interests and motivations: </a:t>
            </a:r>
            <a:r>
              <a:rPr lang="en-US" sz="1800" i="1" dirty="0" smtClean="0"/>
              <a:t>not</a:t>
            </a:r>
            <a:r>
              <a:rPr lang="en-US" sz="1800" dirty="0" smtClean="0"/>
              <a:t> a homogenous category</a:t>
            </a:r>
          </a:p>
          <a:p>
            <a:pPr>
              <a:buFont typeface="+mj-lt"/>
              <a:buAutoNum type="arabicPeriod"/>
            </a:pPr>
            <a:endParaRPr lang="en-US" sz="1800" dirty="0"/>
          </a:p>
          <a:p>
            <a:pPr marL="800100" lvl="1" indent="-342900">
              <a:buFont typeface="+mj-lt"/>
              <a:buAutoNum type="alphaLcParenR"/>
            </a:pPr>
            <a:r>
              <a:rPr lang="en-US" sz="1800" dirty="0" smtClean="0"/>
              <a:t>The beach and sea were universal attractions</a:t>
            </a:r>
          </a:p>
          <a:p>
            <a:pPr marL="800100" lvl="1" indent="-342900">
              <a:buFont typeface="+mj-lt"/>
              <a:buAutoNum type="alphaLcParenR"/>
            </a:pPr>
            <a:endParaRPr lang="en-US" sz="1800" dirty="0" smtClean="0"/>
          </a:p>
          <a:p>
            <a:pPr marL="800100" lvl="1" indent="-342900">
              <a:buFont typeface="+mj-lt"/>
              <a:buAutoNum type="alphaLcParenR"/>
            </a:pPr>
            <a:r>
              <a:rPr lang="en-US" sz="1800" dirty="0" smtClean="0"/>
              <a:t>‘Respectable’ visitors wanting classical music, museums and plays</a:t>
            </a:r>
          </a:p>
          <a:p>
            <a:pPr marL="800100" lvl="1" indent="-342900">
              <a:buFont typeface="+mj-lt"/>
              <a:buAutoNum type="alphaLcParenR"/>
            </a:pPr>
            <a:endParaRPr lang="en-US" sz="1800" dirty="0" smtClean="0"/>
          </a:p>
          <a:p>
            <a:pPr marL="800100" lvl="1" indent="-342900">
              <a:buFont typeface="+mj-lt"/>
              <a:buAutoNum type="alphaLcParenR"/>
            </a:pPr>
            <a:r>
              <a:rPr lang="en-US" sz="1800" dirty="0" smtClean="0"/>
              <a:t>Important role of seaside orchestras</a:t>
            </a:r>
          </a:p>
          <a:p>
            <a:pPr marL="800100" lvl="1" indent="-342900">
              <a:buFont typeface="+mj-lt"/>
              <a:buAutoNum type="alphaLcParenR"/>
            </a:pPr>
            <a:endParaRPr lang="en-US" sz="1800" dirty="0"/>
          </a:p>
          <a:p>
            <a:pPr marL="800100" lvl="1" indent="-342900">
              <a:buFont typeface="+mj-lt"/>
              <a:buAutoNum type="alphaLcParenR"/>
            </a:pPr>
            <a:r>
              <a:rPr lang="en-US" sz="1800" dirty="0" smtClean="0"/>
              <a:t>Seaside entertainment: blacked-up minstrels, slot machines, freak shows</a:t>
            </a:r>
          </a:p>
          <a:p>
            <a:pPr marL="800100" lvl="1" indent="-342900">
              <a:buFont typeface="+mj-lt"/>
              <a:buAutoNum type="alphaLcParenR"/>
            </a:pPr>
            <a:endParaRPr lang="en-US" sz="1800" dirty="0"/>
          </a:p>
          <a:p>
            <a:pPr marL="800100" lvl="1" indent="-342900">
              <a:buFont typeface="+mj-lt"/>
              <a:buAutoNum type="alphaLcParenR"/>
            </a:pPr>
            <a:r>
              <a:rPr lang="en-US" sz="1800" dirty="0" smtClean="0"/>
              <a:t>With considerable zoning of class interests within and across resorts.</a:t>
            </a:r>
            <a:endParaRPr lang="en-US" sz="1800" dirty="0"/>
          </a:p>
          <a:p>
            <a:pPr marL="800100" lvl="1" indent="-342900">
              <a:buFont typeface="+mj-lt"/>
              <a:buAutoNum type="alphaLcParenR"/>
            </a:pPr>
            <a:endParaRPr lang="en-US" sz="1800" dirty="0"/>
          </a:p>
        </p:txBody>
      </p:sp>
    </p:spTree>
    <p:extLst>
      <p:ext uri="{BB962C8B-B14F-4D97-AF65-F5344CB8AC3E}">
        <p14:creationId xmlns:p14="http://schemas.microsoft.com/office/powerpoint/2010/main" val="19624719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2.  Mass International tourism Post-1945</a:t>
            </a:r>
            <a:endParaRPr lang="en-US" sz="3200" dirty="0"/>
          </a:p>
        </p:txBody>
      </p:sp>
      <p:sp>
        <p:nvSpPr>
          <p:cNvPr id="3" name="Content Placeholder 2"/>
          <p:cNvSpPr>
            <a:spLocks noGrp="1"/>
          </p:cNvSpPr>
          <p:nvPr>
            <p:ph idx="1"/>
          </p:nvPr>
        </p:nvSpPr>
        <p:spPr/>
        <p:txBody>
          <a:bodyPr/>
          <a:lstStyle/>
          <a:p>
            <a:r>
              <a:rPr lang="en-US" sz="1800" dirty="0" smtClean="0"/>
              <a:t>Since 1945, massive growth in international tourism</a:t>
            </a:r>
          </a:p>
          <a:p>
            <a:pPr marL="1714500" lvl="4" indent="0">
              <a:buNone/>
            </a:pPr>
            <a:endParaRPr lang="en-US" sz="1800" dirty="0" smtClean="0"/>
          </a:p>
          <a:p>
            <a:pPr marL="1714500" lvl="4" indent="0">
              <a:buNone/>
            </a:pPr>
            <a:endParaRPr lang="en-US" sz="1800" dirty="0" smtClean="0"/>
          </a:p>
          <a:p>
            <a:pPr marL="1714500" lvl="4" indent="0">
              <a:buNone/>
            </a:pPr>
            <a:endParaRPr lang="en-US" sz="600" dirty="0" smtClean="0"/>
          </a:p>
          <a:p>
            <a:pPr marL="1714500" lvl="4" indent="0">
              <a:buNone/>
            </a:pPr>
            <a:endParaRPr lang="en-US" sz="600" dirty="0"/>
          </a:p>
        </p:txBody>
      </p:sp>
      <p:graphicFrame>
        <p:nvGraphicFramePr>
          <p:cNvPr id="4" name="Table 3"/>
          <p:cNvGraphicFramePr>
            <a:graphicFrameLocks noGrp="1"/>
          </p:cNvGraphicFramePr>
          <p:nvPr>
            <p:extLst>
              <p:ext uri="{D42A27DB-BD31-4B8C-83A1-F6EECF244321}">
                <p14:modId xmlns:p14="http://schemas.microsoft.com/office/powerpoint/2010/main" val="1256105932"/>
              </p:ext>
            </p:extLst>
          </p:nvPr>
        </p:nvGraphicFramePr>
        <p:xfrm>
          <a:off x="1335315" y="2565241"/>
          <a:ext cx="6096000" cy="2595880"/>
        </p:xfrm>
        <a:graphic>
          <a:graphicData uri="http://schemas.openxmlformats.org/drawingml/2006/table">
            <a:tbl>
              <a:tblPr firstRow="1" bandRow="1">
                <a:tableStyleId>{5940675A-B579-460E-94D1-54222C63F5DA}</a:tableStyleId>
              </a:tblPr>
              <a:tblGrid>
                <a:gridCol w="3048000"/>
                <a:gridCol w="3048000"/>
              </a:tblGrid>
              <a:tr h="370840">
                <a:tc>
                  <a:txBody>
                    <a:bodyPr/>
                    <a:lstStyle/>
                    <a:p>
                      <a:pPr algn="ctr"/>
                      <a:r>
                        <a:rPr lang="en-US" dirty="0" smtClean="0"/>
                        <a:t>1950</a:t>
                      </a:r>
                      <a:endParaRPr lang="en-US" dirty="0"/>
                    </a:p>
                  </a:txBody>
                  <a:tcPr/>
                </a:tc>
                <a:tc>
                  <a:txBody>
                    <a:bodyPr/>
                    <a:lstStyle/>
                    <a:p>
                      <a:pPr algn="ctr"/>
                      <a:r>
                        <a:rPr lang="en-US" dirty="0" smtClean="0"/>
                        <a:t>25 million</a:t>
                      </a:r>
                      <a:endParaRPr lang="en-US" dirty="0"/>
                    </a:p>
                  </a:txBody>
                  <a:tcPr/>
                </a:tc>
              </a:tr>
              <a:tr h="370840">
                <a:tc>
                  <a:txBody>
                    <a:bodyPr/>
                    <a:lstStyle/>
                    <a:p>
                      <a:pPr algn="ctr"/>
                      <a:r>
                        <a:rPr lang="en-US" dirty="0" smtClean="0"/>
                        <a:t>1960</a:t>
                      </a:r>
                      <a:endParaRPr lang="en-US" dirty="0"/>
                    </a:p>
                  </a:txBody>
                  <a:tcPr/>
                </a:tc>
                <a:tc>
                  <a:txBody>
                    <a:bodyPr/>
                    <a:lstStyle/>
                    <a:p>
                      <a:pPr algn="ctr"/>
                      <a:r>
                        <a:rPr lang="en-US" dirty="0" smtClean="0"/>
                        <a:t>69 million</a:t>
                      </a:r>
                      <a:endParaRPr lang="en-US" dirty="0"/>
                    </a:p>
                  </a:txBody>
                  <a:tcPr/>
                </a:tc>
              </a:tr>
              <a:tr h="370840">
                <a:tc>
                  <a:txBody>
                    <a:bodyPr/>
                    <a:lstStyle/>
                    <a:p>
                      <a:pPr algn="ctr"/>
                      <a:r>
                        <a:rPr lang="en-US" dirty="0" smtClean="0"/>
                        <a:t>1970</a:t>
                      </a:r>
                      <a:endParaRPr lang="en-US" dirty="0"/>
                    </a:p>
                  </a:txBody>
                  <a:tcPr/>
                </a:tc>
                <a:tc>
                  <a:txBody>
                    <a:bodyPr/>
                    <a:lstStyle/>
                    <a:p>
                      <a:pPr algn="ctr"/>
                      <a:r>
                        <a:rPr lang="en-US" dirty="0" smtClean="0"/>
                        <a:t>160 million</a:t>
                      </a:r>
                      <a:endParaRPr lang="en-US" dirty="0"/>
                    </a:p>
                  </a:txBody>
                  <a:tcPr/>
                </a:tc>
              </a:tr>
              <a:tr h="370840">
                <a:tc>
                  <a:txBody>
                    <a:bodyPr/>
                    <a:lstStyle/>
                    <a:p>
                      <a:pPr algn="ctr"/>
                      <a:r>
                        <a:rPr lang="en-US" dirty="0" smtClean="0"/>
                        <a:t>1980</a:t>
                      </a:r>
                      <a:endParaRPr lang="en-US" dirty="0"/>
                    </a:p>
                  </a:txBody>
                  <a:tcPr/>
                </a:tc>
                <a:tc>
                  <a:txBody>
                    <a:bodyPr/>
                    <a:lstStyle/>
                    <a:p>
                      <a:pPr algn="ctr"/>
                      <a:r>
                        <a:rPr lang="en-US" dirty="0" smtClean="0"/>
                        <a:t>285</a:t>
                      </a:r>
                      <a:r>
                        <a:rPr lang="en-US" baseline="0" dirty="0" smtClean="0"/>
                        <a:t> million</a:t>
                      </a:r>
                      <a:endParaRPr lang="en-US" dirty="0"/>
                    </a:p>
                  </a:txBody>
                  <a:tcPr/>
                </a:tc>
              </a:tr>
              <a:tr h="370840">
                <a:tc>
                  <a:txBody>
                    <a:bodyPr/>
                    <a:lstStyle/>
                    <a:p>
                      <a:pPr algn="ctr"/>
                      <a:r>
                        <a:rPr lang="en-US" dirty="0" smtClean="0"/>
                        <a:t>1998</a:t>
                      </a:r>
                      <a:endParaRPr lang="en-US" dirty="0"/>
                    </a:p>
                  </a:txBody>
                  <a:tcPr/>
                </a:tc>
                <a:tc>
                  <a:txBody>
                    <a:bodyPr/>
                    <a:lstStyle/>
                    <a:p>
                      <a:pPr algn="ctr"/>
                      <a:r>
                        <a:rPr lang="en-US" dirty="0" smtClean="0"/>
                        <a:t>600 million</a:t>
                      </a:r>
                      <a:endParaRPr lang="en-US" dirty="0"/>
                    </a:p>
                  </a:txBody>
                  <a:tcPr/>
                </a:tc>
              </a:tr>
              <a:tr h="370840">
                <a:tc>
                  <a:txBody>
                    <a:bodyPr/>
                    <a:lstStyle/>
                    <a:p>
                      <a:pPr algn="ctr"/>
                      <a:r>
                        <a:rPr lang="en-US" dirty="0" smtClean="0"/>
                        <a:t>2006</a:t>
                      </a:r>
                      <a:endParaRPr lang="en-US" dirty="0"/>
                    </a:p>
                  </a:txBody>
                  <a:tcPr/>
                </a:tc>
                <a:tc>
                  <a:txBody>
                    <a:bodyPr/>
                    <a:lstStyle/>
                    <a:p>
                      <a:pPr algn="ctr"/>
                      <a:r>
                        <a:rPr lang="en-US" dirty="0" smtClean="0"/>
                        <a:t>846 million</a:t>
                      </a:r>
                      <a:endParaRPr lang="en-US" dirty="0"/>
                    </a:p>
                  </a:txBody>
                  <a:tcPr/>
                </a:tc>
              </a:tr>
              <a:tr h="370840">
                <a:tc>
                  <a:txBody>
                    <a:bodyPr/>
                    <a:lstStyle/>
                    <a:p>
                      <a:pPr algn="ctr"/>
                      <a:r>
                        <a:rPr lang="en-US" dirty="0" smtClean="0"/>
                        <a:t>2014</a:t>
                      </a:r>
                      <a:endParaRPr lang="en-US" dirty="0"/>
                    </a:p>
                  </a:txBody>
                  <a:tcPr/>
                </a:tc>
                <a:tc>
                  <a:txBody>
                    <a:bodyPr/>
                    <a:lstStyle/>
                    <a:p>
                      <a:pPr algn="ctr"/>
                      <a:r>
                        <a:rPr lang="en-US" dirty="0" smtClean="0"/>
                        <a:t>1.1 billion</a:t>
                      </a:r>
                      <a:endParaRPr lang="en-US" dirty="0"/>
                    </a:p>
                  </a:txBody>
                  <a:tcPr/>
                </a:tc>
              </a:tr>
            </a:tbl>
          </a:graphicData>
        </a:graphic>
      </p:graphicFrame>
    </p:spTree>
    <p:extLst>
      <p:ext uri="{BB962C8B-B14F-4D97-AF65-F5344CB8AC3E}">
        <p14:creationId xmlns:p14="http://schemas.microsoft.com/office/powerpoint/2010/main" val="11403679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Growth in tourist arrivals since 1950</a:t>
            </a:r>
            <a:endParaRPr lang="en-US" sz="32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995190" y="1511974"/>
            <a:ext cx="6892362" cy="4161038"/>
          </a:xfrm>
          <a:prstGeom prst="rect">
            <a:avLst/>
          </a:prstGeom>
          <a:noFill/>
          <a:ln>
            <a:noFill/>
          </a:ln>
        </p:spPr>
      </p:pic>
      <p:sp>
        <p:nvSpPr>
          <p:cNvPr id="5" name="TextBox 4"/>
          <p:cNvSpPr txBox="1"/>
          <p:nvPr/>
        </p:nvSpPr>
        <p:spPr>
          <a:xfrm>
            <a:off x="2786063" y="5915025"/>
            <a:ext cx="3867790" cy="369332"/>
          </a:xfrm>
          <a:prstGeom prst="rect">
            <a:avLst/>
          </a:prstGeom>
          <a:noFill/>
        </p:spPr>
        <p:txBody>
          <a:bodyPr wrap="none" rtlCol="0">
            <a:spAutoFit/>
          </a:bodyPr>
          <a:lstStyle/>
          <a:p>
            <a:r>
              <a:rPr lang="en-US" dirty="0" smtClean="0"/>
              <a:t>Note the growth in Asia/Pacific tourism</a:t>
            </a:r>
            <a:endParaRPr lang="en-US" dirty="0"/>
          </a:p>
        </p:txBody>
      </p:sp>
      <p:sp>
        <p:nvSpPr>
          <p:cNvPr id="10" name="Left Arrow 9"/>
          <p:cNvSpPr/>
          <p:nvPr/>
        </p:nvSpPr>
        <p:spPr>
          <a:xfrm>
            <a:off x="7887552" y="3350177"/>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58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733"/>
          </a:xfrm>
        </p:spPr>
        <p:txBody>
          <a:bodyPr/>
          <a:lstStyle/>
          <a:p>
            <a:r>
              <a:rPr lang="en-US" sz="3200" dirty="0" smtClean="0"/>
              <a:t>Western outbound tourism 1950s </a:t>
            </a:r>
            <a:r>
              <a:rPr lang="mr-IN" sz="3200" dirty="0" smtClean="0"/>
              <a:t>–</a:t>
            </a:r>
            <a:r>
              <a:rPr lang="en-US" sz="3200" dirty="0" smtClean="0"/>
              <a:t> 1980s</a:t>
            </a:r>
            <a:endParaRPr lang="en-US" sz="3200" dirty="0"/>
          </a:p>
        </p:txBody>
      </p:sp>
      <p:sp>
        <p:nvSpPr>
          <p:cNvPr id="3" name="Content Placeholder 2"/>
          <p:cNvSpPr>
            <a:spLocks noGrp="1"/>
          </p:cNvSpPr>
          <p:nvPr>
            <p:ph idx="1"/>
          </p:nvPr>
        </p:nvSpPr>
        <p:spPr>
          <a:xfrm>
            <a:off x="457200" y="885371"/>
            <a:ext cx="8229600" cy="5644017"/>
          </a:xfrm>
        </p:spPr>
        <p:txBody>
          <a:bodyPr/>
          <a:lstStyle/>
          <a:p>
            <a:pPr marL="0" indent="0" algn="ctr">
              <a:buNone/>
            </a:pPr>
            <a:r>
              <a:rPr lang="en-US" sz="2000" dirty="0" smtClean="0"/>
              <a:t>Causes of Growth</a:t>
            </a:r>
          </a:p>
          <a:p>
            <a:pPr marL="0" indent="0">
              <a:buNone/>
            </a:pPr>
            <a:endParaRPr lang="en-US" sz="2000" dirty="0"/>
          </a:p>
          <a:p>
            <a:pPr>
              <a:buFont typeface="+mj-lt"/>
              <a:buAutoNum type="arabicPeriod"/>
            </a:pPr>
            <a:r>
              <a:rPr lang="en-US" sz="1800" dirty="0" smtClean="0">
                <a:latin typeface="Times New Roman" charset="0"/>
                <a:ea typeface="Times New Roman" charset="0"/>
                <a:cs typeface="Times New Roman" charset="0"/>
              </a:rPr>
              <a:t>Peace dividend in Europe and North America</a:t>
            </a:r>
          </a:p>
          <a:p>
            <a:pPr>
              <a:buFont typeface="+mj-lt"/>
              <a:buAutoNum type="arabicPeriod"/>
            </a:pPr>
            <a:r>
              <a:rPr lang="en-US" sz="1800" dirty="0" smtClean="0">
                <a:latin typeface="Times New Roman" charset="0"/>
                <a:ea typeface="Times New Roman" charset="0"/>
                <a:cs typeface="Times New Roman" charset="0"/>
              </a:rPr>
              <a:t>Growth of </a:t>
            </a:r>
            <a:r>
              <a:rPr lang="en-US" sz="1800" dirty="0" err="1" smtClean="0">
                <a:latin typeface="Times New Roman" charset="0"/>
                <a:ea typeface="Times New Roman" charset="0"/>
                <a:cs typeface="Times New Roman" charset="0"/>
              </a:rPr>
              <a:t>motorised</a:t>
            </a:r>
            <a:r>
              <a:rPr lang="en-US" sz="1800" dirty="0" smtClean="0">
                <a:latin typeface="Times New Roman" charset="0"/>
                <a:ea typeface="Times New Roman" charset="0"/>
                <a:cs typeface="Times New Roman" charset="0"/>
              </a:rPr>
              <a:t> transport and road infrastructure continued, benefiting both domestic tourism and (in mainland Europe) cross-border tourists..</a:t>
            </a:r>
            <a:endParaRPr lang="en-GB" sz="1800" dirty="0">
              <a:latin typeface="Times New Roman" charset="0"/>
              <a:ea typeface="Times New Roman" charset="0"/>
              <a:cs typeface="Times New Roman" charset="0"/>
            </a:endParaRPr>
          </a:p>
          <a:p>
            <a:pPr>
              <a:buFont typeface="+mj-lt"/>
              <a:buAutoNum type="arabicPeriod"/>
            </a:pPr>
            <a:r>
              <a:rPr lang="en-GB" sz="1800" dirty="0" smtClean="0">
                <a:latin typeface="Times New Roman" charset="0"/>
                <a:ea typeface="Times New Roman" charset="0"/>
                <a:cs typeface="Times New Roman" charset="0"/>
              </a:rPr>
              <a:t>Growth of short-haul charter (package) tourism, especially from UK, Germany and Scandinavia:</a:t>
            </a:r>
          </a:p>
          <a:p>
            <a:pPr lvl="1">
              <a:buFont typeface="+mj-lt"/>
              <a:buAutoNum type="alphaLcParenR"/>
            </a:pPr>
            <a:r>
              <a:rPr lang="en-GB" sz="1800" dirty="0" smtClean="0">
                <a:latin typeface="Times New Roman" charset="0"/>
                <a:ea typeface="Times New Roman" charset="0"/>
                <a:cs typeface="Times New Roman" charset="0"/>
              </a:rPr>
              <a:t>Entrepreneurs used war surplus aircraft and landing strips</a:t>
            </a:r>
          </a:p>
          <a:p>
            <a:pPr lvl="1">
              <a:buFont typeface="+mj-lt"/>
              <a:buAutoNum type="alphaLcParenR"/>
            </a:pPr>
            <a:r>
              <a:rPr lang="en-GB" sz="1800" dirty="0" smtClean="0">
                <a:latin typeface="Times New Roman" charset="0"/>
                <a:ea typeface="Times New Roman" charset="0"/>
                <a:cs typeface="Times New Roman" charset="0"/>
              </a:rPr>
              <a:t>Increasingly prosperous holidaymakers going abroad for first time</a:t>
            </a:r>
          </a:p>
          <a:p>
            <a:pPr lvl="1">
              <a:buFont typeface="+mj-lt"/>
              <a:buAutoNum type="alphaLcParenR"/>
            </a:pPr>
            <a:r>
              <a:rPr lang="en-GB" sz="1800" dirty="0" smtClean="0">
                <a:latin typeface="Times New Roman" charset="0"/>
                <a:ea typeface="Times New Roman" charset="0"/>
                <a:cs typeface="Times New Roman" charset="0"/>
              </a:rPr>
              <a:t>Legislation for increased competition removing protection from national airlines</a:t>
            </a:r>
          </a:p>
          <a:p>
            <a:pPr lvl="1">
              <a:buFont typeface="+mj-lt"/>
              <a:buAutoNum type="alphaLcParenR"/>
            </a:pPr>
            <a:r>
              <a:rPr lang="en-GB" sz="1800" dirty="0" smtClean="0">
                <a:latin typeface="Times New Roman" charset="0"/>
                <a:ea typeface="Times New Roman" charset="0"/>
                <a:cs typeface="Times New Roman" charset="0"/>
              </a:rPr>
              <a:t>Benefited Spain, Italy, Greece, Turkey, Israel, Tunisia, Morocco, Egypt, Israel, Tunisia and Morocco:</a:t>
            </a:r>
            <a:endParaRPr lang="en-GB" sz="1800" dirty="0">
              <a:latin typeface="Times New Roman" charset="0"/>
              <a:ea typeface="Times New Roman" charset="0"/>
              <a:cs typeface="Times New Roman" charset="0"/>
            </a:endParaRPr>
          </a:p>
          <a:p>
            <a:pPr marL="457200" lvl="1" indent="0">
              <a:buNone/>
            </a:pPr>
            <a:r>
              <a:rPr lang="en-GB" sz="1800" i="1" dirty="0" smtClean="0">
                <a:latin typeface="Times New Roman" charset="0"/>
                <a:ea typeface="Times New Roman" charset="0"/>
                <a:cs typeface="Times New Roman" charset="0"/>
              </a:rPr>
              <a:t>From 1960, charter tourism ‘remapped the Mediterranean’,</a:t>
            </a:r>
            <a:r>
              <a:rPr lang="mr-IN" sz="1800" i="1" dirty="0" smtClean="0">
                <a:latin typeface="Times New Roman" charset="0"/>
                <a:ea typeface="Times New Roman" charset="0"/>
                <a:cs typeface="Times New Roman" charset="0"/>
              </a:rPr>
              <a:t>…</a:t>
            </a:r>
            <a:r>
              <a:rPr lang="en-GB" sz="1800" i="1" dirty="0" smtClean="0">
                <a:latin typeface="Times New Roman" charset="0"/>
                <a:ea typeface="Times New Roman" charset="0"/>
                <a:cs typeface="Times New Roman" charset="0"/>
              </a:rPr>
              <a:t>turning old, barren and depopulated peripheries into centres of economic growth</a:t>
            </a:r>
          </a:p>
          <a:p>
            <a:pPr marL="457200" lvl="1" indent="0">
              <a:buNone/>
            </a:pPr>
            <a:endParaRPr lang="en-GB" sz="1800" i="1" dirty="0" smtClean="0">
              <a:latin typeface="Times New Roman" charset="0"/>
              <a:ea typeface="Times New Roman" charset="0"/>
              <a:cs typeface="Times New Roman" charset="0"/>
            </a:endParaRPr>
          </a:p>
          <a:p>
            <a:pPr marL="514350" indent="-457200">
              <a:buFont typeface="+mj-lt"/>
              <a:buAutoNum type="arabicPeriod"/>
            </a:pPr>
            <a:r>
              <a:rPr lang="en-GB" sz="1800" dirty="0" smtClean="0">
                <a:latin typeface="Times New Roman" charset="0"/>
                <a:ea typeface="Times New Roman" charset="0"/>
                <a:cs typeface="Times New Roman" charset="0"/>
              </a:rPr>
              <a:t>Process repeated across Central and East Europe post-1989</a:t>
            </a:r>
          </a:p>
          <a:p>
            <a:pPr>
              <a:buFont typeface="+mj-lt"/>
              <a:buAutoNum type="arabicPeriod"/>
            </a:pPr>
            <a:endParaRPr lang="en-GB" sz="1800" dirty="0"/>
          </a:p>
          <a:p>
            <a:pPr>
              <a:buFont typeface="+mj-lt"/>
              <a:buAutoNum type="arabicPeriod"/>
            </a:pPr>
            <a:endParaRPr lang="en-US" sz="1800" dirty="0"/>
          </a:p>
        </p:txBody>
      </p:sp>
    </p:spTree>
    <p:extLst>
      <p:ext uri="{BB962C8B-B14F-4D97-AF65-F5344CB8AC3E}">
        <p14:creationId xmlns:p14="http://schemas.microsoft.com/office/powerpoint/2010/main" val="905437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619"/>
            <a:ext cx="4557713" cy="1457325"/>
          </a:xfrm>
        </p:spPr>
        <p:txBody>
          <a:bodyPr/>
          <a:lstStyle/>
          <a:p>
            <a:r>
              <a:rPr lang="en-US" sz="3200" dirty="0" smtClean="0"/>
              <a:t>Mid-twentieth century package </a:t>
            </a:r>
            <a:r>
              <a:rPr lang="en-US" sz="3200" dirty="0"/>
              <a:t>t</a:t>
            </a:r>
            <a:r>
              <a:rPr lang="en-US" sz="3200" dirty="0" smtClean="0"/>
              <a:t>ourism</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27" y="3489440"/>
            <a:ext cx="4409586" cy="293972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180" y="230244"/>
            <a:ext cx="4038600" cy="2819400"/>
          </a:xfrm>
          <a:prstGeom prst="rect">
            <a:avLst/>
          </a:prstGeom>
        </p:spPr>
      </p:pic>
      <p:sp>
        <p:nvSpPr>
          <p:cNvPr id="9" name="TextBox 8"/>
          <p:cNvSpPr txBox="1"/>
          <p:nvPr/>
        </p:nvSpPr>
        <p:spPr>
          <a:xfrm>
            <a:off x="3228231" y="3084876"/>
            <a:ext cx="3210431" cy="369332"/>
          </a:xfrm>
          <a:prstGeom prst="rect">
            <a:avLst/>
          </a:prstGeom>
          <a:noFill/>
        </p:spPr>
        <p:txBody>
          <a:bodyPr wrap="none" rtlCol="0">
            <a:spAutoFit/>
          </a:bodyPr>
          <a:lstStyle/>
          <a:p>
            <a:r>
              <a:rPr lang="en-US" dirty="0" err="1" smtClean="0"/>
              <a:t>Benidorm</a:t>
            </a:r>
            <a:r>
              <a:rPr lang="en-US" dirty="0" smtClean="0"/>
              <a:t>, Spain 1960s and now</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180" y="3383109"/>
            <a:ext cx="4310552" cy="3046055"/>
          </a:xfrm>
          <a:prstGeom prst="rect">
            <a:avLst/>
          </a:prstGeom>
        </p:spPr>
      </p:pic>
      <p:sp>
        <p:nvSpPr>
          <p:cNvPr id="11" name="TextBox 10"/>
          <p:cNvSpPr txBox="1"/>
          <p:nvPr/>
        </p:nvSpPr>
        <p:spPr>
          <a:xfrm>
            <a:off x="2546778" y="2096800"/>
            <a:ext cx="2010935" cy="369332"/>
          </a:xfrm>
          <a:prstGeom prst="rect">
            <a:avLst/>
          </a:prstGeom>
          <a:noFill/>
        </p:spPr>
        <p:txBody>
          <a:bodyPr wrap="none" rtlCol="0">
            <a:spAutoFit/>
          </a:bodyPr>
          <a:lstStyle/>
          <a:p>
            <a:r>
              <a:rPr lang="en-US" smtClean="0"/>
              <a:t>1950s charter flight</a:t>
            </a:r>
            <a:endParaRPr lang="en-US"/>
          </a:p>
        </p:txBody>
      </p:sp>
    </p:spTree>
    <p:extLst>
      <p:ext uri="{BB962C8B-B14F-4D97-AF65-F5344CB8AC3E}">
        <p14:creationId xmlns:p14="http://schemas.microsoft.com/office/powerpoint/2010/main" val="13322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09484" y="780597"/>
            <a:ext cx="6110515" cy="685346"/>
          </a:xfrm>
        </p:spPr>
        <p:txBody>
          <a:bodyPr/>
          <a:lstStyle/>
          <a:p>
            <a:r>
              <a:rPr lang="en-US" sz="3200" dirty="0" smtClean="0">
                <a:latin typeface="Times New Roman" charset="0"/>
                <a:ea typeface="Times New Roman" charset="0"/>
                <a:cs typeface="Times New Roman" charset="0"/>
              </a:rPr>
              <a:t>THE BASIC ARGUMENT</a:t>
            </a:r>
            <a:endParaRPr lang="en-US" sz="3200" dirty="0">
              <a:latin typeface="Times New Roman" charset="0"/>
              <a:ea typeface="Times New Roman" charset="0"/>
              <a:cs typeface="Times New Roman" charset="0"/>
            </a:endParaRPr>
          </a:p>
        </p:txBody>
      </p:sp>
      <p:sp>
        <p:nvSpPr>
          <p:cNvPr id="6" name="TextBox 5"/>
          <p:cNvSpPr txBox="1"/>
          <p:nvPr/>
        </p:nvSpPr>
        <p:spPr>
          <a:xfrm>
            <a:off x="1074055" y="2061027"/>
            <a:ext cx="6981372" cy="3016210"/>
          </a:xfrm>
          <a:prstGeom prst="rect">
            <a:avLst/>
          </a:prstGeom>
          <a:noFill/>
        </p:spPr>
        <p:txBody>
          <a:bodyPr wrap="square" rtlCol="0">
            <a:spAutoFit/>
          </a:bodyPr>
          <a:lstStyle/>
          <a:p>
            <a:pPr algn="ctr">
              <a:lnSpc>
                <a:spcPct val="150000"/>
              </a:lnSpc>
            </a:pPr>
            <a:r>
              <a:rPr lang="en-US" sz="2000" dirty="0" smtClean="0">
                <a:latin typeface="Times New Roman" charset="0"/>
                <a:ea typeface="Times New Roman" charset="0"/>
                <a:cs typeface="Times New Roman" charset="0"/>
              </a:rPr>
              <a:t>While there were some differences, the processes through which domestic mass tourism developed in the West in the nineteenth century were repeated with international tourism post-1945 and later in the rise of mass tourism in East Asia in the late twentieth and early twenty-first century</a:t>
            </a:r>
          </a:p>
          <a:p>
            <a:pPr marL="457200" indent="-457200">
              <a:buAutoNum type="arabicPeriod"/>
            </a:pPr>
            <a:endParaRPr lang="en-US" sz="2000" dirty="0"/>
          </a:p>
          <a:p>
            <a:pPr marL="457200" indent="-457200">
              <a:buAutoNum type="arabicPeriod"/>
            </a:pPr>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5533"/>
          </a:xfrm>
        </p:spPr>
        <p:txBody>
          <a:bodyPr/>
          <a:lstStyle/>
          <a:p>
            <a:r>
              <a:rPr lang="en-US" sz="3200" dirty="0" smtClean="0"/>
              <a:t>The mass tourists of the 1960s and 1970s and beyond</a:t>
            </a:r>
            <a:endParaRPr lang="en-US" sz="3200" dirty="0"/>
          </a:p>
        </p:txBody>
      </p:sp>
      <p:sp>
        <p:nvSpPr>
          <p:cNvPr id="3" name="Content Placeholder 2"/>
          <p:cNvSpPr>
            <a:spLocks noGrp="1"/>
          </p:cNvSpPr>
          <p:nvPr>
            <p:ph idx="1"/>
          </p:nvPr>
        </p:nvSpPr>
        <p:spPr>
          <a:xfrm>
            <a:off x="457200" y="1269999"/>
            <a:ext cx="3563257" cy="4669458"/>
          </a:xfrm>
        </p:spPr>
        <p:txBody>
          <a:bodyPr/>
          <a:lstStyle/>
          <a:p>
            <a:pPr marL="0" indent="0" algn="ctr">
              <a:buNone/>
            </a:pPr>
            <a:r>
              <a:rPr lang="en-US" sz="2000" dirty="0" smtClean="0"/>
              <a:t>Reasons to travel?</a:t>
            </a:r>
          </a:p>
          <a:p>
            <a:pPr marL="0" indent="0" algn="ctr">
              <a:buNone/>
            </a:pPr>
            <a:endParaRPr lang="en-US" sz="1800" dirty="0"/>
          </a:p>
          <a:p>
            <a:r>
              <a:rPr lang="en-US" sz="1800" dirty="0" smtClean="0"/>
              <a:t>Escape (e.g. from </a:t>
            </a:r>
            <a:r>
              <a:rPr lang="en-US" sz="1800" dirty="0" err="1" smtClean="0"/>
              <a:t>industrialised</a:t>
            </a:r>
            <a:r>
              <a:rPr lang="en-US" sz="1800" dirty="0" smtClean="0"/>
              <a:t> society to find ‘authenticity’)</a:t>
            </a:r>
            <a:endParaRPr lang="en-US" sz="1800" dirty="0"/>
          </a:p>
          <a:p>
            <a:r>
              <a:rPr lang="en-US" sz="1800" dirty="0" smtClean="0"/>
              <a:t>Relaxation</a:t>
            </a:r>
          </a:p>
          <a:p>
            <a:r>
              <a:rPr lang="en-US" sz="1800" dirty="0" smtClean="0"/>
              <a:t>To play</a:t>
            </a:r>
            <a:endParaRPr lang="en-US" sz="1800" dirty="0"/>
          </a:p>
          <a:p>
            <a:r>
              <a:rPr lang="en-US" sz="1800" dirty="0" smtClean="0"/>
              <a:t>To strength family bonds</a:t>
            </a:r>
            <a:endParaRPr lang="en-US" sz="1800" dirty="0"/>
          </a:p>
          <a:p>
            <a:r>
              <a:rPr lang="en-US" sz="1800" dirty="0" smtClean="0"/>
              <a:t>For prestige/status</a:t>
            </a:r>
          </a:p>
          <a:p>
            <a:r>
              <a:rPr lang="en-US" sz="1800" dirty="0" smtClean="0"/>
              <a:t>Social interaction with like-minded people</a:t>
            </a:r>
          </a:p>
          <a:p>
            <a:r>
              <a:rPr lang="en-US" sz="1800" dirty="0" smtClean="0"/>
              <a:t>Sexual adventures</a:t>
            </a:r>
          </a:p>
          <a:p>
            <a:r>
              <a:rPr lang="en-US" sz="1800" dirty="0" smtClean="0"/>
              <a:t>Education</a:t>
            </a:r>
          </a:p>
          <a:p>
            <a:r>
              <a:rPr lang="en-US" sz="1800" dirty="0" smtClean="0"/>
              <a:t>Self-fulfilment</a:t>
            </a:r>
          </a:p>
          <a:p>
            <a:r>
              <a:rPr lang="en-US" sz="1800" dirty="0" smtClean="0"/>
              <a:t>Wish fulfilment</a:t>
            </a:r>
          </a:p>
          <a:p>
            <a:pPr marL="0" indent="0">
              <a:buNone/>
            </a:pPr>
            <a:endParaRPr lang="en-US" sz="1800" dirty="0"/>
          </a:p>
          <a:p>
            <a:pPr marL="0" indent="0">
              <a:buNone/>
            </a:pPr>
            <a:endParaRPr lang="en-US" sz="1800" dirty="0"/>
          </a:p>
        </p:txBody>
      </p:sp>
      <p:sp>
        <p:nvSpPr>
          <p:cNvPr id="4" name="TextBox 3"/>
          <p:cNvSpPr txBox="1"/>
          <p:nvPr/>
        </p:nvSpPr>
        <p:spPr>
          <a:xfrm>
            <a:off x="4242848" y="1415142"/>
            <a:ext cx="4255267" cy="4247317"/>
          </a:xfrm>
          <a:prstGeom prst="rect">
            <a:avLst/>
          </a:prstGeom>
          <a:noFill/>
        </p:spPr>
        <p:txBody>
          <a:bodyPr wrap="none" rtlCol="0">
            <a:spAutoFit/>
          </a:bodyPr>
          <a:lstStyle/>
          <a:p>
            <a:pPr algn="ctr"/>
            <a:r>
              <a:rPr lang="en-US" dirty="0" smtClean="0"/>
              <a:t>Types of tourists?</a:t>
            </a:r>
          </a:p>
          <a:p>
            <a:endParaRPr lang="en-US" dirty="0"/>
          </a:p>
          <a:p>
            <a:pPr marL="285750" indent="-285750">
              <a:buFont typeface="Arial" charset="0"/>
              <a:buChar char="•"/>
            </a:pPr>
            <a:r>
              <a:rPr lang="en-US" dirty="0" err="1" smtClean="0"/>
              <a:t>Organised</a:t>
            </a:r>
            <a:r>
              <a:rPr lang="en-US" dirty="0" smtClean="0"/>
              <a:t> mass</a:t>
            </a:r>
          </a:p>
          <a:p>
            <a:pPr marL="285750" indent="-285750">
              <a:buFont typeface="Arial" charset="0"/>
              <a:buChar char="•"/>
            </a:pPr>
            <a:r>
              <a:rPr lang="en-US" dirty="0" smtClean="0"/>
              <a:t>Individual mass</a:t>
            </a:r>
          </a:p>
          <a:p>
            <a:pPr marL="285750" indent="-285750">
              <a:buFont typeface="Arial" charset="0"/>
              <a:buChar char="•"/>
            </a:pPr>
            <a:r>
              <a:rPr lang="en-US" dirty="0" smtClean="0"/>
              <a:t>Explorers</a:t>
            </a:r>
          </a:p>
          <a:p>
            <a:pPr marL="285750" indent="-285750">
              <a:buFont typeface="Arial" charset="0"/>
              <a:buChar char="•"/>
            </a:pPr>
            <a:r>
              <a:rPr lang="en-US" dirty="0" smtClean="0"/>
              <a:t>Drifters/backpackers</a:t>
            </a:r>
          </a:p>
          <a:p>
            <a:pPr marL="285750" indent="-285750">
              <a:buFont typeface="Arial" charset="0"/>
              <a:buChar char="•"/>
            </a:pPr>
            <a:r>
              <a:rPr lang="en-US" dirty="0" err="1" smtClean="0"/>
              <a:t>Allocentric</a:t>
            </a:r>
            <a:r>
              <a:rPr lang="en-US" dirty="0" smtClean="0"/>
              <a:t>/psychocentric</a:t>
            </a:r>
          </a:p>
          <a:p>
            <a:pPr marL="285750" indent="-285750">
              <a:buFont typeface="Arial" charset="0"/>
              <a:buChar char="•"/>
            </a:pPr>
            <a:r>
              <a:rPr lang="en-US" dirty="0" smtClean="0"/>
              <a:t>Sightseers and vacationers</a:t>
            </a:r>
          </a:p>
          <a:p>
            <a:pPr marL="285750" indent="-285750">
              <a:buFont typeface="Arial" charset="0"/>
              <a:buChar char="•"/>
            </a:pPr>
            <a:r>
              <a:rPr lang="en-US" dirty="0" smtClean="0"/>
              <a:t>Seekers of pleasure or ultimate meaning</a:t>
            </a:r>
          </a:p>
          <a:p>
            <a:pPr marL="285750" indent="-285750">
              <a:buFont typeface="Arial" charset="0"/>
              <a:buChar char="•"/>
            </a:pPr>
            <a:endParaRPr lang="en-US" dirty="0"/>
          </a:p>
          <a:p>
            <a:pPr marL="285750" indent="-285750">
              <a:buFont typeface="Arial" charset="0"/>
              <a:buChar char="•"/>
            </a:pPr>
            <a:endParaRPr lang="en-US" dirty="0" smtClean="0"/>
          </a:p>
          <a:p>
            <a:pPr marL="285750" indent="-285750">
              <a:buFont typeface="Arial" charset="0"/>
              <a:buChar char="•"/>
            </a:pPr>
            <a:endParaRPr lang="en-US" dirty="0"/>
          </a:p>
          <a:p>
            <a:pPr marL="285750" indent="-285750">
              <a:buFont typeface="Arial" charset="0"/>
              <a:buChar char="•"/>
            </a:pPr>
            <a:endParaRPr lang="en-US" dirty="0" smtClean="0"/>
          </a:p>
          <a:p>
            <a:r>
              <a:rPr lang="en-US" dirty="0" smtClean="0"/>
              <a:t>(</a:t>
            </a:r>
            <a:r>
              <a:rPr lang="en-US" dirty="0" err="1" smtClean="0"/>
              <a:t>cf</a:t>
            </a:r>
            <a:r>
              <a:rPr lang="en-US" dirty="0" smtClean="0"/>
              <a:t> Cohen, Ryan, </a:t>
            </a:r>
            <a:r>
              <a:rPr lang="en-US" dirty="0" err="1" smtClean="0"/>
              <a:t>MacCannell</a:t>
            </a:r>
            <a:r>
              <a:rPr lang="en-US" dirty="0" smtClean="0"/>
              <a:t> and others)</a:t>
            </a:r>
          </a:p>
          <a:p>
            <a:pPr marL="285750" indent="-285750">
              <a:buFont typeface="Arial" charset="0"/>
              <a:buChar char="•"/>
            </a:pPr>
            <a:endParaRPr lang="en-US" dirty="0"/>
          </a:p>
        </p:txBody>
      </p:sp>
      <p:sp>
        <p:nvSpPr>
          <p:cNvPr id="5" name="TextBox 4"/>
          <p:cNvSpPr txBox="1"/>
          <p:nvPr/>
        </p:nvSpPr>
        <p:spPr>
          <a:xfrm>
            <a:off x="783503" y="6019285"/>
            <a:ext cx="6918689" cy="646331"/>
          </a:xfrm>
          <a:prstGeom prst="rect">
            <a:avLst/>
          </a:prstGeom>
          <a:noFill/>
        </p:spPr>
        <p:txBody>
          <a:bodyPr wrap="square" rtlCol="0">
            <a:spAutoFit/>
          </a:bodyPr>
          <a:lstStyle/>
          <a:p>
            <a:pPr algn="ctr"/>
            <a:r>
              <a:rPr lang="en-US" dirty="0" smtClean="0"/>
              <a:t>IN SHORT: THERE ARE MANY MOTIVATIONS FOR TRAVEL AND MANY TYPES OF TOURIST</a:t>
            </a:r>
            <a:endParaRPr lang="en-US" dirty="0"/>
          </a:p>
        </p:txBody>
      </p:sp>
    </p:spTree>
    <p:extLst>
      <p:ext uri="{BB962C8B-B14F-4D97-AF65-F5344CB8AC3E}">
        <p14:creationId xmlns:p14="http://schemas.microsoft.com/office/powerpoint/2010/main" val="12143371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78775"/>
            <a:ext cx="8229600" cy="654050"/>
          </a:xfrm>
        </p:spPr>
        <p:txBody>
          <a:bodyPr/>
          <a:lstStyle/>
          <a:p>
            <a:r>
              <a:rPr lang="en-US" sz="3200" dirty="0" smtClean="0"/>
              <a:t>3.  Japanese Tourism: from 1970s </a:t>
            </a:r>
            <a:endParaRPr lang="en-US" sz="3200" dirty="0"/>
          </a:p>
        </p:txBody>
      </p:sp>
      <p:sp>
        <p:nvSpPr>
          <p:cNvPr id="3" name="Content Placeholder 2"/>
          <p:cNvSpPr>
            <a:spLocks noGrp="1"/>
          </p:cNvSpPr>
          <p:nvPr>
            <p:ph idx="1"/>
          </p:nvPr>
        </p:nvSpPr>
        <p:spPr>
          <a:xfrm>
            <a:off x="231019" y="887808"/>
            <a:ext cx="8229600" cy="5574986"/>
          </a:xfrm>
        </p:spPr>
        <p:txBody>
          <a:bodyPr/>
          <a:lstStyle/>
          <a:p>
            <a:r>
              <a:rPr lang="en-US" sz="1800" dirty="0" smtClean="0"/>
              <a:t>As in West,  domestic tourism was first, originating </a:t>
            </a:r>
            <a:r>
              <a:rPr lang="en-US" sz="1800" smtClean="0"/>
              <a:t>in pre-industrial pilgrimage  </a:t>
            </a:r>
            <a:endParaRPr lang="en-US" sz="1800" dirty="0" smtClean="0"/>
          </a:p>
          <a:p>
            <a:endParaRPr lang="en-US" sz="1800" dirty="0" smtClean="0"/>
          </a:p>
          <a:p>
            <a:r>
              <a:rPr lang="en-US" sz="1800" dirty="0" smtClean="0"/>
              <a:t>Outbound tourism developed </a:t>
            </a:r>
          </a:p>
          <a:p>
            <a:pPr marL="0" indent="0">
              <a:spcBef>
                <a:spcPts val="0"/>
              </a:spcBef>
              <a:buNone/>
              <a:tabLst>
                <a:tab pos="393700" algn="l"/>
              </a:tabLst>
            </a:pPr>
            <a:r>
              <a:rPr lang="en-US" sz="1800" dirty="0" smtClean="0"/>
              <a:t>	slowly after 1945:</a:t>
            </a:r>
          </a:p>
          <a:p>
            <a:pPr marL="0" indent="0">
              <a:spcBef>
                <a:spcPts val="0"/>
              </a:spcBef>
              <a:buNone/>
              <a:tabLst>
                <a:tab pos="393700" algn="l"/>
              </a:tabLst>
            </a:pPr>
            <a:endParaRPr lang="en-US" sz="1800" dirty="0"/>
          </a:p>
          <a:p>
            <a:pPr marL="0" indent="0">
              <a:spcBef>
                <a:spcPts val="0"/>
              </a:spcBef>
              <a:buNone/>
              <a:tabLst>
                <a:tab pos="393700" algn="l"/>
              </a:tabLst>
            </a:pPr>
            <a:r>
              <a:rPr lang="en-US" sz="1800" dirty="0"/>
              <a:t>	</a:t>
            </a:r>
            <a:r>
              <a:rPr lang="en-US" sz="1800" dirty="0" smtClean="0"/>
              <a:t>a) time to recover from war</a:t>
            </a:r>
          </a:p>
          <a:p>
            <a:pPr marL="0" indent="0">
              <a:spcBef>
                <a:spcPts val="0"/>
              </a:spcBef>
              <a:buNone/>
              <a:tabLst>
                <a:tab pos="393700" algn="l"/>
              </a:tabLst>
            </a:pPr>
            <a:endParaRPr lang="en-US" sz="1800" dirty="0" smtClean="0"/>
          </a:p>
          <a:p>
            <a:pPr marL="0" indent="0">
              <a:spcBef>
                <a:spcPts val="0"/>
              </a:spcBef>
              <a:buNone/>
              <a:tabLst>
                <a:tab pos="393700" algn="l"/>
              </a:tabLst>
            </a:pPr>
            <a:r>
              <a:rPr lang="en-US" sz="1800" dirty="0"/>
              <a:t>	</a:t>
            </a:r>
            <a:r>
              <a:rPr lang="en-US" sz="1800" dirty="0" smtClean="0"/>
              <a:t>b) 1964 reduction in foreign </a:t>
            </a:r>
          </a:p>
          <a:p>
            <a:pPr marL="0" indent="0">
              <a:spcBef>
                <a:spcPts val="0"/>
              </a:spcBef>
              <a:buNone/>
              <a:tabLst>
                <a:tab pos="393700" algn="l"/>
              </a:tabLst>
            </a:pPr>
            <a:r>
              <a:rPr lang="en-US" sz="1800" dirty="0"/>
              <a:t>	</a:t>
            </a:r>
            <a:r>
              <a:rPr lang="en-US" sz="1800" dirty="0" smtClean="0"/>
              <a:t>	exchange restrictions  </a:t>
            </a:r>
          </a:p>
          <a:p>
            <a:pPr marL="0" indent="0">
              <a:spcBef>
                <a:spcPts val="0"/>
              </a:spcBef>
              <a:buNone/>
              <a:tabLst>
                <a:tab pos="393700" algn="l"/>
              </a:tabLst>
            </a:pPr>
            <a:endParaRPr lang="en-US" sz="1800" dirty="0" smtClean="0"/>
          </a:p>
          <a:p>
            <a:pPr marL="0" indent="0">
              <a:spcBef>
                <a:spcPts val="0"/>
              </a:spcBef>
              <a:buNone/>
              <a:tabLst>
                <a:tab pos="393700" algn="l"/>
              </a:tabLst>
            </a:pPr>
            <a:r>
              <a:rPr lang="en-US" sz="1800" dirty="0" smtClean="0"/>
              <a:t>	c) Removed in 1978</a:t>
            </a:r>
          </a:p>
          <a:p>
            <a:pPr marL="0" indent="0">
              <a:spcBef>
                <a:spcPts val="0"/>
              </a:spcBef>
              <a:buNone/>
              <a:tabLst>
                <a:tab pos="393700" algn="l"/>
              </a:tabLst>
            </a:pPr>
            <a:endParaRPr lang="en-US" sz="1800" dirty="0" smtClean="0"/>
          </a:p>
          <a:p>
            <a:pPr marL="0" indent="0">
              <a:spcBef>
                <a:spcPts val="0"/>
              </a:spcBef>
              <a:buNone/>
              <a:tabLst>
                <a:tab pos="393700" algn="l"/>
              </a:tabLst>
            </a:pPr>
            <a:r>
              <a:rPr lang="en-US" sz="1800" dirty="0"/>
              <a:t>	</a:t>
            </a:r>
            <a:r>
              <a:rPr lang="en-US" sz="1800" dirty="0" smtClean="0"/>
              <a:t>d) 1970s arrival of wide-bodied jets</a:t>
            </a:r>
          </a:p>
          <a:p>
            <a:pPr marL="0" indent="0">
              <a:spcBef>
                <a:spcPts val="0"/>
              </a:spcBef>
              <a:buNone/>
              <a:tabLst>
                <a:tab pos="393700" algn="l"/>
              </a:tabLst>
            </a:pPr>
            <a:endParaRPr lang="en-US" sz="1800" dirty="0" smtClean="0"/>
          </a:p>
          <a:p>
            <a:pPr marL="0" indent="0">
              <a:spcBef>
                <a:spcPts val="0"/>
              </a:spcBef>
              <a:buNone/>
              <a:tabLst>
                <a:tab pos="393700" algn="l"/>
              </a:tabLst>
            </a:pPr>
            <a:r>
              <a:rPr lang="en-US" sz="1800" dirty="0"/>
              <a:t>	</a:t>
            </a:r>
            <a:r>
              <a:rPr lang="en-US" sz="1800" dirty="0" smtClean="0"/>
              <a:t>e) mid-1980s: the state encouraged outbound tourism as economy boomed</a:t>
            </a:r>
          </a:p>
          <a:p>
            <a:pPr marL="0" indent="0">
              <a:spcBef>
                <a:spcPts val="0"/>
              </a:spcBef>
              <a:buNone/>
              <a:tabLst>
                <a:tab pos="393700" algn="l"/>
              </a:tabLst>
            </a:pPr>
            <a:endParaRPr lang="en-US" sz="1800" dirty="0" smtClean="0"/>
          </a:p>
          <a:p>
            <a:pPr marL="0" indent="0">
              <a:spcBef>
                <a:spcPts val="0"/>
              </a:spcBef>
              <a:buNone/>
              <a:tabLst>
                <a:tab pos="393700" algn="l"/>
              </a:tabLst>
            </a:pPr>
            <a:r>
              <a:rPr lang="en-US" sz="1800" dirty="0" smtClean="0"/>
              <a:t>	f) Growth from mid-1980s to 2000, then stagnation</a:t>
            </a:r>
          </a:p>
          <a:p>
            <a:pPr marL="0" indent="0">
              <a:spcBef>
                <a:spcPts val="0"/>
              </a:spcBef>
              <a:buNone/>
              <a:tabLst>
                <a:tab pos="393700" algn="l"/>
              </a:tabLst>
            </a:pPr>
            <a:endParaRPr lang="en-US" sz="1800" dirty="0"/>
          </a:p>
          <a:p>
            <a:pPr marL="0" indent="0">
              <a:spcBef>
                <a:spcPts val="0"/>
              </a:spcBef>
              <a:buNone/>
              <a:tabLst>
                <a:tab pos="393700" algn="l"/>
              </a:tabLst>
            </a:pPr>
            <a:r>
              <a:rPr lang="en-US" sz="1800" dirty="0" smtClean="0"/>
              <a:t>	g) It took until 2015 for inbound tourism to exceed outbound tourism</a:t>
            </a:r>
          </a:p>
          <a:p>
            <a:pPr marL="0" indent="0">
              <a:spcBef>
                <a:spcPts val="0"/>
              </a:spcBef>
              <a:buNone/>
              <a:tabLst>
                <a:tab pos="393700" algn="l"/>
              </a:tabLst>
            </a:pPr>
            <a:endParaRPr lang="en-US" sz="1800" dirty="0" smtClean="0"/>
          </a:p>
          <a:p>
            <a:pPr marL="0" indent="0">
              <a:spcBef>
                <a:spcPts val="0"/>
              </a:spcBef>
              <a:buNone/>
              <a:tabLst>
                <a:tab pos="393700" algn="l"/>
              </a:tabLst>
            </a:pPr>
            <a:endParaRPr lang="en-US" sz="1800" dirty="0"/>
          </a:p>
          <a:p>
            <a:pPr marL="0" indent="0">
              <a:spcBef>
                <a:spcPts val="0"/>
              </a:spcBef>
              <a:buNone/>
              <a:tabLst>
                <a:tab pos="393700" algn="l"/>
              </a:tabLst>
            </a:pP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5016" y="1534491"/>
            <a:ext cx="4370482" cy="2653192"/>
          </a:xfrm>
          <a:prstGeom prst="rect">
            <a:avLst/>
          </a:prstGeom>
        </p:spPr>
      </p:pic>
      <p:sp>
        <p:nvSpPr>
          <p:cNvPr id="5" name="TextBox 4"/>
          <p:cNvSpPr txBox="1"/>
          <p:nvPr/>
        </p:nvSpPr>
        <p:spPr>
          <a:xfrm>
            <a:off x="5340157" y="4202076"/>
            <a:ext cx="1660519" cy="369332"/>
          </a:xfrm>
          <a:prstGeom prst="rect">
            <a:avLst/>
          </a:prstGeom>
          <a:noFill/>
        </p:spPr>
        <p:txBody>
          <a:bodyPr wrap="none" rtlCol="0">
            <a:spAutoFit/>
          </a:bodyPr>
          <a:lstStyle/>
          <a:p>
            <a:r>
              <a:rPr lang="en-US" dirty="0" smtClean="0"/>
              <a:t>Hiroshima 1945</a:t>
            </a:r>
            <a:endParaRPr lang="en-US" dirty="0"/>
          </a:p>
        </p:txBody>
      </p:sp>
    </p:spTree>
    <p:extLst>
      <p:ext uri="{BB962C8B-B14F-4D97-AF65-F5344CB8AC3E}">
        <p14:creationId xmlns:p14="http://schemas.microsoft.com/office/powerpoint/2010/main" val="16157543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18275425"/>
              </p:ext>
            </p:extLst>
          </p:nvPr>
        </p:nvGraphicFramePr>
        <p:xfrm>
          <a:off x="485775" y="335450"/>
          <a:ext cx="7586663" cy="6300624"/>
        </p:xfrm>
        <a:graphic>
          <a:graphicData uri="http://schemas.openxmlformats.org/drawingml/2006/table">
            <a:tbl>
              <a:tblPr firstRow="1" firstCol="1" bandRow="1">
                <a:tableStyleId>{7E9639D4-E3E2-4D34-9284-5A2195B3D0D7}</a:tableStyleId>
              </a:tblPr>
              <a:tblGrid>
                <a:gridCol w="1164861"/>
                <a:gridCol w="1733944"/>
                <a:gridCol w="1590217"/>
                <a:gridCol w="1342268"/>
                <a:gridCol w="1755373"/>
              </a:tblGrid>
              <a:tr h="593238">
                <a:tc>
                  <a:txBody>
                    <a:bodyPr/>
                    <a:lstStyle/>
                    <a:p>
                      <a:pPr marL="0" marR="0" algn="ctr">
                        <a:spcBef>
                          <a:spcPts val="0"/>
                        </a:spcBef>
                        <a:spcAft>
                          <a:spcPts val="0"/>
                        </a:spcAft>
                      </a:pPr>
                      <a:r>
                        <a:rPr lang="en-US" sz="1200" noProof="0" dirty="0" smtClean="0">
                          <a:effectLst/>
                        </a:rPr>
                        <a:t>date </a:t>
                      </a:r>
                      <a:endParaRPr lang="en-US" sz="1200" noProof="0" dirty="0">
                        <a:effectLst/>
                        <a:latin typeface="Calibri" charset="0"/>
                        <a:ea typeface="Calibri" charset="0"/>
                        <a:cs typeface="Times New Roman" charset="0"/>
                      </a:endParaRPr>
                    </a:p>
                  </a:txBody>
                  <a:tcPr marL="0" marR="0" marT="0" marB="0" anchor="ctr"/>
                </a:tc>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Japanese Outbound tourism</a:t>
                      </a:r>
                    </a:p>
                    <a:p>
                      <a:pPr marL="0" marR="0" algn="ctr">
                        <a:spcBef>
                          <a:spcPts val="0"/>
                        </a:spcBef>
                        <a:spcAft>
                          <a:spcPts val="0"/>
                        </a:spcAft>
                      </a:pPr>
                      <a:endParaRPr lang="en-US" sz="1200" noProof="0" dirty="0">
                        <a:effectLst/>
                        <a:latin typeface="Calibri" charset="0"/>
                        <a:ea typeface="Calibri" charset="0"/>
                        <a:cs typeface="Times New Roman" charset="0"/>
                      </a:endParaRPr>
                    </a:p>
                  </a:txBody>
                  <a:tcPr marL="67614" marR="67614" marT="0" marB="0"/>
                </a:tc>
                <a:tc gridSpan="3">
                  <a:txBody>
                    <a:bodyPr/>
                    <a:lstStyle/>
                    <a:p>
                      <a:pPr marL="0" marR="0" algn="ctr">
                        <a:spcBef>
                          <a:spcPts val="0"/>
                        </a:spcBef>
                        <a:spcAft>
                          <a:spcPts val="0"/>
                        </a:spcAft>
                      </a:pPr>
                      <a:r>
                        <a:rPr lang="en-US" sz="1200" noProof="0" dirty="0" smtClean="0">
                          <a:effectLst/>
                        </a:rPr>
                        <a:t>Japanese Inbound tourism</a:t>
                      </a:r>
                    </a:p>
                    <a:p>
                      <a:pPr marL="0" marR="0" algn="ctr">
                        <a:spcBef>
                          <a:spcPts val="0"/>
                        </a:spcBef>
                        <a:spcAft>
                          <a:spcPts val="0"/>
                        </a:spcAft>
                      </a:pPr>
                      <a:endParaRPr lang="en-US" sz="1200" noProof="0" dirty="0">
                        <a:effectLst/>
                        <a:latin typeface="Calibri" charset="0"/>
                        <a:ea typeface="Calibri" charset="0"/>
                        <a:cs typeface="Times New Roman" charset="0"/>
                      </a:endParaRPr>
                    </a:p>
                  </a:txBody>
                  <a:tcPr marL="67614" marR="67614" marT="0" marB="0" anchor="b"/>
                </a:tc>
                <a:tc hMerge="1">
                  <a:txBody>
                    <a:bodyPr/>
                    <a:lstStyle/>
                    <a:p>
                      <a:endParaRPr lang="en-US"/>
                    </a:p>
                  </a:txBody>
                  <a:tcPr/>
                </a:tc>
                <a:tc hMerge="1">
                  <a:txBody>
                    <a:bodyPr/>
                    <a:lstStyle/>
                    <a:p>
                      <a:endParaRPr lang="en-US"/>
                    </a:p>
                  </a:txBody>
                  <a:tcPr/>
                </a:tc>
              </a:tr>
              <a:tr h="261768">
                <a:tc>
                  <a:txBody>
                    <a:bodyPr/>
                    <a:lstStyle/>
                    <a:p>
                      <a:pPr marL="0" marR="0" algn="ctr">
                        <a:spcBef>
                          <a:spcPts val="0"/>
                        </a:spcBef>
                        <a:spcAft>
                          <a:spcPts val="0"/>
                        </a:spcAft>
                      </a:pPr>
                      <a:r>
                        <a:rPr lang="en-US" sz="1200" noProof="0" dirty="0" smtClean="0">
                          <a:effectLst/>
                        </a:rPr>
                        <a:t> </a:t>
                      </a:r>
                    </a:p>
                    <a:p>
                      <a:pPr marL="0" marR="0" algn="ctr">
                        <a:spcBef>
                          <a:spcPts val="0"/>
                        </a:spcBef>
                        <a:spcAft>
                          <a:spcPts val="0"/>
                        </a:spcAft>
                      </a:pP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r>
                        <a:rPr lang="en-US" sz="1200" noProof="0" dirty="0" smtClean="0">
                          <a:effectLst/>
                        </a:rPr>
                        <a:t> </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hangingPunct="0">
                        <a:spcBef>
                          <a:spcPts val="0"/>
                        </a:spcBef>
                        <a:spcAft>
                          <a:spcPts val="0"/>
                        </a:spcAft>
                      </a:pPr>
                      <a:r>
                        <a:rPr lang="en-US" sz="1200" noProof="0" dirty="0" smtClean="0">
                          <a:effectLst/>
                        </a:rPr>
                        <a:t>All arrivals</a:t>
                      </a:r>
                    </a:p>
                    <a:p>
                      <a:pPr marL="0" marR="0" algn="ctr" hangingPunct="0">
                        <a:spcBef>
                          <a:spcPts val="0"/>
                        </a:spcBef>
                        <a:spcAft>
                          <a:spcPts val="0"/>
                        </a:spcAft>
                      </a:pP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Holidaymakers</a:t>
                      </a:r>
                    </a:p>
                    <a:p>
                      <a:pPr marL="0" marR="0" algn="ctr">
                        <a:spcBef>
                          <a:spcPts val="0"/>
                        </a:spcBef>
                        <a:spcAft>
                          <a:spcPts val="0"/>
                        </a:spcAft>
                      </a:pP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 of arrivals</a:t>
                      </a:r>
                    </a:p>
                    <a:p>
                      <a:pPr marL="0" marR="0" algn="ctr">
                        <a:spcBef>
                          <a:spcPts val="0"/>
                        </a:spcBef>
                        <a:spcAft>
                          <a:spcPts val="0"/>
                        </a:spcAft>
                      </a:pPr>
                      <a:endParaRPr lang="en-US" sz="1200" noProof="0" dirty="0">
                        <a:effectLst/>
                        <a:latin typeface="Calibri" charset="0"/>
                        <a:ea typeface="Calibri" charset="0"/>
                        <a:cs typeface="Times New Roman" charset="0"/>
                      </a:endParaRPr>
                    </a:p>
                  </a:txBody>
                  <a:tcPr marL="67614" marR="67614" marT="0" marB="0" anchor="b"/>
                </a:tc>
              </a:tr>
              <a:tr h="200840">
                <a:tc>
                  <a:txBody>
                    <a:bodyPr/>
                    <a:lstStyle/>
                    <a:p>
                      <a:pPr marL="0" marR="0" algn="ctr">
                        <a:spcBef>
                          <a:spcPts val="0"/>
                        </a:spcBef>
                        <a:spcAft>
                          <a:spcPts val="0"/>
                        </a:spcAft>
                      </a:pPr>
                      <a:r>
                        <a:rPr lang="en-US" sz="1200" noProof="0" dirty="0" smtClean="0">
                          <a:effectLst/>
                        </a:rPr>
                        <a:t>1973</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r>
                        <a:rPr lang="en-US" sz="1200" noProof="0" dirty="0" smtClean="0">
                          <a:effectLst/>
                        </a:rPr>
                        <a:t>2,288,066</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r>
                        <a:rPr lang="en-US" sz="1200" noProof="0" dirty="0" smtClean="0">
                          <a:effectLst/>
                        </a:rPr>
                        <a:t>84,691</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447,274</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57.0</a:t>
                      </a:r>
                      <a:endParaRPr lang="en-US" sz="1200" noProof="0" dirty="0">
                        <a:effectLst/>
                        <a:latin typeface="Calibri" charset="0"/>
                        <a:ea typeface="Calibri" charset="0"/>
                        <a:cs typeface="Times New Roman" charset="0"/>
                      </a:endParaRPr>
                    </a:p>
                  </a:txBody>
                  <a:tcPr marL="67614" marR="67614" marT="0" marB="0" anchor="b"/>
                </a:tc>
              </a:tr>
              <a:tr h="384808">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1975</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2,466,326</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r>
                        <a:rPr lang="en-US" sz="1200" noProof="0" dirty="0" smtClean="0">
                          <a:effectLst/>
                        </a:rPr>
                        <a:t>811,672</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446,420</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55.0</a:t>
                      </a:r>
                      <a:endParaRPr lang="en-US" sz="1200" noProof="0" dirty="0">
                        <a:effectLst/>
                        <a:latin typeface="Calibri" charset="0"/>
                        <a:ea typeface="Calibri" charset="0"/>
                        <a:cs typeface="Times New Roman" charset="0"/>
                      </a:endParaRPr>
                    </a:p>
                  </a:txBody>
                  <a:tcPr marL="67614" marR="67614" marT="0" marB="0" anchor="b"/>
                </a:tc>
              </a:tr>
              <a:tr h="384808">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1985</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4,948,366</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r>
                        <a:rPr lang="en-US" sz="1200" noProof="0" dirty="0" smtClean="0">
                          <a:effectLst/>
                        </a:rPr>
                        <a:t>2,327,000</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1,329,000</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57.1</a:t>
                      </a:r>
                      <a:endParaRPr lang="en-US" sz="1200" noProof="0" dirty="0">
                        <a:effectLst/>
                        <a:latin typeface="Calibri" charset="0"/>
                        <a:ea typeface="Calibri" charset="0"/>
                        <a:cs typeface="Times New Roman" charset="0"/>
                      </a:endParaRPr>
                    </a:p>
                  </a:txBody>
                  <a:tcPr marL="67614" marR="67614" marT="0" marB="0" anchor="b"/>
                </a:tc>
              </a:tr>
              <a:tr h="384808">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1990</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10,997,431</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r>
                        <a:rPr lang="en-US" sz="1200" noProof="0" dirty="0" smtClean="0">
                          <a:effectLst/>
                        </a:rPr>
                        <a:t>3,235,860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1,879,497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58.1</a:t>
                      </a:r>
                      <a:endParaRPr lang="en-US" sz="1200" noProof="0" dirty="0">
                        <a:effectLst/>
                        <a:latin typeface="Calibri" charset="0"/>
                        <a:ea typeface="Calibri" charset="0"/>
                        <a:cs typeface="Times New Roman" charset="0"/>
                      </a:endParaRPr>
                    </a:p>
                  </a:txBody>
                  <a:tcPr marL="67614" marR="67614" marT="0" marB="0" anchor="b"/>
                </a:tc>
              </a:tr>
              <a:tr h="384808">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1995</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15,298,125</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r>
                        <a:rPr lang="en-US" sz="1200" noProof="0" dirty="0" smtClean="0">
                          <a:effectLst/>
                        </a:rPr>
                        <a:t>3,345,274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1,731,439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51.8</a:t>
                      </a:r>
                      <a:endParaRPr lang="en-US" sz="1200" noProof="0" dirty="0">
                        <a:effectLst/>
                        <a:latin typeface="Calibri" charset="0"/>
                        <a:ea typeface="Calibri" charset="0"/>
                        <a:cs typeface="Times New Roman" charset="0"/>
                      </a:endParaRPr>
                    </a:p>
                  </a:txBody>
                  <a:tcPr marL="67614" marR="67614" marT="0" marB="0" anchor="b"/>
                </a:tc>
              </a:tr>
              <a:tr h="384808">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1999</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16,357,572</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r>
                        <a:rPr lang="en-US" sz="1200" noProof="0" dirty="0" smtClean="0">
                          <a:effectLst/>
                        </a:rPr>
                        <a:t>4,437,863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2,560,343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57.7</a:t>
                      </a:r>
                      <a:endParaRPr lang="en-US" sz="1200" noProof="0" dirty="0">
                        <a:effectLst/>
                        <a:latin typeface="Calibri" charset="0"/>
                        <a:ea typeface="Calibri" charset="0"/>
                        <a:cs typeface="Times New Roman" charset="0"/>
                      </a:endParaRPr>
                    </a:p>
                  </a:txBody>
                  <a:tcPr marL="67614" marR="67614" marT="0" marB="0" anchor="b"/>
                </a:tc>
              </a:tr>
              <a:tr h="384808">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2000</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r>
                        <a:rPr lang="en-US" sz="1200" noProof="0" dirty="0" smtClean="0">
                          <a:effectLst/>
                        </a:rPr>
                        <a:t>17,818,590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4,757,146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2,693,357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56.6</a:t>
                      </a:r>
                      <a:endParaRPr lang="en-US" sz="1200" noProof="0" dirty="0">
                        <a:effectLst/>
                        <a:latin typeface="Calibri" charset="0"/>
                        <a:ea typeface="Calibri" charset="0"/>
                        <a:cs typeface="Times New Roman" charset="0"/>
                      </a:endParaRPr>
                    </a:p>
                  </a:txBody>
                  <a:tcPr marL="67614" marR="67614" marT="0" marB="0" anchor="b"/>
                </a:tc>
              </a:tr>
              <a:tr h="384808">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2005</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r>
                        <a:rPr lang="en-US" sz="1200" noProof="0" dirty="0" smtClean="0">
                          <a:effectLst/>
                        </a:rPr>
                        <a:t>17,403,565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6,727,926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4,368,573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64.9</a:t>
                      </a:r>
                      <a:endParaRPr lang="en-US" sz="1200" noProof="0" dirty="0">
                        <a:effectLst/>
                        <a:latin typeface="Calibri" charset="0"/>
                        <a:ea typeface="Calibri" charset="0"/>
                        <a:cs typeface="Times New Roman" charset="0"/>
                      </a:endParaRPr>
                    </a:p>
                  </a:txBody>
                  <a:tcPr marL="67614" marR="67614" marT="0" marB="0" anchor="b"/>
                </a:tc>
              </a:tr>
              <a:tr h="384808">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2010</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r>
                        <a:rPr lang="en-US" sz="1200" noProof="0" dirty="0" smtClean="0">
                          <a:effectLst/>
                        </a:rPr>
                        <a:t>16,637,224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8,611,175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6,361,974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73.9</a:t>
                      </a:r>
                      <a:endParaRPr lang="en-US" sz="1200" noProof="0" dirty="0">
                        <a:effectLst/>
                        <a:latin typeface="Calibri" charset="0"/>
                        <a:ea typeface="Calibri" charset="0"/>
                        <a:cs typeface="Times New Roman" charset="0"/>
                      </a:endParaRPr>
                    </a:p>
                  </a:txBody>
                  <a:tcPr marL="67614" marR="67614" marT="0" marB="0" anchor="b"/>
                </a:tc>
              </a:tr>
              <a:tr h="384808">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2011</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r>
                        <a:rPr lang="en-US" sz="1200" noProof="0" dirty="0" smtClean="0">
                          <a:effectLst/>
                        </a:rPr>
                        <a:t>16,994,200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6,218,752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4,057,235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65.2</a:t>
                      </a:r>
                      <a:endParaRPr lang="en-US" sz="1200" noProof="0" dirty="0">
                        <a:effectLst/>
                        <a:latin typeface="Calibri" charset="0"/>
                        <a:ea typeface="Calibri" charset="0"/>
                        <a:cs typeface="Times New Roman" charset="0"/>
                      </a:endParaRPr>
                    </a:p>
                  </a:txBody>
                  <a:tcPr marL="67614" marR="67614" marT="0" marB="0" anchor="b"/>
                </a:tc>
              </a:tr>
              <a:tr h="384808">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2012</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18,490,657 </a:t>
                      </a:r>
                      <a:endParaRPr lang="en-US" sz="1200" noProof="0" dirty="0">
                        <a:effectLst/>
                        <a:latin typeface="Calibri" charset="0"/>
                        <a:ea typeface="Calibri" charset="0"/>
                        <a:cs typeface="Times New Roman" charset="0"/>
                      </a:endParaRPr>
                    </a:p>
                  </a:txBody>
                  <a:tcPr marL="67614" marR="67614" marT="0" marB="0" anchor="ctr"/>
                </a:tc>
                <a:tc>
                  <a:txBody>
                    <a:bodyPr/>
                    <a:lstStyle/>
                    <a:p>
                      <a:pPr marL="0" marR="0" algn="ctr">
                        <a:spcBef>
                          <a:spcPts val="0"/>
                        </a:spcBef>
                        <a:spcAft>
                          <a:spcPts val="0"/>
                        </a:spcAft>
                      </a:pPr>
                      <a:r>
                        <a:rPr lang="en-US" sz="1200" noProof="0" dirty="0" smtClean="0">
                          <a:effectLst/>
                        </a:rPr>
                        <a:t>8,358,105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6,041,645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72.3</a:t>
                      </a:r>
                      <a:endParaRPr lang="en-US" sz="1200" noProof="0" dirty="0">
                        <a:effectLst/>
                        <a:latin typeface="Calibri" charset="0"/>
                        <a:ea typeface="Calibri" charset="0"/>
                        <a:cs typeface="Times New Roman" charset="0"/>
                      </a:endParaRPr>
                    </a:p>
                  </a:txBody>
                  <a:tcPr marL="67614" marR="67614" marT="0" marB="0" anchor="b"/>
                </a:tc>
              </a:tr>
              <a:tr h="384808">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2013</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17,472,748 </a:t>
                      </a:r>
                      <a:endParaRPr lang="en-US" sz="1200" noProof="0" dirty="0">
                        <a:effectLst/>
                        <a:latin typeface="Calibri" charset="0"/>
                        <a:ea typeface="Calibri" charset="0"/>
                        <a:cs typeface="Times New Roman" charset="0"/>
                      </a:endParaRPr>
                    </a:p>
                  </a:txBody>
                  <a:tcPr marL="67614" marR="67614" marT="0" marB="0" anchor="ctr"/>
                </a:tc>
                <a:tc>
                  <a:txBody>
                    <a:bodyPr/>
                    <a:lstStyle/>
                    <a:p>
                      <a:pPr marL="0" marR="0" algn="ctr">
                        <a:spcBef>
                          <a:spcPts val="0"/>
                        </a:spcBef>
                        <a:spcAft>
                          <a:spcPts val="0"/>
                        </a:spcAft>
                      </a:pPr>
                      <a:r>
                        <a:rPr lang="en-US" sz="1200" noProof="0" dirty="0" smtClean="0">
                          <a:effectLst/>
                        </a:rPr>
                        <a:t>10,363,904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7,962,517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76.9</a:t>
                      </a:r>
                      <a:endParaRPr lang="en-US" sz="1200" noProof="0" dirty="0">
                        <a:effectLst/>
                        <a:latin typeface="Calibri" charset="0"/>
                        <a:ea typeface="Calibri" charset="0"/>
                        <a:cs typeface="Times New Roman" charset="0"/>
                      </a:endParaRPr>
                    </a:p>
                  </a:txBody>
                  <a:tcPr marL="67614" marR="67614" marT="0" marB="0" anchor="b"/>
                </a:tc>
              </a:tr>
              <a:tr h="384808">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2014</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16,903,388 </a:t>
                      </a:r>
                      <a:endParaRPr lang="en-US" sz="1200" noProof="0" dirty="0">
                        <a:effectLst/>
                        <a:latin typeface="Calibri" charset="0"/>
                        <a:ea typeface="Calibri" charset="0"/>
                        <a:cs typeface="Times New Roman" charset="0"/>
                      </a:endParaRPr>
                    </a:p>
                  </a:txBody>
                  <a:tcPr marL="67614" marR="67614" marT="0" marB="0" anchor="ctr"/>
                </a:tc>
                <a:tc>
                  <a:txBody>
                    <a:bodyPr/>
                    <a:lstStyle/>
                    <a:p>
                      <a:pPr marL="0" marR="0" algn="ctr">
                        <a:spcBef>
                          <a:spcPts val="0"/>
                        </a:spcBef>
                        <a:spcAft>
                          <a:spcPts val="0"/>
                        </a:spcAft>
                      </a:pPr>
                      <a:r>
                        <a:rPr lang="en-US" sz="1200" noProof="0" dirty="0" smtClean="0">
                          <a:effectLst/>
                        </a:rPr>
                        <a:t>13,413,467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10,880,604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81.1</a:t>
                      </a:r>
                      <a:endParaRPr lang="en-US" sz="1200" noProof="0" dirty="0">
                        <a:effectLst/>
                        <a:latin typeface="Calibri" charset="0"/>
                        <a:ea typeface="Calibri" charset="0"/>
                        <a:cs typeface="Times New Roman" charset="0"/>
                      </a:endParaRPr>
                    </a:p>
                  </a:txBody>
                  <a:tcPr marL="67614" marR="67614" marT="0" marB="0" anchor="b"/>
                </a:tc>
              </a:tr>
              <a:tr h="384808">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2015</a:t>
                      </a:r>
                      <a:endParaRPr lang="en-US" sz="1200" noProof="0" dirty="0">
                        <a:effectLst/>
                        <a:latin typeface="Calibri" charset="0"/>
                        <a:ea typeface="Calibri" charset="0"/>
                        <a:cs typeface="Times New Roman" charset="0"/>
                      </a:endParaRPr>
                    </a:p>
                  </a:txBody>
                  <a:tcPr marL="67614" marR="67614" marT="0" marB="0"/>
                </a:tc>
                <a:tc>
                  <a:txBody>
                    <a:bodyPr/>
                    <a:lstStyle/>
                    <a:p>
                      <a:pPr marL="0" marR="0" algn="ctr">
                        <a:spcBef>
                          <a:spcPts val="0"/>
                        </a:spcBef>
                        <a:spcAft>
                          <a:spcPts val="0"/>
                        </a:spcAft>
                      </a:pPr>
                      <a:endParaRPr lang="en-US" sz="1200" noProof="0" dirty="0" smtClean="0">
                        <a:effectLst/>
                      </a:endParaRPr>
                    </a:p>
                    <a:p>
                      <a:pPr marL="0" marR="0" algn="ctr">
                        <a:spcBef>
                          <a:spcPts val="0"/>
                        </a:spcBef>
                        <a:spcAft>
                          <a:spcPts val="0"/>
                        </a:spcAft>
                      </a:pPr>
                      <a:r>
                        <a:rPr lang="en-US" sz="1200" noProof="0" dirty="0" smtClean="0">
                          <a:effectLst/>
                        </a:rPr>
                        <a:t>16,213,763 </a:t>
                      </a:r>
                      <a:endParaRPr lang="en-US" sz="1200" noProof="0" dirty="0">
                        <a:effectLst/>
                        <a:latin typeface="Calibri" charset="0"/>
                        <a:ea typeface="Calibri" charset="0"/>
                        <a:cs typeface="Times New Roman" charset="0"/>
                      </a:endParaRPr>
                    </a:p>
                  </a:txBody>
                  <a:tcPr marL="67614" marR="67614" marT="0" marB="0" anchor="ctr"/>
                </a:tc>
                <a:tc>
                  <a:txBody>
                    <a:bodyPr/>
                    <a:lstStyle/>
                    <a:p>
                      <a:pPr marL="0" marR="0" algn="ctr">
                        <a:spcBef>
                          <a:spcPts val="0"/>
                        </a:spcBef>
                        <a:spcAft>
                          <a:spcPts val="0"/>
                        </a:spcAft>
                      </a:pPr>
                      <a:r>
                        <a:rPr lang="en-US" sz="1200" noProof="0" dirty="0" smtClean="0">
                          <a:effectLst/>
                        </a:rPr>
                        <a:t>19,737,409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16,969,126 </a:t>
                      </a:r>
                      <a:endParaRPr lang="en-US" sz="1200" noProof="0" dirty="0">
                        <a:effectLst/>
                        <a:latin typeface="Calibri" charset="0"/>
                        <a:ea typeface="Calibri" charset="0"/>
                        <a:cs typeface="Times New Roman" charset="0"/>
                      </a:endParaRPr>
                    </a:p>
                  </a:txBody>
                  <a:tcPr marL="67614" marR="67614" marT="0" marB="0" anchor="b"/>
                </a:tc>
                <a:tc>
                  <a:txBody>
                    <a:bodyPr/>
                    <a:lstStyle/>
                    <a:p>
                      <a:pPr marL="0" marR="0" algn="ctr">
                        <a:spcBef>
                          <a:spcPts val="0"/>
                        </a:spcBef>
                        <a:spcAft>
                          <a:spcPts val="0"/>
                        </a:spcAft>
                      </a:pPr>
                      <a:r>
                        <a:rPr lang="en-US" sz="1200" noProof="0" dirty="0" smtClean="0">
                          <a:effectLst/>
                        </a:rPr>
                        <a:t>87.2</a:t>
                      </a:r>
                      <a:endParaRPr lang="en-US" sz="1200" noProof="0" dirty="0">
                        <a:effectLst/>
                        <a:latin typeface="Calibri" charset="0"/>
                        <a:ea typeface="Calibri" charset="0"/>
                        <a:cs typeface="Times New Roman" charset="0"/>
                      </a:endParaRPr>
                    </a:p>
                  </a:txBody>
                  <a:tcPr marL="67614" marR="67614" marT="0" marB="0" anchor="b"/>
                </a:tc>
              </a:tr>
            </a:tbl>
          </a:graphicData>
        </a:graphic>
      </p:graphicFrame>
      <p:sp>
        <p:nvSpPr>
          <p:cNvPr id="6" name="Rectangle 1"/>
          <p:cNvSpPr>
            <a:spLocks noChangeArrowheads="1"/>
          </p:cNvSpPr>
          <p:nvPr/>
        </p:nvSpPr>
        <p:spPr bwMode="auto">
          <a:xfrm>
            <a:off x="142947" y="1160462"/>
            <a:ext cx="11946371" cy="55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8125801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7769"/>
          </a:xfrm>
        </p:spPr>
        <p:txBody>
          <a:bodyPr/>
          <a:lstStyle/>
          <a:p>
            <a:r>
              <a:rPr lang="en-GB" sz="3200" smtClean="0"/>
              <a:t>International arrivals to Japan 2013-2015</a:t>
            </a:r>
            <a:endParaRPr lang="en-GB" sz="3200"/>
          </a:p>
        </p:txBody>
      </p:sp>
      <p:pic>
        <p:nvPicPr>
          <p:cNvPr id="5" name="Picture 4"/>
          <p:cNvPicPr/>
          <p:nvPr/>
        </p:nvPicPr>
        <p:blipFill>
          <a:blip r:embed="rId2"/>
          <a:stretch>
            <a:fillRect/>
          </a:stretch>
        </p:blipFill>
        <p:spPr>
          <a:xfrm>
            <a:off x="805912" y="1100380"/>
            <a:ext cx="7764651" cy="5470901"/>
          </a:xfrm>
          <a:prstGeom prst="rect">
            <a:avLst/>
          </a:prstGeom>
        </p:spPr>
      </p:pic>
      <p:sp>
        <p:nvSpPr>
          <p:cNvPr id="15" name="Bent-Up Arrow 14"/>
          <p:cNvSpPr/>
          <p:nvPr/>
        </p:nvSpPr>
        <p:spPr>
          <a:xfrm rot="16200000">
            <a:off x="7880384" y="5788113"/>
            <a:ext cx="572430" cy="40295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27711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34" y="164280"/>
            <a:ext cx="8229600" cy="623996"/>
          </a:xfrm>
        </p:spPr>
        <p:txBody>
          <a:bodyPr/>
          <a:lstStyle/>
          <a:p>
            <a:r>
              <a:rPr lang="en-GB" sz="3200" dirty="0" smtClean="0"/>
              <a:t>Types of Outbound Japanese tourists?</a:t>
            </a:r>
            <a:endParaRPr lang="en-GB" sz="3200" dirty="0"/>
          </a:p>
        </p:txBody>
      </p:sp>
      <p:sp>
        <p:nvSpPr>
          <p:cNvPr id="3" name="Content Placeholder 2"/>
          <p:cNvSpPr>
            <a:spLocks noGrp="1"/>
          </p:cNvSpPr>
          <p:nvPr>
            <p:ph idx="1"/>
          </p:nvPr>
        </p:nvSpPr>
        <p:spPr>
          <a:xfrm>
            <a:off x="567558" y="1048408"/>
            <a:ext cx="8229600" cy="5588876"/>
          </a:xfrm>
        </p:spPr>
        <p:txBody>
          <a:bodyPr/>
          <a:lstStyle/>
          <a:p>
            <a:pPr marL="628650" indent="-285750">
              <a:lnSpc>
                <a:spcPct val="150000"/>
              </a:lnSpc>
            </a:pPr>
            <a:r>
              <a:rPr lang="en-GB" sz="1800" i="1" dirty="0"/>
              <a:t>Initially </a:t>
            </a:r>
            <a:r>
              <a:rPr lang="en-GB" sz="1800" dirty="0"/>
              <a:t>group tours (1964 = 50%) but by 2007 mainly independent (90%)</a:t>
            </a:r>
          </a:p>
          <a:p>
            <a:pPr marL="628650" indent="-285750">
              <a:lnSpc>
                <a:spcPct val="150000"/>
              </a:lnSpc>
            </a:pPr>
            <a:r>
              <a:rPr lang="en-GB" sz="1800" i="1" dirty="0" err="1" smtClean="0"/>
              <a:t>Kisaeng</a:t>
            </a:r>
            <a:r>
              <a:rPr lang="en-GB" sz="1800" i="1" dirty="0" smtClean="0"/>
              <a:t> </a:t>
            </a:r>
            <a:r>
              <a:rPr lang="en-GB" sz="1800" dirty="0" smtClean="0"/>
              <a:t>(male) sex tourism to Thailand &amp; South Korea, mainly 1970s and 1980s</a:t>
            </a:r>
          </a:p>
          <a:p>
            <a:pPr marL="628650" indent="-285750">
              <a:lnSpc>
                <a:spcPct val="150000"/>
              </a:lnSpc>
            </a:pPr>
            <a:r>
              <a:rPr lang="en-GB" sz="1800" dirty="0" smtClean="0"/>
              <a:t>The ‘silver market’ (older tourists)</a:t>
            </a:r>
          </a:p>
          <a:p>
            <a:pPr marL="628650" indent="-285750">
              <a:lnSpc>
                <a:spcPct val="150000"/>
              </a:lnSpc>
            </a:pPr>
            <a:r>
              <a:rPr lang="en-GB" sz="1800" dirty="0" smtClean="0"/>
              <a:t>Returnee colonists to South Korea</a:t>
            </a:r>
          </a:p>
          <a:p>
            <a:pPr marL="628650" indent="-285750">
              <a:lnSpc>
                <a:spcPct val="150000"/>
              </a:lnSpc>
            </a:pPr>
            <a:r>
              <a:rPr lang="en-GB" sz="1800" i="1" dirty="0" err="1" smtClean="0"/>
              <a:t>Esute</a:t>
            </a:r>
            <a:r>
              <a:rPr lang="en-GB" sz="1800" i="1" dirty="0" smtClean="0"/>
              <a:t> </a:t>
            </a:r>
            <a:r>
              <a:rPr lang="en-GB" sz="1800" dirty="0" smtClean="0"/>
              <a:t>tourism: young, single ‘office ladies:’ cosmetics, health and shopping</a:t>
            </a:r>
          </a:p>
          <a:p>
            <a:pPr marL="628650" indent="-285750">
              <a:lnSpc>
                <a:spcPct val="150000"/>
              </a:lnSpc>
            </a:pPr>
            <a:r>
              <a:rPr lang="en-GB" sz="1800" i="1" dirty="0" err="1" smtClean="0"/>
              <a:t>Hallyu</a:t>
            </a:r>
            <a:r>
              <a:rPr lang="en-GB" sz="1800" dirty="0" smtClean="0"/>
              <a:t> tourism: older Japanese women seeking old Japan in Korean TV soaps</a:t>
            </a:r>
          </a:p>
          <a:p>
            <a:pPr marL="628650" indent="-285750">
              <a:lnSpc>
                <a:spcPct val="150000"/>
              </a:lnSpc>
            </a:pPr>
            <a:r>
              <a:rPr lang="en-GB" sz="1800" dirty="0" smtClean="0"/>
              <a:t>History tourism</a:t>
            </a:r>
          </a:p>
          <a:p>
            <a:pPr marL="628650" indent="-285750">
              <a:lnSpc>
                <a:spcPct val="150000"/>
              </a:lnSpc>
            </a:pPr>
            <a:r>
              <a:rPr lang="en-GB" sz="1800" dirty="0" smtClean="0"/>
              <a:t>Dark tourism: visits to Second World War sites</a:t>
            </a:r>
          </a:p>
          <a:p>
            <a:pPr marL="628650" indent="-285750">
              <a:lnSpc>
                <a:spcPct val="150000"/>
              </a:lnSpc>
            </a:pPr>
            <a:r>
              <a:rPr lang="en-GB" sz="1800" dirty="0" smtClean="0"/>
              <a:t>Tropical island tourists, e.g. honeymooners and divers</a:t>
            </a:r>
          </a:p>
          <a:p>
            <a:pPr marL="628650" indent="-285750">
              <a:lnSpc>
                <a:spcPct val="150000"/>
              </a:lnSpc>
            </a:pPr>
            <a:r>
              <a:rPr lang="en-GB" sz="1800" dirty="0" smtClean="0"/>
              <a:t>Seekers of iconic modernity, e.g. e.g. Hollywood and Disneyland</a:t>
            </a:r>
          </a:p>
          <a:p>
            <a:pPr marL="628650" indent="-285750">
              <a:lnSpc>
                <a:spcPct val="150000"/>
              </a:lnSpc>
            </a:pPr>
            <a:r>
              <a:rPr lang="en-GB" sz="1800" dirty="0" smtClean="0"/>
              <a:t>Literary tourists, e.g. sites associated with Beatrix Potter, the </a:t>
            </a:r>
            <a:r>
              <a:rPr lang="en-GB" sz="1800" dirty="0" err="1" smtClean="0"/>
              <a:t>Brontes</a:t>
            </a:r>
            <a:r>
              <a:rPr lang="en-GB" sz="1800" dirty="0" smtClean="0"/>
              <a:t>, or such films as </a:t>
            </a:r>
            <a:r>
              <a:rPr lang="en-GB" sz="1800" i="1" dirty="0" smtClean="0"/>
              <a:t>Harry Potter</a:t>
            </a:r>
            <a:r>
              <a:rPr lang="en-GB" sz="1800" dirty="0" smtClean="0"/>
              <a:t>.</a:t>
            </a:r>
            <a:endParaRPr lang="en-GB" sz="1800" dirty="0"/>
          </a:p>
        </p:txBody>
      </p:sp>
    </p:spTree>
    <p:extLst>
      <p:ext uri="{BB962C8B-B14F-4D97-AF65-F5344CB8AC3E}">
        <p14:creationId xmlns:p14="http://schemas.microsoft.com/office/powerpoint/2010/main" val="1155029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A common complaint about Japanese tourists</a:t>
            </a:r>
            <a:r>
              <a:rPr lang="mr-IN" sz="2400" dirty="0" smtClean="0"/>
              <a:t>………</a:t>
            </a:r>
            <a:endParaRPr lang="en-GB"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666" y="1795651"/>
            <a:ext cx="6635951" cy="4415924"/>
          </a:xfrm>
          <a:prstGeom prst="rect">
            <a:avLst/>
          </a:prstGeom>
        </p:spPr>
      </p:pic>
    </p:spTree>
    <p:extLst>
      <p:ext uri="{BB962C8B-B14F-4D97-AF65-F5344CB8AC3E}">
        <p14:creationId xmlns:p14="http://schemas.microsoft.com/office/powerpoint/2010/main" val="1850047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8542" y="309965"/>
            <a:ext cx="4657241" cy="624264"/>
          </a:xfrm>
        </p:spPr>
        <p:txBody>
          <a:bodyPr/>
          <a:lstStyle/>
          <a:p>
            <a:r>
              <a:rPr lang="en-GB" sz="3200" dirty="0" smtClean="0"/>
              <a:t>Japanese tourism 2015</a:t>
            </a:r>
            <a:endParaRPr lang="en-GB" sz="3200" dirty="0"/>
          </a:p>
        </p:txBody>
      </p:sp>
      <p:sp>
        <p:nvSpPr>
          <p:cNvPr id="3" name="Content Placeholder 2"/>
          <p:cNvSpPr>
            <a:spLocks noGrp="1"/>
          </p:cNvSpPr>
          <p:nvPr>
            <p:ph idx="1"/>
          </p:nvPr>
        </p:nvSpPr>
        <p:spPr>
          <a:xfrm>
            <a:off x="457200" y="1135251"/>
            <a:ext cx="8229600" cy="5219054"/>
          </a:xfrm>
        </p:spPr>
        <p:txBody>
          <a:bodyPr/>
          <a:lstStyle/>
          <a:p>
            <a:r>
              <a:rPr lang="en-GB" sz="1800" dirty="0"/>
              <a:t>Outbound tourism: preference for long-haul travel but </a:t>
            </a:r>
            <a:r>
              <a:rPr lang="en-GB" sz="1800" dirty="0" smtClean="0"/>
              <a:t>slowdown because of economic stagnation.</a:t>
            </a:r>
            <a:endParaRPr lang="en-GB" sz="1800" dirty="0"/>
          </a:p>
          <a:p>
            <a:endParaRPr lang="en-GB" sz="1800" dirty="0" smtClean="0"/>
          </a:p>
          <a:p>
            <a:r>
              <a:rPr lang="en-GB" sz="1800" dirty="0" smtClean="0"/>
              <a:t> Japanese led the growth in East Asian tourism since the 1980s</a:t>
            </a:r>
          </a:p>
          <a:p>
            <a:endParaRPr lang="en-GB" sz="1800" dirty="0"/>
          </a:p>
          <a:p>
            <a:r>
              <a:rPr lang="en-GB" sz="1800" dirty="0" smtClean="0"/>
              <a:t>2015: 8% of GDP and 7% of employment</a:t>
            </a:r>
          </a:p>
          <a:p>
            <a:endParaRPr lang="en-GB" sz="1800" dirty="0"/>
          </a:p>
          <a:p>
            <a:r>
              <a:rPr lang="en-GB" sz="1800" dirty="0" smtClean="0"/>
              <a:t>4</a:t>
            </a:r>
            <a:r>
              <a:rPr lang="en-GB" sz="1800" baseline="30000" dirty="0" smtClean="0"/>
              <a:t>th</a:t>
            </a:r>
            <a:r>
              <a:rPr lang="en-GB" sz="1800" dirty="0" smtClean="0"/>
              <a:t> largest travel and tourism economy in the world (WTTC) with Japanese among highest spenders</a:t>
            </a:r>
          </a:p>
          <a:p>
            <a:endParaRPr lang="en-GB" sz="1800" dirty="0"/>
          </a:p>
          <a:p>
            <a:r>
              <a:rPr lang="en-GB" sz="1800" dirty="0" smtClean="0"/>
              <a:t>International and domestic tourists attracted to historic villages, theme parks, national parks, heritage sites and ‘fantasy’ sites.  ‘Nostalgia rules?’</a:t>
            </a:r>
          </a:p>
          <a:p>
            <a:endParaRPr lang="en-GB" sz="1800" dirty="0"/>
          </a:p>
          <a:p>
            <a:r>
              <a:rPr lang="en-GB" sz="1800" dirty="0" smtClean="0"/>
              <a:t>Inbound tourism is mainly regional, with China increasingly dominant because of young and aspiring middle class.  </a:t>
            </a:r>
            <a:r>
              <a:rPr lang="en-GB" sz="1800" dirty="0" smtClean="0">
                <a:solidFill>
                  <a:srgbClr val="FF0000"/>
                </a:solidFill>
              </a:rPr>
              <a:t>In 2015, China overtook South Korea as primary source of tourists = 25% of all arrivals and 40% of all tourist expenditure.</a:t>
            </a:r>
          </a:p>
          <a:p>
            <a:endParaRPr lang="en-GB" sz="1800" dirty="0">
              <a:solidFill>
                <a:srgbClr val="FF0000"/>
              </a:solidFill>
            </a:endParaRPr>
          </a:p>
        </p:txBody>
      </p:sp>
    </p:spTree>
    <p:extLst>
      <p:ext uri="{BB962C8B-B14F-4D97-AF65-F5344CB8AC3E}">
        <p14:creationId xmlns:p14="http://schemas.microsoft.com/office/powerpoint/2010/main" val="12273641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8948"/>
          </a:xfrm>
        </p:spPr>
        <p:txBody>
          <a:bodyPr/>
          <a:lstStyle/>
          <a:p>
            <a:r>
              <a:rPr lang="en-GB" sz="3200" dirty="0" smtClean="0"/>
              <a:t>4.  The growth and growth of Chinese Tourism</a:t>
            </a:r>
            <a:endParaRPr lang="en-GB" sz="3200" dirty="0"/>
          </a:p>
        </p:txBody>
      </p:sp>
      <p:sp>
        <p:nvSpPr>
          <p:cNvPr id="3" name="Content Placeholder 2"/>
          <p:cNvSpPr>
            <a:spLocks noGrp="1"/>
          </p:cNvSpPr>
          <p:nvPr>
            <p:ph idx="1"/>
          </p:nvPr>
        </p:nvSpPr>
        <p:spPr>
          <a:xfrm>
            <a:off x="457200" y="1103586"/>
            <a:ext cx="8229600" cy="5607457"/>
          </a:xfrm>
        </p:spPr>
        <p:txBody>
          <a:bodyPr/>
          <a:lstStyle/>
          <a:p>
            <a:pPr marL="0" indent="0">
              <a:buNone/>
            </a:pPr>
            <a:r>
              <a:rPr lang="en-GB" sz="1800" u="sng" dirty="0" smtClean="0"/>
              <a:t>Historical background</a:t>
            </a:r>
            <a:endParaRPr lang="en-GB" sz="1800" dirty="0" smtClean="0"/>
          </a:p>
          <a:p>
            <a:pPr>
              <a:buFont typeface="+mj-lt"/>
              <a:buAutoNum type="alphaLcParenR"/>
            </a:pPr>
            <a:endParaRPr lang="en-GB" sz="1800" u="sng" dirty="0" smtClean="0"/>
          </a:p>
          <a:p>
            <a:r>
              <a:rPr lang="en-GB" sz="1800" dirty="0" smtClean="0"/>
              <a:t>From late 1900s</a:t>
            </a:r>
          </a:p>
          <a:p>
            <a:pPr lvl="1">
              <a:buFont typeface="+mj-lt"/>
              <a:buAutoNum type="alphaLcParenR"/>
            </a:pPr>
            <a:r>
              <a:rPr lang="en-GB" sz="1800" dirty="0" smtClean="0"/>
              <a:t>Conflict with Japan (Sino-Japanese War 1937-1945)</a:t>
            </a:r>
          </a:p>
          <a:p>
            <a:pPr lvl="1">
              <a:buFont typeface="+mj-lt"/>
              <a:buAutoNum type="alphaLcParenR"/>
            </a:pPr>
            <a:r>
              <a:rPr lang="en-GB" sz="1800" dirty="0" smtClean="0"/>
              <a:t>1921f - intermittent civil war between communists and nationalists</a:t>
            </a:r>
          </a:p>
          <a:p>
            <a:pPr lvl="1">
              <a:buFont typeface="+mj-lt"/>
              <a:buAutoNum type="alphaLcParenR"/>
            </a:pPr>
            <a:r>
              <a:rPr lang="en-GB" sz="1800" dirty="0" smtClean="0"/>
              <a:t>External wars </a:t>
            </a:r>
            <a:r>
              <a:rPr lang="mr-IN" sz="1800" dirty="0" smtClean="0"/>
              <a:t>–</a:t>
            </a:r>
            <a:r>
              <a:rPr lang="en-GB" sz="1800" dirty="0" smtClean="0"/>
              <a:t> Korean (1952-1953); India (1962) and tensions with USSR</a:t>
            </a:r>
          </a:p>
          <a:p>
            <a:pPr lvl="1">
              <a:buFont typeface="+mj-lt"/>
              <a:buAutoNum type="alphaLcParenR"/>
            </a:pPr>
            <a:endParaRPr lang="en-GB" sz="1800" dirty="0"/>
          </a:p>
          <a:p>
            <a:pPr marL="400050"/>
            <a:r>
              <a:rPr lang="en-GB" sz="1800" dirty="0" smtClean="0"/>
              <a:t>Internal discord</a:t>
            </a:r>
            <a:endParaRPr lang="en-GB" sz="1800" dirty="0"/>
          </a:p>
          <a:p>
            <a:pPr marL="800100" lvl="1">
              <a:buFont typeface="+mj-lt"/>
              <a:buAutoNum type="alphaLcParenR"/>
            </a:pPr>
            <a:r>
              <a:rPr lang="en-GB" sz="1800" dirty="0" smtClean="0"/>
              <a:t>1950s: land reform and redistribution of land; Hundred Flowers Campaign and Anti-Rightist Movement (1957); Great Leap forward for self-reliance (1958-1961); famine (1958-1962)</a:t>
            </a:r>
          </a:p>
          <a:p>
            <a:pPr marL="800100" lvl="1">
              <a:buFont typeface="+mj-lt"/>
              <a:buAutoNum type="alphaLcParenR"/>
            </a:pPr>
            <a:r>
              <a:rPr lang="en-GB" sz="1800" dirty="0" smtClean="0"/>
              <a:t>Cultural Revolution and Red Guards (1966-1967 to 1976)</a:t>
            </a:r>
          </a:p>
          <a:p>
            <a:pPr marL="800100" lvl="1">
              <a:buFont typeface="+mj-lt"/>
              <a:buAutoNum type="alphaLcParenR"/>
            </a:pPr>
            <a:endParaRPr lang="en-GB" sz="1800" dirty="0"/>
          </a:p>
          <a:p>
            <a:pPr marL="400050"/>
            <a:r>
              <a:rPr lang="en-GB" sz="1800" dirty="0" smtClean="0"/>
              <a:t>Tight control of internal and outbound travel</a:t>
            </a:r>
          </a:p>
          <a:p>
            <a:pPr marL="400050"/>
            <a:endParaRPr lang="en-GB" sz="1800" dirty="0"/>
          </a:p>
          <a:p>
            <a:pPr marL="400050"/>
            <a:r>
              <a:rPr lang="en-GB" sz="1800" dirty="0" smtClean="0"/>
              <a:t>1970s: Death of Mao </a:t>
            </a:r>
            <a:r>
              <a:rPr lang="en-GB" sz="1800" dirty="0" err="1" smtClean="0"/>
              <a:t>ZeDong</a:t>
            </a:r>
            <a:r>
              <a:rPr lang="en-GB" sz="1800" dirty="0" smtClean="0"/>
              <a:t> 1976; Deng Xiaoping becomes leader 1978 and announces ‘Four Modernisations’ of agriculture, defence, science and technology.</a:t>
            </a:r>
          </a:p>
          <a:p>
            <a:pPr lvl="1">
              <a:buFont typeface="+mj-lt"/>
              <a:buAutoNum type="alphaLcParenR"/>
            </a:pPr>
            <a:endParaRPr lang="en-GB" sz="1800" dirty="0" smtClean="0"/>
          </a:p>
          <a:p>
            <a:pPr lvl="1">
              <a:buFont typeface="+mj-lt"/>
              <a:buAutoNum type="alphaLcParenR"/>
            </a:pPr>
            <a:endParaRPr lang="en-GB" sz="1800" dirty="0"/>
          </a:p>
          <a:p>
            <a:pPr marL="400050"/>
            <a:endParaRPr lang="en-GB" sz="2200" dirty="0"/>
          </a:p>
          <a:p>
            <a:pPr marL="57150" indent="0">
              <a:buNone/>
            </a:pPr>
            <a:endParaRPr lang="en-GB" sz="2200" dirty="0" smtClean="0"/>
          </a:p>
        </p:txBody>
      </p:sp>
    </p:spTree>
    <p:extLst>
      <p:ext uri="{BB962C8B-B14F-4D97-AF65-F5344CB8AC3E}">
        <p14:creationId xmlns:p14="http://schemas.microsoft.com/office/powerpoint/2010/main" val="3285393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655" y="1056290"/>
            <a:ext cx="4660279" cy="5439104"/>
          </a:xfrm>
        </p:spPr>
      </p:pic>
      <p:sp>
        <p:nvSpPr>
          <p:cNvPr id="2" name="Title 1"/>
          <p:cNvSpPr>
            <a:spLocks noGrp="1"/>
          </p:cNvSpPr>
          <p:nvPr>
            <p:ph type="title"/>
          </p:nvPr>
        </p:nvSpPr>
        <p:spPr>
          <a:xfrm>
            <a:off x="583324" y="185594"/>
            <a:ext cx="7898524" cy="623996"/>
          </a:xfrm>
        </p:spPr>
        <p:txBody>
          <a:bodyPr/>
          <a:lstStyle/>
          <a:p>
            <a:r>
              <a:rPr lang="en-GB" sz="3200" dirty="0" smtClean="0"/>
              <a:t>The </a:t>
            </a:r>
            <a:r>
              <a:rPr lang="en-GB" sz="3200" smtClean="0"/>
              <a:t>Cultural Revolution 1966/7 - 1976</a:t>
            </a:r>
            <a:endParaRPr lang="en-GB"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088" y="1056290"/>
            <a:ext cx="4136395" cy="272743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274" y="3926969"/>
            <a:ext cx="4147209" cy="2735222"/>
          </a:xfrm>
          <a:prstGeom prst="rect">
            <a:avLst/>
          </a:prstGeom>
        </p:spPr>
      </p:pic>
    </p:spTree>
    <p:extLst>
      <p:ext uri="{BB962C8B-B14F-4D97-AF65-F5344CB8AC3E}">
        <p14:creationId xmlns:p14="http://schemas.microsoft.com/office/powerpoint/2010/main" val="4377415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765" y="799929"/>
            <a:ext cx="8229600" cy="5762236"/>
          </a:xfrm>
        </p:spPr>
        <p:txBody>
          <a:bodyPr/>
          <a:lstStyle/>
          <a:p>
            <a:pPr marL="0" indent="0">
              <a:buNone/>
            </a:pPr>
            <a:r>
              <a:rPr lang="en-GB" sz="1800" dirty="0" smtClean="0"/>
              <a:t>1978f</a:t>
            </a:r>
          </a:p>
          <a:p>
            <a:pPr>
              <a:lnSpc>
                <a:spcPct val="150000"/>
              </a:lnSpc>
            </a:pPr>
            <a:r>
              <a:rPr lang="en-GB" sz="1800" dirty="0" smtClean="0"/>
              <a:t>Annual growth rate 10% plus</a:t>
            </a:r>
          </a:p>
          <a:p>
            <a:pPr>
              <a:lnSpc>
                <a:spcPct val="150000"/>
              </a:lnSpc>
            </a:pPr>
            <a:r>
              <a:rPr lang="en-GB" sz="1800" dirty="0" smtClean="0"/>
              <a:t>Emerging middle class, by 2002 bigger than that of the USA</a:t>
            </a:r>
          </a:p>
          <a:p>
            <a:pPr>
              <a:lnSpc>
                <a:spcPct val="150000"/>
              </a:lnSpc>
            </a:pPr>
            <a:r>
              <a:rPr lang="en-GB" sz="1800" dirty="0" smtClean="0"/>
              <a:t>Increase in disposable incomes </a:t>
            </a:r>
            <a:endParaRPr lang="en-GB" sz="1800" dirty="0"/>
          </a:p>
          <a:p>
            <a:pPr>
              <a:lnSpc>
                <a:spcPct val="150000"/>
              </a:lnSpc>
            </a:pPr>
            <a:r>
              <a:rPr lang="en-GB" sz="1800" dirty="0" smtClean="0"/>
              <a:t>1990s Domestic tourism encouraged by government for economic and social reasons </a:t>
            </a:r>
            <a:r>
              <a:rPr lang="mr-IN" sz="1800" dirty="0" smtClean="0"/>
              <a:t>–</a:t>
            </a:r>
            <a:r>
              <a:rPr lang="en-GB" sz="1800" dirty="0" smtClean="0"/>
              <a:t> ‘a catalyst for the development of inland regions’</a:t>
            </a:r>
          </a:p>
          <a:p>
            <a:pPr>
              <a:lnSpc>
                <a:spcPct val="150000"/>
              </a:lnSpc>
            </a:pPr>
            <a:r>
              <a:rPr lang="en-GB" sz="1800" dirty="0" smtClean="0"/>
              <a:t>1999 Instigation of Golden Weeks holiday periods</a:t>
            </a:r>
            <a:endParaRPr lang="en-GB" sz="1800" dirty="0"/>
          </a:p>
          <a:p>
            <a:pPr marL="1714500" lvl="4" indent="0">
              <a:lnSpc>
                <a:spcPct val="150000"/>
              </a:lnSpc>
              <a:buNone/>
            </a:pPr>
            <a:r>
              <a:rPr lang="en-GB" sz="1800" dirty="0" smtClean="0"/>
              <a:t>1994 </a:t>
            </a:r>
            <a:r>
              <a:rPr lang="mr-IN" sz="1800" dirty="0" smtClean="0"/>
              <a:t>–</a:t>
            </a:r>
            <a:r>
              <a:rPr lang="en-GB" sz="1800" dirty="0" smtClean="0"/>
              <a:t> 524 million domestic tourists</a:t>
            </a:r>
          </a:p>
          <a:p>
            <a:pPr marL="1714500" lvl="4" indent="0">
              <a:lnSpc>
                <a:spcPct val="150000"/>
              </a:lnSpc>
              <a:buNone/>
            </a:pPr>
            <a:r>
              <a:rPr lang="en-GB" sz="1800" dirty="0" smtClean="0"/>
              <a:t>2014 </a:t>
            </a:r>
            <a:r>
              <a:rPr lang="mr-IN" sz="1800" dirty="0" smtClean="0"/>
              <a:t>–</a:t>
            </a:r>
            <a:r>
              <a:rPr lang="en-GB" sz="1800" dirty="0" smtClean="0"/>
              <a:t> 3.6 billion</a:t>
            </a:r>
          </a:p>
          <a:p>
            <a:pPr marL="1714500" lvl="4" indent="0">
              <a:lnSpc>
                <a:spcPct val="150000"/>
              </a:lnSpc>
              <a:buNone/>
            </a:pPr>
            <a:r>
              <a:rPr lang="en-GB" sz="1800" dirty="0" smtClean="0"/>
              <a:t>2015 4 billion (estimated)</a:t>
            </a:r>
          </a:p>
          <a:p>
            <a:r>
              <a:rPr lang="en-GB" sz="1800" dirty="0" smtClean="0"/>
              <a:t>75% domestic tourists are urbanites, favouring coastal cites, e.g. Shanghai, Beijing and Chongqing</a:t>
            </a:r>
            <a:endParaRPr lang="en-GB" sz="1800" dirty="0"/>
          </a:p>
          <a:p>
            <a:endParaRPr lang="en-GB" sz="1800" dirty="0"/>
          </a:p>
        </p:txBody>
      </p:sp>
      <p:sp>
        <p:nvSpPr>
          <p:cNvPr id="4" name="TextBox 3"/>
          <p:cNvSpPr txBox="1"/>
          <p:nvPr/>
        </p:nvSpPr>
        <p:spPr>
          <a:xfrm>
            <a:off x="1918447" y="215154"/>
            <a:ext cx="4575099" cy="584775"/>
          </a:xfrm>
          <a:prstGeom prst="rect">
            <a:avLst/>
          </a:prstGeom>
          <a:noFill/>
        </p:spPr>
        <p:txBody>
          <a:bodyPr wrap="none" rtlCol="0">
            <a:spAutoFit/>
          </a:bodyPr>
          <a:lstStyle/>
          <a:p>
            <a:r>
              <a:rPr lang="en-GB" sz="3200" dirty="0" smtClean="0"/>
              <a:t>Domestic tourism in China</a:t>
            </a:r>
            <a:endParaRPr lang="en-GB" sz="3200" dirty="0"/>
          </a:p>
        </p:txBody>
      </p:sp>
    </p:spTree>
    <p:extLst>
      <p:ext uri="{BB962C8B-B14F-4D97-AF65-F5344CB8AC3E}">
        <p14:creationId xmlns:p14="http://schemas.microsoft.com/office/powerpoint/2010/main" val="1876796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4685" y="555171"/>
            <a:ext cx="3737429" cy="605971"/>
          </a:xfrm>
        </p:spPr>
        <p:txBody>
          <a:bodyPr/>
          <a:lstStyle/>
          <a:p>
            <a:pPr marL="0" indent="0" algn="ctr">
              <a:buNone/>
            </a:pPr>
            <a:r>
              <a:rPr lang="en-GB" sz="2800" dirty="0" smtClean="0">
                <a:latin typeface="Times New Roman" charset="0"/>
                <a:ea typeface="Times New Roman" charset="0"/>
                <a:cs typeface="Times New Roman" charset="0"/>
              </a:rPr>
              <a:t>Presentation Outline</a:t>
            </a:r>
          </a:p>
        </p:txBody>
      </p:sp>
      <p:sp>
        <p:nvSpPr>
          <p:cNvPr id="2" name="TextBox 1"/>
          <p:cNvSpPr txBox="1"/>
          <p:nvPr/>
        </p:nvSpPr>
        <p:spPr>
          <a:xfrm>
            <a:off x="1320800" y="1857829"/>
            <a:ext cx="6618513" cy="3477875"/>
          </a:xfrm>
          <a:prstGeom prst="rect">
            <a:avLst/>
          </a:prstGeom>
          <a:noFill/>
        </p:spPr>
        <p:txBody>
          <a:bodyPr wrap="square" rtlCol="0">
            <a:spAutoFit/>
          </a:bodyPr>
          <a:lstStyle/>
          <a:p>
            <a:pPr marL="457200" indent="-457200">
              <a:buAutoNum type="arabicPeriod"/>
            </a:pPr>
            <a:r>
              <a:rPr lang="en-US" sz="2000" dirty="0" smtClean="0">
                <a:latin typeface="Times New Roman" charset="0"/>
                <a:ea typeface="Times New Roman" charset="0"/>
                <a:cs typeface="Times New Roman" charset="0"/>
              </a:rPr>
              <a:t>The mid-nineteenth century rise of domestic mass tourism in England</a:t>
            </a:r>
          </a:p>
          <a:p>
            <a:pPr marL="457200" indent="-457200">
              <a:buAutoNum type="arabicPeriod"/>
            </a:pPr>
            <a:endParaRPr lang="en-US" sz="2000" dirty="0">
              <a:latin typeface="Times New Roman" charset="0"/>
              <a:ea typeface="Times New Roman" charset="0"/>
              <a:cs typeface="Times New Roman" charset="0"/>
            </a:endParaRPr>
          </a:p>
          <a:p>
            <a:pPr marL="457200" indent="-457200">
              <a:buAutoNum type="arabicPeriod"/>
            </a:pPr>
            <a:r>
              <a:rPr lang="en-US" sz="2000" dirty="0" smtClean="0">
                <a:latin typeface="Times New Roman" charset="0"/>
                <a:ea typeface="Times New Roman" charset="0"/>
                <a:cs typeface="Times New Roman" charset="0"/>
              </a:rPr>
              <a:t>Mass international tourism post 1945: Europe</a:t>
            </a:r>
          </a:p>
          <a:p>
            <a:pPr marL="457200" indent="-457200">
              <a:buAutoNum type="arabicPeriod"/>
            </a:pPr>
            <a:endParaRPr lang="en-US" sz="2000" dirty="0">
              <a:latin typeface="Times New Roman" charset="0"/>
              <a:ea typeface="Times New Roman" charset="0"/>
              <a:cs typeface="Times New Roman" charset="0"/>
            </a:endParaRPr>
          </a:p>
          <a:p>
            <a:pPr marL="457200" indent="-457200">
              <a:buAutoNum type="arabicPeriod"/>
            </a:pPr>
            <a:r>
              <a:rPr lang="en-US" sz="2000" dirty="0" smtClean="0">
                <a:latin typeface="Times New Roman" charset="0"/>
                <a:ea typeface="Times New Roman" charset="0"/>
                <a:cs typeface="Times New Roman" charset="0"/>
              </a:rPr>
              <a:t>The growth of mass international tourism in Japan</a:t>
            </a:r>
          </a:p>
          <a:p>
            <a:pPr marL="457200" indent="-457200">
              <a:buAutoNum type="arabicPeriod"/>
            </a:pPr>
            <a:endParaRPr lang="en-US" sz="2000" dirty="0">
              <a:latin typeface="Times New Roman" charset="0"/>
              <a:ea typeface="Times New Roman" charset="0"/>
              <a:cs typeface="Times New Roman" charset="0"/>
            </a:endParaRPr>
          </a:p>
          <a:p>
            <a:pPr marL="457200" indent="-457200">
              <a:buAutoNum type="arabicPeriod"/>
            </a:pPr>
            <a:r>
              <a:rPr lang="en-US" sz="2000" dirty="0" smtClean="0">
                <a:latin typeface="Times New Roman" charset="0"/>
                <a:ea typeface="Times New Roman" charset="0"/>
                <a:cs typeface="Times New Roman" charset="0"/>
              </a:rPr>
              <a:t>China: a world power in tourism</a:t>
            </a:r>
          </a:p>
          <a:p>
            <a:pPr marL="457200" indent="-457200">
              <a:buAutoNum type="arabicPeriod"/>
            </a:pPr>
            <a:endParaRPr lang="en-US" sz="2000" dirty="0">
              <a:latin typeface="Times New Roman" charset="0"/>
              <a:ea typeface="Times New Roman" charset="0"/>
              <a:cs typeface="Times New Roman" charset="0"/>
            </a:endParaRPr>
          </a:p>
          <a:p>
            <a:pPr marL="457200" indent="-457200">
              <a:buAutoNum type="arabicPeriod"/>
            </a:pPr>
            <a:r>
              <a:rPr lang="en-US" sz="2000" dirty="0" smtClean="0">
                <a:latin typeface="Times New Roman" charset="0"/>
                <a:ea typeface="Times New Roman" charset="0"/>
                <a:cs typeface="Times New Roman" charset="0"/>
              </a:rPr>
              <a:t>What is so special about East Asian tourism, especially the Chinese? Do we need a new ‘paradigm’?</a:t>
            </a:r>
            <a:endParaRPr lang="en-US"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7210972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Queue for Gondola Lift, Huangshan, 2015.</a:t>
            </a:r>
            <a:r>
              <a:rPr lang="en-GB" sz="3200" dirty="0"/>
              <a:t/>
            </a:r>
            <a:br>
              <a:rPr lang="en-GB" sz="3200" dirty="0"/>
            </a:br>
            <a:endParaRPr lang="en-GB"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6296" y="1638141"/>
            <a:ext cx="5931408" cy="4450080"/>
          </a:xfrm>
        </p:spPr>
      </p:pic>
    </p:spTree>
    <p:extLst>
      <p:ext uri="{BB962C8B-B14F-4D97-AF65-F5344CB8AC3E}">
        <p14:creationId xmlns:p14="http://schemas.microsoft.com/office/powerpoint/2010/main" val="3780690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850"/>
            <a:ext cx="8229600" cy="747338"/>
          </a:xfrm>
        </p:spPr>
        <p:txBody>
          <a:bodyPr/>
          <a:lstStyle/>
          <a:p>
            <a:r>
              <a:rPr lang="en-GB" sz="3200" dirty="0" smtClean="0"/>
              <a:t>Outbound tourism from China</a:t>
            </a:r>
            <a:endParaRPr lang="en-GB" sz="3200" dirty="0"/>
          </a:p>
        </p:txBody>
      </p:sp>
      <p:sp>
        <p:nvSpPr>
          <p:cNvPr id="3" name="Content Placeholder 2"/>
          <p:cNvSpPr>
            <a:spLocks noGrp="1"/>
          </p:cNvSpPr>
          <p:nvPr>
            <p:ph idx="1"/>
          </p:nvPr>
        </p:nvSpPr>
        <p:spPr>
          <a:xfrm>
            <a:off x="457200" y="1151965"/>
            <a:ext cx="8229600" cy="5463988"/>
          </a:xfrm>
        </p:spPr>
        <p:txBody>
          <a:bodyPr/>
          <a:lstStyle/>
          <a:p>
            <a:r>
              <a:rPr lang="en-GB" sz="1800" dirty="0" smtClean="0"/>
              <a:t>Occurred for same economic reasons as domestic tourism</a:t>
            </a:r>
          </a:p>
          <a:p>
            <a:endParaRPr lang="en-GB" sz="1800" dirty="0"/>
          </a:p>
          <a:p>
            <a:r>
              <a:rPr lang="en-GB" sz="1800" dirty="0" smtClean="0"/>
              <a:t>Increased as restrictions on travel decreased and more countries obtained Approved Destination Status (ADS)</a:t>
            </a:r>
          </a:p>
          <a:p>
            <a:endParaRPr lang="en-GB" sz="1800" dirty="0"/>
          </a:p>
          <a:p>
            <a:r>
              <a:rPr lang="en-GB" sz="1800" dirty="0" smtClean="0"/>
              <a:t>1983 </a:t>
            </a:r>
            <a:r>
              <a:rPr lang="mr-IN" sz="1800" dirty="0" smtClean="0"/>
              <a:t>–</a:t>
            </a:r>
            <a:r>
              <a:rPr lang="en-GB" sz="1800" dirty="0" smtClean="0"/>
              <a:t> mid-1990s: VFR permitted to Hong Kong, then Macau, Singapore, and other border countries</a:t>
            </a:r>
          </a:p>
          <a:p>
            <a:endParaRPr lang="en-GB" sz="1800" dirty="0"/>
          </a:p>
          <a:p>
            <a:r>
              <a:rPr lang="en-GB" sz="1800" dirty="0" smtClean="0"/>
              <a:t>2001 China joins world Trade Organisation and outbound tourism increases further.</a:t>
            </a:r>
          </a:p>
          <a:p>
            <a:endParaRPr lang="en-GB" sz="1800" dirty="0"/>
          </a:p>
          <a:p>
            <a:r>
              <a:rPr lang="en-GB" sz="1800" dirty="0" smtClean="0"/>
              <a:t> By 2013, 150 countries had ADS </a:t>
            </a:r>
            <a:r>
              <a:rPr lang="mr-IN" sz="1800" dirty="0" smtClean="0"/>
              <a:t>–</a:t>
            </a:r>
            <a:r>
              <a:rPr lang="en-GB" sz="1800" dirty="0" smtClean="0"/>
              <a:t> result of ‘soft diplomacy.’</a:t>
            </a:r>
          </a:p>
          <a:p>
            <a:endParaRPr lang="en-GB" sz="1800" dirty="0"/>
          </a:p>
          <a:p>
            <a:r>
              <a:rPr lang="en-GB" sz="1800" dirty="0" smtClean="0"/>
              <a:t>2000 </a:t>
            </a:r>
            <a:r>
              <a:rPr lang="mr-IN" sz="1800" dirty="0" smtClean="0"/>
              <a:t>–</a:t>
            </a:r>
            <a:r>
              <a:rPr lang="en-GB" sz="1800" dirty="0" smtClean="0"/>
              <a:t> 10.5 million outbound trips:		2013 </a:t>
            </a:r>
            <a:r>
              <a:rPr lang="mr-IN" sz="1800" dirty="0" smtClean="0"/>
              <a:t>–</a:t>
            </a:r>
            <a:r>
              <a:rPr lang="en-GB" sz="1800" dirty="0" smtClean="0"/>
              <a:t> 95 million</a:t>
            </a:r>
          </a:p>
          <a:p>
            <a:endParaRPr lang="en-GB" sz="1800" dirty="0"/>
          </a:p>
          <a:p>
            <a:r>
              <a:rPr lang="en-GB" sz="1800" dirty="0" smtClean="0"/>
              <a:t>Chinese tourists wanted all over the world</a:t>
            </a:r>
            <a:r>
              <a:rPr lang="mr-IN" sz="1800" dirty="0" smtClean="0"/>
              <a:t>…</a:t>
            </a:r>
            <a:r>
              <a:rPr lang="en-GB" sz="1800" dirty="0" smtClean="0"/>
              <a:t>.but not always popular</a:t>
            </a:r>
          </a:p>
          <a:p>
            <a:endParaRPr lang="en-GB" sz="1800" dirty="0"/>
          </a:p>
          <a:p>
            <a:endParaRPr lang="en-GB" sz="1800" dirty="0"/>
          </a:p>
        </p:txBody>
      </p:sp>
    </p:spTree>
    <p:extLst>
      <p:ext uri="{BB962C8B-B14F-4D97-AF65-F5344CB8AC3E}">
        <p14:creationId xmlns:p14="http://schemas.microsoft.com/office/powerpoint/2010/main" val="21025563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a:p>
            <a:endParaRPr lang="en-GB"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
            <a:ext cx="9144000" cy="6494195"/>
          </a:xfrm>
          <a:prstGeom prst="rect">
            <a:avLst/>
          </a:prstGeom>
        </p:spPr>
      </p:pic>
    </p:spTree>
    <p:extLst>
      <p:ext uri="{BB962C8B-B14F-4D97-AF65-F5344CB8AC3E}">
        <p14:creationId xmlns:p14="http://schemas.microsoft.com/office/powerpoint/2010/main" val="2989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Chinese outbound trips 2000-2013</a:t>
            </a:r>
            <a:endParaRPr lang="en-GB" sz="3200" dirty="0"/>
          </a:p>
        </p:txBody>
      </p:sp>
      <p:sp>
        <p:nvSpPr>
          <p:cNvPr id="3" name="Content Placeholder 2"/>
          <p:cNvSpPr>
            <a:spLocks noGrp="1"/>
          </p:cNvSpPr>
          <p:nvPr>
            <p:ph idx="1"/>
          </p:nvPr>
        </p:nvSpPr>
        <p:spPr>
          <a:xfrm>
            <a:off x="6983505" y="6113930"/>
            <a:ext cx="1873624" cy="44823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800" dirty="0" err="1" smtClean="0"/>
              <a:t>Arlt</a:t>
            </a:r>
            <a:r>
              <a:rPr lang="en-GB" sz="1800" dirty="0" smtClean="0"/>
              <a:t> 2013: 128</a:t>
            </a:r>
            <a:endParaRPr lang="en-GB" sz="18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999460" y="1417638"/>
            <a:ext cx="7421525" cy="4536595"/>
          </a:xfrm>
          <a:prstGeom prst="rect">
            <a:avLst/>
          </a:prstGeom>
          <a:noFill/>
          <a:ln>
            <a:noFill/>
          </a:ln>
        </p:spPr>
      </p:pic>
    </p:spTree>
    <p:extLst>
      <p:ext uri="{BB962C8B-B14F-4D97-AF65-F5344CB8AC3E}">
        <p14:creationId xmlns:p14="http://schemas.microsoft.com/office/powerpoint/2010/main" val="628465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68399"/>
            <a:ext cx="8229600" cy="4525963"/>
          </a:xfrm>
        </p:spPr>
        <p:txBody>
          <a:bodyPr/>
          <a:lstStyle/>
          <a:p>
            <a:pPr marL="0" indent="0" algn="ctr">
              <a:buNone/>
            </a:pPr>
            <a:r>
              <a:rPr lang="en-GB" dirty="0" smtClean="0"/>
              <a:t>In 2010, THE FOLLOWING PERCENTAGE OF RESIDENTS HELD PASSPORTS</a:t>
            </a:r>
          </a:p>
          <a:p>
            <a:pPr marL="0" indent="0">
              <a:buNone/>
            </a:pPr>
            <a:endParaRPr lang="en-GB" dirty="0"/>
          </a:p>
          <a:p>
            <a:pPr marL="0" indent="0">
              <a:buNone/>
            </a:pPr>
            <a:r>
              <a:rPr lang="en-GB" dirty="0" smtClean="0"/>
              <a:t>UK - 75% </a:t>
            </a:r>
          </a:p>
          <a:p>
            <a:pPr marL="0" indent="0">
              <a:buNone/>
            </a:pPr>
            <a:endParaRPr lang="en-GB" dirty="0"/>
          </a:p>
          <a:p>
            <a:pPr marL="0" indent="0">
              <a:buNone/>
            </a:pPr>
            <a:r>
              <a:rPr lang="en-GB" dirty="0" smtClean="0"/>
              <a:t>USA - 46% </a:t>
            </a:r>
          </a:p>
          <a:p>
            <a:pPr marL="0" indent="0">
              <a:buNone/>
            </a:pPr>
            <a:endParaRPr lang="en-GB" dirty="0" smtClean="0">
              <a:solidFill>
                <a:srgbClr val="FF0000"/>
              </a:solidFill>
            </a:endParaRPr>
          </a:p>
          <a:p>
            <a:pPr marL="0" indent="0">
              <a:buNone/>
            </a:pPr>
            <a:r>
              <a:rPr lang="en-GB" dirty="0" smtClean="0">
                <a:solidFill>
                  <a:srgbClr val="FF0000"/>
                </a:solidFill>
              </a:rPr>
              <a:t>CHINA (population 1.3 billion) – </a:t>
            </a:r>
            <a:r>
              <a:rPr lang="en-GB" dirty="0" err="1" smtClean="0">
                <a:solidFill>
                  <a:srgbClr val="FF0000"/>
                </a:solidFill>
              </a:rPr>
              <a:t>apx</a:t>
            </a:r>
            <a:r>
              <a:rPr lang="en-GB" dirty="0" smtClean="0">
                <a:solidFill>
                  <a:srgbClr val="FF0000"/>
                </a:solidFill>
              </a:rPr>
              <a:t>. 4%</a:t>
            </a:r>
            <a:endParaRPr lang="en-GB" dirty="0">
              <a:solidFill>
                <a:srgbClr val="FF0000"/>
              </a:solidFill>
            </a:endParaRPr>
          </a:p>
        </p:txBody>
      </p:sp>
    </p:spTree>
    <p:extLst>
      <p:ext uri="{BB962C8B-B14F-4D97-AF65-F5344CB8AC3E}">
        <p14:creationId xmlns:p14="http://schemas.microsoft.com/office/powerpoint/2010/main" val="2223912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4915"/>
          </a:xfrm>
        </p:spPr>
        <p:txBody>
          <a:bodyPr/>
          <a:lstStyle/>
          <a:p>
            <a:r>
              <a:rPr lang="en-GB" sz="3200" dirty="0" smtClean="0"/>
              <a:t>Who are the Chinese outbound tourists?</a:t>
            </a:r>
            <a:endParaRPr lang="en-GB" sz="3200" dirty="0"/>
          </a:p>
        </p:txBody>
      </p:sp>
      <p:sp>
        <p:nvSpPr>
          <p:cNvPr id="3" name="Content Placeholder 2"/>
          <p:cNvSpPr>
            <a:spLocks noGrp="1"/>
          </p:cNvSpPr>
          <p:nvPr>
            <p:ph idx="1"/>
          </p:nvPr>
        </p:nvSpPr>
        <p:spPr>
          <a:xfrm>
            <a:off x="457200" y="1277471"/>
            <a:ext cx="8229600" cy="5338482"/>
          </a:xfrm>
        </p:spPr>
        <p:txBody>
          <a:bodyPr/>
          <a:lstStyle/>
          <a:p>
            <a:r>
              <a:rPr lang="en-GB" sz="1800" dirty="0" smtClean="0"/>
              <a:t>First generation </a:t>
            </a:r>
            <a:r>
              <a:rPr lang="mr-IN" sz="1800" dirty="0" smtClean="0"/>
              <a:t>–</a:t>
            </a:r>
            <a:r>
              <a:rPr lang="en-GB" sz="1800" dirty="0" smtClean="0"/>
              <a:t> new middle class</a:t>
            </a:r>
          </a:p>
          <a:p>
            <a:endParaRPr lang="en-GB" sz="1800" dirty="0"/>
          </a:p>
          <a:p>
            <a:r>
              <a:rPr lang="en-GB" sz="1800" dirty="0" smtClean="0"/>
              <a:t>Second generation  - mainly from urban centres </a:t>
            </a:r>
            <a:r>
              <a:rPr lang="mr-IN" sz="1800" dirty="0" smtClean="0"/>
              <a:t>–</a:t>
            </a:r>
            <a:r>
              <a:rPr lang="en-GB" sz="1800" dirty="0" smtClean="0"/>
              <a:t> young and middle class</a:t>
            </a:r>
          </a:p>
          <a:p>
            <a:endParaRPr lang="en-GB" sz="1800" dirty="0"/>
          </a:p>
          <a:p>
            <a:r>
              <a:rPr lang="en-GB" sz="1800" dirty="0" smtClean="0"/>
              <a:t>Most go within region </a:t>
            </a:r>
            <a:r>
              <a:rPr lang="mr-IN" sz="1800" dirty="0" smtClean="0"/>
              <a:t>–</a:t>
            </a:r>
            <a:r>
              <a:rPr lang="en-GB" sz="1800" dirty="0" smtClean="0"/>
              <a:t> Hong Kong and Macau, Japan, South Korea and Thailand</a:t>
            </a:r>
          </a:p>
          <a:p>
            <a:endParaRPr lang="en-GB" sz="1800" dirty="0"/>
          </a:p>
          <a:p>
            <a:r>
              <a:rPr lang="en-GB" sz="1800" dirty="0" smtClean="0"/>
              <a:t>Long-haul travel (USA, Europe) small but increasing</a:t>
            </a:r>
          </a:p>
          <a:p>
            <a:endParaRPr lang="en-GB" sz="1800" dirty="0"/>
          </a:p>
          <a:p>
            <a:pPr marL="0" indent="0">
              <a:buNone/>
            </a:pPr>
            <a:r>
              <a:rPr lang="en-GB" sz="1800" u="sng" dirty="0" smtClean="0"/>
              <a:t>What do they want?</a:t>
            </a:r>
            <a:r>
              <a:rPr lang="en-GB" sz="1800" dirty="0" smtClean="0"/>
              <a:t>  </a:t>
            </a:r>
          </a:p>
          <a:p>
            <a:pPr marL="0" indent="0">
              <a:buNone/>
            </a:pPr>
            <a:endParaRPr lang="en-GB" sz="1800" dirty="0"/>
          </a:p>
          <a:p>
            <a:pPr marL="400050" lvl="1" indent="0">
              <a:buNone/>
            </a:pPr>
            <a:r>
              <a:rPr lang="en-GB" sz="1800" dirty="0" smtClean="0"/>
              <a:t>Shopping </a:t>
            </a:r>
            <a:r>
              <a:rPr lang="mr-IN" sz="1800" dirty="0" smtClean="0"/>
              <a:t>–</a:t>
            </a:r>
            <a:r>
              <a:rPr lang="en-GB" sz="1800" dirty="0" smtClean="0"/>
              <a:t> and </a:t>
            </a:r>
            <a:r>
              <a:rPr lang="mr-IN" sz="1800" dirty="0" smtClean="0"/>
              <a:t>………</a:t>
            </a:r>
            <a:r>
              <a:rPr lang="en-GB" sz="1800" dirty="0" smtClean="0"/>
              <a:t> </a:t>
            </a:r>
          </a:p>
          <a:p>
            <a:pPr marL="0" indent="0">
              <a:buNone/>
            </a:pPr>
            <a:endParaRPr lang="en-GB" sz="1800" dirty="0"/>
          </a:p>
          <a:p>
            <a:pPr marL="400050" lvl="1" indent="0">
              <a:buNone/>
            </a:pPr>
            <a:r>
              <a:rPr lang="en-GB" sz="1800" dirty="0" smtClean="0"/>
              <a:t>Young travellers </a:t>
            </a:r>
            <a:r>
              <a:rPr lang="mr-IN" sz="1800" dirty="0" smtClean="0"/>
              <a:t>–</a:t>
            </a:r>
            <a:r>
              <a:rPr lang="en-GB" sz="1800" dirty="0" smtClean="0"/>
              <a:t> entertainment and adventure</a:t>
            </a:r>
          </a:p>
          <a:p>
            <a:pPr marL="400050" lvl="1" indent="0">
              <a:buNone/>
            </a:pPr>
            <a:endParaRPr lang="en-GB" sz="1800" dirty="0"/>
          </a:p>
          <a:p>
            <a:pPr marL="400050" lvl="1" indent="0">
              <a:buNone/>
            </a:pPr>
            <a:r>
              <a:rPr lang="en-GB" sz="1800" dirty="0" smtClean="0"/>
              <a:t>Long-haul tourists </a:t>
            </a:r>
            <a:r>
              <a:rPr lang="mr-IN" sz="1800" dirty="0" smtClean="0"/>
              <a:t>–</a:t>
            </a:r>
            <a:r>
              <a:rPr lang="en-GB" sz="1800" dirty="0" smtClean="0"/>
              <a:t> history, natural and cultural heritage.</a:t>
            </a:r>
            <a:endParaRPr lang="en-GB" sz="1800" dirty="0"/>
          </a:p>
        </p:txBody>
      </p:sp>
    </p:spTree>
    <p:extLst>
      <p:ext uri="{BB962C8B-B14F-4D97-AF65-F5344CB8AC3E}">
        <p14:creationId xmlns:p14="http://schemas.microsoft.com/office/powerpoint/2010/main" val="1812784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094" y="1797424"/>
            <a:ext cx="8229600" cy="4525963"/>
          </a:xfrm>
        </p:spPr>
        <p:txBody>
          <a:bodyPr/>
          <a:lstStyle/>
          <a:p>
            <a:pPr marL="0" indent="0">
              <a:buNone/>
            </a:pPr>
            <a:endParaRPr lang="en-US" sz="1800" b="1" dirty="0"/>
          </a:p>
          <a:p>
            <a:endParaRPr lang="en-US" sz="1800" b="1" dirty="0" smtClean="0"/>
          </a:p>
          <a:p>
            <a:endParaRPr lang="en-US" sz="1800" b="1" dirty="0"/>
          </a:p>
          <a:p>
            <a:endParaRPr lang="en-US" sz="1800" b="1" dirty="0" smtClean="0"/>
          </a:p>
          <a:p>
            <a:endParaRPr lang="en-US" sz="1800" b="1" dirty="0"/>
          </a:p>
          <a:p>
            <a:endParaRPr lang="en-US" sz="1800" b="1" dirty="0" smtClean="0"/>
          </a:p>
          <a:p>
            <a:endParaRPr lang="en-US" sz="1800" b="1" dirty="0"/>
          </a:p>
          <a:p>
            <a:endParaRPr lang="en-US" sz="1800" b="1" dirty="0" smtClean="0"/>
          </a:p>
          <a:p>
            <a:endParaRPr lang="en-US" sz="1800" b="1" dirty="0"/>
          </a:p>
          <a:p>
            <a:endParaRPr lang="en-US" sz="1800" b="1" dirty="0" smtClean="0"/>
          </a:p>
          <a:p>
            <a:endParaRPr lang="en-US" sz="1800" i="1" dirty="0"/>
          </a:p>
          <a:p>
            <a:endParaRPr lang="en-US" sz="1800" i="1" dirty="0" smtClean="0"/>
          </a:p>
          <a:p>
            <a:endParaRPr lang="en-GB" sz="1800" dirty="0"/>
          </a:p>
          <a:p>
            <a:endParaRPr lang="en-GB" dirty="0"/>
          </a:p>
        </p:txBody>
      </p:sp>
      <p:pic>
        <p:nvPicPr>
          <p:cNvPr id="102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84" y="1149659"/>
            <a:ext cx="3670300" cy="812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311384" y="2112427"/>
            <a:ext cx="4015717"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hangingPunct="0"/>
            <a:r>
              <a:rPr lang="en-US" altLang="en-US" dirty="0" smtClean="0">
                <a:latin typeface="Arial" charset="0"/>
              </a:rPr>
              <a:t>(</a:t>
            </a:r>
            <a:r>
              <a:rPr lang="en-US" altLang="en-US" dirty="0">
                <a:latin typeface="Arial" charset="0"/>
                <a:hlinkClick r:id="rId3"/>
              </a:rPr>
              <a:t>http://www.eturbonews.com</a:t>
            </a:r>
            <a:r>
              <a:rPr lang="en-US" altLang="en-US" dirty="0">
                <a:latin typeface="Arial" charset="0"/>
              </a:rPr>
              <a:t>)</a:t>
            </a:r>
          </a:p>
          <a:p>
            <a:pPr lvl="0" defTabSz="914400" eaLnBrk="0" hangingPunct="0"/>
            <a:endParaRPr lang="en-US" altLang="en-US" b="1" dirty="0" smtClean="0">
              <a:latin typeface="Arial" charset="0"/>
            </a:endParaRPr>
          </a:p>
          <a:p>
            <a:pPr lvl="0" defTabSz="914400" eaLnBrk="0" hangingPunct="0"/>
            <a:r>
              <a:rPr lang="en-US" altLang="en-US" b="1" dirty="0" smtClean="0">
                <a:latin typeface="Arial" charset="0"/>
              </a:rPr>
              <a:t>Chinese </a:t>
            </a:r>
            <a:r>
              <a:rPr lang="en-US" altLang="en-US" b="1" dirty="0">
                <a:latin typeface="Arial" charset="0"/>
              </a:rPr>
              <a:t>tourists receiving mixed welcome in Thailand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By </a:t>
            </a:r>
            <a:r>
              <a:rPr kumimoji="0" lang="en-US" altLang="en-US" sz="1800" b="0" i="1" u="none" strike="noStrike" cap="none" normalizeH="0" baseline="0" dirty="0" err="1">
                <a:ln>
                  <a:noFill/>
                </a:ln>
                <a:solidFill>
                  <a:schemeClr val="tx1"/>
                </a:solidFill>
                <a:effectLst/>
                <a:latin typeface="Arial" charset="0"/>
              </a:rPr>
              <a:t>eTN</a:t>
            </a:r>
            <a:r>
              <a:rPr kumimoji="0" lang="en-US" altLang="en-US" sz="1800" b="0" i="1" u="none" strike="noStrike" cap="none" normalizeH="0" baseline="0" dirty="0">
                <a:ln>
                  <a:noFill/>
                </a:ln>
                <a:solidFill>
                  <a:schemeClr val="tx1"/>
                </a:solidFill>
                <a:effectLst/>
                <a:latin typeface="Arial" charset="0"/>
              </a:rPr>
              <a:t> Global Editor</a:t>
            </a: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Created </a:t>
            </a:r>
            <a:r>
              <a:rPr kumimoji="0" lang="en-US" altLang="en-US" sz="1800" b="0" i="1" u="none" strike="noStrike" cap="none" normalizeH="0" baseline="0" dirty="0">
                <a:ln>
                  <a:noFill/>
                </a:ln>
                <a:solidFill>
                  <a:schemeClr val="tx1"/>
                </a:solidFill>
                <a:effectLst/>
                <a:latin typeface="Arial" charset="0"/>
              </a:rPr>
              <a:t>5 Jul 2015 - </a:t>
            </a:r>
            <a:r>
              <a:rPr kumimoji="0" lang="en-US" altLang="en-US" sz="1800" b="0" i="1" u="none" strike="noStrike" cap="none" normalizeH="0" baseline="0" dirty="0" smtClean="0">
                <a:ln>
                  <a:noFill/>
                </a:ln>
                <a:solidFill>
                  <a:schemeClr val="tx1"/>
                </a:solidFill>
                <a:effectLst/>
                <a:latin typeface="Arial" charset="0"/>
              </a:rPr>
              <a:t>9:46pm</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i="1" dirty="0" smtClean="0">
              <a:latin typeface="Arial" charset="0"/>
            </a:endParaRPr>
          </a:p>
          <a:p>
            <a:pPr defTabSz="914400" eaLnBrk="0" hangingPunct="0"/>
            <a:r>
              <a:rPr lang="en-US" dirty="0"/>
              <a:t>BANGKOK, Thailand - Accused of urinating in public, spitting on the street, or kicking a sacred temple bell – free-spending Chinese tourists are receiving a mixed welcome as their soaring numbers help the kingdom’s creaking economy</a:t>
            </a:r>
            <a:r>
              <a:rPr lang="en-US" dirty="0" smtClean="0"/>
              <a:t>.</a:t>
            </a:r>
            <a:endParaRPr kumimoji="0" lang="en-US" altLang="en-US" sz="1800" b="0" i="1"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827" y="1761067"/>
            <a:ext cx="3616306" cy="4298628"/>
          </a:xfrm>
          <a:prstGeom prst="rect">
            <a:avLst/>
          </a:prstGeom>
        </p:spPr>
      </p:pic>
      <p:sp>
        <p:nvSpPr>
          <p:cNvPr id="12" name="TextBox 11"/>
          <p:cNvSpPr txBox="1"/>
          <p:nvPr/>
        </p:nvSpPr>
        <p:spPr>
          <a:xfrm>
            <a:off x="484094" y="158484"/>
            <a:ext cx="8495467" cy="584775"/>
          </a:xfrm>
          <a:prstGeom prst="rect">
            <a:avLst/>
          </a:prstGeom>
          <a:noFill/>
        </p:spPr>
        <p:txBody>
          <a:bodyPr wrap="none" rtlCol="0">
            <a:spAutoFit/>
          </a:bodyPr>
          <a:lstStyle/>
          <a:p>
            <a:r>
              <a:rPr lang="en-GB" sz="3200" dirty="0" smtClean="0"/>
              <a:t>Like all tourists, Chinese tourists attract criticism</a:t>
            </a:r>
            <a:r>
              <a:rPr lang="mr-IN" sz="3200" dirty="0" smtClean="0"/>
              <a:t>…</a:t>
            </a:r>
            <a:endParaRPr lang="en-GB" sz="3200" dirty="0"/>
          </a:p>
        </p:txBody>
      </p:sp>
      <p:sp>
        <p:nvSpPr>
          <p:cNvPr id="13" name="TextBox 12"/>
          <p:cNvSpPr txBox="1"/>
          <p:nvPr/>
        </p:nvSpPr>
        <p:spPr>
          <a:xfrm>
            <a:off x="2624667" y="775627"/>
            <a:ext cx="3093539" cy="369332"/>
          </a:xfrm>
          <a:prstGeom prst="rect">
            <a:avLst/>
          </a:prstGeom>
          <a:noFill/>
        </p:spPr>
        <p:txBody>
          <a:bodyPr wrap="none" rtlCol="0">
            <a:spAutoFit/>
          </a:bodyPr>
          <a:lstStyle/>
          <a:p>
            <a:r>
              <a:rPr lang="en-GB" dirty="0" smtClean="0"/>
              <a:t>(especially the first generation)</a:t>
            </a:r>
            <a:endParaRPr lang="en-GB" dirty="0"/>
          </a:p>
        </p:txBody>
      </p:sp>
    </p:spTree>
    <p:extLst>
      <p:ext uri="{BB962C8B-B14F-4D97-AF65-F5344CB8AC3E}">
        <p14:creationId xmlns:p14="http://schemas.microsoft.com/office/powerpoint/2010/main" val="20768288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883" y="286604"/>
            <a:ext cx="5818094" cy="496327"/>
          </a:xfrm>
        </p:spPr>
        <p:txBody>
          <a:bodyPr/>
          <a:lstStyle/>
          <a:p>
            <a:r>
              <a:rPr lang="en-GB" sz="3200" dirty="0" smtClean="0"/>
              <a:t>Inbound tourism to China</a:t>
            </a:r>
            <a:endParaRPr lang="en-GB" sz="3200" dirty="0"/>
          </a:p>
        </p:txBody>
      </p:sp>
      <p:sp>
        <p:nvSpPr>
          <p:cNvPr id="3" name="Content Placeholder 2"/>
          <p:cNvSpPr>
            <a:spLocks noGrp="1"/>
          </p:cNvSpPr>
          <p:nvPr>
            <p:ph idx="1"/>
          </p:nvPr>
        </p:nvSpPr>
        <p:spPr>
          <a:xfrm>
            <a:off x="573742" y="986572"/>
            <a:ext cx="8229600" cy="4782676"/>
          </a:xfrm>
        </p:spPr>
        <p:txBody>
          <a:bodyPr/>
          <a:lstStyle/>
          <a:p>
            <a:r>
              <a:rPr lang="en-GB" sz="1800" dirty="0" smtClean="0"/>
              <a:t>Less spectacular growth than outbound tourism</a:t>
            </a:r>
          </a:p>
          <a:p>
            <a:endParaRPr lang="en-GB" sz="1800" dirty="0"/>
          </a:p>
          <a:p>
            <a:r>
              <a:rPr lang="en-GB" sz="1800" dirty="0" smtClean="0"/>
              <a:t>1978 </a:t>
            </a:r>
            <a:r>
              <a:rPr lang="mr-IN" sz="1800" dirty="0" smtClean="0"/>
              <a:t>–</a:t>
            </a:r>
            <a:r>
              <a:rPr lang="en-GB" sz="1800" dirty="0" smtClean="0"/>
              <a:t> 229, 600 ‘foreign’ (non-Chinese) tourists</a:t>
            </a:r>
          </a:p>
          <a:p>
            <a:pPr marL="400050" lvl="1" indent="0">
              <a:buNone/>
            </a:pPr>
            <a:r>
              <a:rPr lang="en-GB" sz="1800" dirty="0" smtClean="0"/>
              <a:t>Prioritised in 1986 </a:t>
            </a:r>
            <a:endParaRPr lang="en-GB" sz="1800" dirty="0"/>
          </a:p>
        </p:txBody>
      </p:sp>
      <p:graphicFrame>
        <p:nvGraphicFramePr>
          <p:cNvPr id="4" name="Table 3"/>
          <p:cNvGraphicFramePr>
            <a:graphicFrameLocks noGrp="1"/>
          </p:cNvGraphicFramePr>
          <p:nvPr>
            <p:extLst>
              <p:ext uri="{D42A27DB-BD31-4B8C-83A1-F6EECF244321}">
                <p14:modId xmlns:p14="http://schemas.microsoft.com/office/powerpoint/2010/main" val="204365686"/>
              </p:ext>
            </p:extLst>
          </p:nvPr>
        </p:nvGraphicFramePr>
        <p:xfrm>
          <a:off x="1093695" y="2948779"/>
          <a:ext cx="7189694" cy="3003791"/>
        </p:xfrm>
        <a:graphic>
          <a:graphicData uri="http://schemas.openxmlformats.org/drawingml/2006/table">
            <a:tbl>
              <a:tblPr firstRow="1" firstCol="1" bandRow="1"/>
              <a:tblGrid>
                <a:gridCol w="823592"/>
                <a:gridCol w="1247065"/>
                <a:gridCol w="1623053"/>
                <a:gridCol w="1188681"/>
                <a:gridCol w="1210478"/>
                <a:gridCol w="1096825"/>
              </a:tblGrid>
              <a:tr h="500631">
                <a:tc>
                  <a:txBody>
                    <a:bodyPr/>
                    <a:lstStyle/>
                    <a:p>
                      <a:pPr algn="ctr">
                        <a:spcAft>
                          <a:spcPts val="0"/>
                        </a:spcAft>
                      </a:pPr>
                      <a:r>
                        <a:rPr lang="en-US" sz="1000">
                          <a:effectLst/>
                          <a:latin typeface="Times New Roman" charset="0"/>
                          <a:ea typeface="Cambria" charset="0"/>
                          <a:cs typeface="Times New Roman" charset="0"/>
                        </a:rPr>
                        <a:t>year</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Total arrivals </a:t>
                      </a:r>
                      <a:endParaRPr lang="en-GB" sz="1200">
                        <a:effectLst/>
                        <a:latin typeface="Cambria" charset="0"/>
                        <a:ea typeface="Cambria" charset="0"/>
                        <a:cs typeface="Times New Roman" charset="0"/>
                      </a:endParaRPr>
                    </a:p>
                    <a:p>
                      <a:pPr algn="ctr">
                        <a:spcAft>
                          <a:spcPts val="0"/>
                        </a:spcAft>
                      </a:pPr>
                      <a:r>
                        <a:rPr lang="en-US" sz="1000">
                          <a:effectLst/>
                          <a:latin typeface="Times New Roman" charset="0"/>
                          <a:ea typeface="Cambria" charset="0"/>
                          <a:cs typeface="Times New Roman" charset="0"/>
                        </a:rPr>
                        <a:t>(overnights)</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Foreign</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Hong Kong</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Macau</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Taiwan</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0316">
                <a:tc>
                  <a:txBody>
                    <a:bodyPr/>
                    <a:lstStyle/>
                    <a:p>
                      <a:pPr algn="ctr">
                        <a:spcAft>
                          <a:spcPts val="0"/>
                        </a:spcAft>
                      </a:pPr>
                      <a:r>
                        <a:rPr lang="en-US" sz="1000">
                          <a:effectLst/>
                          <a:latin typeface="Times New Roman" charset="0"/>
                          <a:ea typeface="Cambria" charset="0"/>
                          <a:cs typeface="Times New Roman" charset="0"/>
                        </a:rPr>
                        <a:t>2006</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49.9134</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18.1061</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000">
                          <a:effectLst/>
                          <a:latin typeface="Times New Roman" charset="0"/>
                          <a:ea typeface="Cambria" charset="0"/>
                          <a:cs typeface="Times New Roman" charset="0"/>
                        </a:rPr>
                        <a:t>27.9668</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a:txBody>
                    <a:bodyPr/>
                    <a:lstStyle/>
                    <a:p>
                      <a:pPr algn="ctr">
                        <a:spcAft>
                          <a:spcPts val="0"/>
                        </a:spcAft>
                      </a:pPr>
                      <a:r>
                        <a:rPr lang="en-US" sz="1000">
                          <a:effectLst/>
                          <a:latin typeface="Times New Roman" charset="0"/>
                          <a:ea typeface="Cambria" charset="0"/>
                          <a:cs typeface="Times New Roman" charset="0"/>
                        </a:rPr>
                        <a:t> </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0316">
                <a:tc>
                  <a:txBody>
                    <a:bodyPr/>
                    <a:lstStyle/>
                    <a:p>
                      <a:pPr algn="ctr">
                        <a:spcAft>
                          <a:spcPts val="0"/>
                        </a:spcAft>
                      </a:pPr>
                      <a:r>
                        <a:rPr lang="en-US" sz="1000">
                          <a:effectLst/>
                          <a:latin typeface="Times New Roman" charset="0"/>
                          <a:ea typeface="Cambria" charset="0"/>
                          <a:cs typeface="Times New Roman" charset="0"/>
                        </a:rPr>
                        <a:t>2007</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54.7198</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21.3989</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25.3814</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3.9183</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4.0212</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0316">
                <a:tc>
                  <a:txBody>
                    <a:bodyPr/>
                    <a:lstStyle/>
                    <a:p>
                      <a:pPr algn="ctr">
                        <a:spcAft>
                          <a:spcPts val="0"/>
                        </a:spcAft>
                      </a:pPr>
                      <a:r>
                        <a:rPr lang="en-US" sz="1000">
                          <a:effectLst/>
                          <a:latin typeface="Times New Roman" charset="0"/>
                          <a:ea typeface="Cambria" charset="0"/>
                          <a:cs typeface="Times New Roman" charset="0"/>
                        </a:rPr>
                        <a:t>2008</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53.0492</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19.7041</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25.6686</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3.8790</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3.7975</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0316">
                <a:tc>
                  <a:txBody>
                    <a:bodyPr/>
                    <a:lstStyle/>
                    <a:p>
                      <a:pPr algn="ctr">
                        <a:spcAft>
                          <a:spcPts val="0"/>
                        </a:spcAft>
                      </a:pPr>
                      <a:r>
                        <a:rPr lang="en-US" sz="1000">
                          <a:effectLst/>
                          <a:latin typeface="Times New Roman" charset="0"/>
                          <a:ea typeface="Cambria" charset="0"/>
                          <a:cs typeface="Times New Roman" charset="0"/>
                        </a:rPr>
                        <a:t>2009</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50.8752</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17.6969</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25.4979</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3.8480</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3.8324</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0316">
                <a:tc>
                  <a:txBody>
                    <a:bodyPr/>
                    <a:lstStyle/>
                    <a:p>
                      <a:pPr algn="ctr">
                        <a:spcAft>
                          <a:spcPts val="0"/>
                        </a:spcAft>
                      </a:pPr>
                      <a:r>
                        <a:rPr lang="en-US" sz="1000">
                          <a:effectLst/>
                          <a:latin typeface="Times New Roman" charset="0"/>
                          <a:ea typeface="Cambria" charset="0"/>
                          <a:cs typeface="Times New Roman" charset="0"/>
                        </a:rPr>
                        <a:t>2010</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55.6645</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21.2764</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26.0945</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3.9289</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4.3647</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0316">
                <a:tc>
                  <a:txBody>
                    <a:bodyPr/>
                    <a:lstStyle/>
                    <a:p>
                      <a:pPr algn="ctr">
                        <a:spcAft>
                          <a:spcPts val="0"/>
                        </a:spcAft>
                      </a:pPr>
                      <a:r>
                        <a:rPr lang="en-US" sz="1000">
                          <a:effectLst/>
                          <a:latin typeface="Times New Roman" charset="0"/>
                          <a:ea typeface="Cambria" charset="0"/>
                          <a:cs typeface="Times New Roman" charset="0"/>
                        </a:rPr>
                        <a:t>2011</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57.5807</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21.9410</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26.9159</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4.2794</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4.4444</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0316">
                <a:tc>
                  <a:txBody>
                    <a:bodyPr/>
                    <a:lstStyle/>
                    <a:p>
                      <a:pPr algn="ctr">
                        <a:spcAft>
                          <a:spcPts val="0"/>
                        </a:spcAft>
                      </a:pPr>
                      <a:r>
                        <a:rPr lang="en-US" sz="1000">
                          <a:effectLst/>
                          <a:latin typeface="Times New Roman" charset="0"/>
                          <a:ea typeface="Cambria" charset="0"/>
                          <a:cs typeface="Times New Roman" charset="0"/>
                        </a:rPr>
                        <a:t>2012</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57.7249</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21.9487</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26.7100</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4.3157</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4.7504</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0316">
                <a:tc>
                  <a:txBody>
                    <a:bodyPr/>
                    <a:lstStyle/>
                    <a:p>
                      <a:pPr algn="ctr">
                        <a:spcAft>
                          <a:spcPts val="0"/>
                        </a:spcAft>
                      </a:pPr>
                      <a:r>
                        <a:rPr lang="en-US" sz="1000">
                          <a:effectLst/>
                          <a:latin typeface="Times New Roman" charset="0"/>
                          <a:ea typeface="Cambria" charset="0"/>
                          <a:cs typeface="Times New Roman" charset="0"/>
                        </a:rPr>
                        <a:t>2013</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55.6859</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20.8071</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26.0759</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4.2297</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4.5732</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0316">
                <a:tc>
                  <a:txBody>
                    <a:bodyPr/>
                    <a:lstStyle/>
                    <a:p>
                      <a:pPr algn="ctr">
                        <a:spcAft>
                          <a:spcPts val="0"/>
                        </a:spcAft>
                      </a:pPr>
                      <a:r>
                        <a:rPr lang="en-US" sz="1000">
                          <a:effectLst/>
                          <a:latin typeface="Times New Roman" charset="0"/>
                          <a:ea typeface="Cambria" charset="0"/>
                          <a:cs typeface="Times New Roman" charset="0"/>
                        </a:rPr>
                        <a:t>2014</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55.6220</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20.8127</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25.8745</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4.2075</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4.7274</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0316">
                <a:tc>
                  <a:txBody>
                    <a:bodyPr/>
                    <a:lstStyle/>
                    <a:p>
                      <a:pPr algn="ctr">
                        <a:spcAft>
                          <a:spcPts val="0"/>
                        </a:spcAft>
                      </a:pPr>
                      <a:r>
                        <a:rPr lang="en-US" sz="1000">
                          <a:effectLst/>
                          <a:latin typeface="Times New Roman" charset="0"/>
                          <a:ea typeface="Cambria" charset="0"/>
                          <a:cs typeface="Times New Roman" charset="0"/>
                        </a:rPr>
                        <a:t>2015</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56.8857</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dirty="0">
                          <a:effectLst/>
                          <a:latin typeface="Times New Roman" charset="0"/>
                          <a:ea typeface="Cambria" charset="0"/>
                          <a:cs typeface="Times New Roman" charset="0"/>
                        </a:rPr>
                        <a:t>20.2858</a:t>
                      </a:r>
                      <a:endParaRPr lang="en-GB" sz="1200" dirty="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27.0899</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Times New Roman" charset="0"/>
                          <a:ea typeface="Cambria" charset="0"/>
                          <a:cs typeface="Times New Roman" charset="0"/>
                        </a:rPr>
                        <a:t>4.6660</a:t>
                      </a:r>
                      <a:endParaRPr lang="en-GB" sz="120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000" dirty="0">
                          <a:effectLst/>
                          <a:latin typeface="Times New Roman" charset="0"/>
                          <a:ea typeface="Cambria" charset="0"/>
                          <a:cs typeface="Times New Roman" charset="0"/>
                        </a:rPr>
                        <a:t>4.8441</a:t>
                      </a:r>
                      <a:endParaRPr lang="en-GB" sz="1200" dirty="0">
                        <a:effectLst/>
                        <a:latin typeface="Cambria" charset="0"/>
                        <a:ea typeface="Cambria"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6" name="Rectangle 5"/>
          <p:cNvSpPr>
            <a:spLocks noChangeArrowheads="1"/>
          </p:cNvSpPr>
          <p:nvPr/>
        </p:nvSpPr>
        <p:spPr bwMode="auto">
          <a:xfrm>
            <a:off x="1470213" y="6148366"/>
            <a:ext cx="71179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charset="0"/>
              </a:rPr>
              <a:t>Source</a:t>
            </a:r>
            <a:r>
              <a:rPr kumimoji="0" lang="en-US" altLang="en-US" sz="1400" b="0" i="0" u="none" strike="noStrike" cap="none" normalizeH="0" baseline="0" dirty="0">
                <a:ln>
                  <a:noFill/>
                </a:ln>
                <a:solidFill>
                  <a:schemeClr val="tx1"/>
                </a:solidFill>
                <a:effectLst/>
                <a:latin typeface="Arial" charset="0"/>
              </a:rPr>
              <a:t>: https://</a:t>
            </a:r>
            <a:r>
              <a:rPr kumimoji="0" lang="en-US" altLang="en-US" sz="1400" b="0" i="0" u="none" strike="noStrike" cap="none" normalizeH="0" baseline="0" dirty="0" err="1">
                <a:ln>
                  <a:noFill/>
                </a:ln>
                <a:solidFill>
                  <a:schemeClr val="tx1"/>
                </a:solidFill>
                <a:effectLst/>
                <a:latin typeface="Arial" charset="0"/>
              </a:rPr>
              <a:t>www.travelchinaguide.com</a:t>
            </a:r>
            <a:r>
              <a:rPr kumimoji="0" lang="en-US" altLang="en-US" sz="1400" b="0" i="0" u="none" strike="noStrike" cap="none" normalizeH="0" baseline="0" dirty="0">
                <a:ln>
                  <a:noFill/>
                </a:ln>
                <a:solidFill>
                  <a:schemeClr val="tx1"/>
                </a:solidFill>
                <a:effectLst/>
                <a:latin typeface="Arial" charset="0"/>
              </a:rPr>
              <a:t>/tourism Accessed 4th August 2016. </a:t>
            </a:r>
          </a:p>
        </p:txBody>
      </p:sp>
      <p:sp>
        <p:nvSpPr>
          <p:cNvPr id="7" name="TextBox 6"/>
          <p:cNvSpPr txBox="1"/>
          <p:nvPr/>
        </p:nvSpPr>
        <p:spPr>
          <a:xfrm>
            <a:off x="2671482" y="2445206"/>
            <a:ext cx="3397084" cy="307777"/>
          </a:xfrm>
          <a:prstGeom prst="rect">
            <a:avLst/>
          </a:prstGeom>
          <a:noFill/>
        </p:spPr>
        <p:txBody>
          <a:bodyPr wrap="none" rtlCol="0">
            <a:spAutoFit/>
          </a:bodyPr>
          <a:lstStyle/>
          <a:p>
            <a:r>
              <a:rPr lang="en-GB" sz="1400" dirty="0" smtClean="0"/>
              <a:t>China inbound tourism 2006-2015 (millions)</a:t>
            </a:r>
            <a:endParaRPr lang="en-GB" sz="1400" dirty="0"/>
          </a:p>
        </p:txBody>
      </p:sp>
    </p:spTree>
    <p:extLst>
      <p:ext uri="{BB962C8B-B14F-4D97-AF65-F5344CB8AC3E}">
        <p14:creationId xmlns:p14="http://schemas.microsoft.com/office/powerpoint/2010/main" val="14492411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4759"/>
            <a:ext cx="8070112" cy="682292"/>
          </a:xfrm>
        </p:spPr>
        <p:txBody>
          <a:bodyPr/>
          <a:lstStyle/>
          <a:p>
            <a:r>
              <a:rPr lang="en-US" sz="3200" dirty="0" smtClean="0"/>
              <a:t>China: a new </a:t>
            </a:r>
            <a:r>
              <a:rPr lang="en-US" sz="3200" dirty="0" err="1" smtClean="0"/>
              <a:t>centre</a:t>
            </a:r>
            <a:r>
              <a:rPr lang="en-US" sz="3200" dirty="0" smtClean="0"/>
              <a:t> of international tourism</a:t>
            </a:r>
            <a:r>
              <a:rPr lang="is-IS" sz="3200" dirty="0" smtClean="0"/>
              <a:t>…</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74256"/>
            <a:ext cx="5211432" cy="3912144"/>
          </a:xfrm>
          <a:prstGeom prst="rect">
            <a:avLst/>
          </a:prstGeom>
        </p:spPr>
      </p:pic>
      <p:sp>
        <p:nvSpPr>
          <p:cNvPr id="4" name="TextBox 3"/>
          <p:cNvSpPr txBox="1"/>
          <p:nvPr/>
        </p:nvSpPr>
        <p:spPr>
          <a:xfrm>
            <a:off x="6251945" y="1574256"/>
            <a:ext cx="2509283" cy="4247317"/>
          </a:xfrm>
          <a:prstGeom prst="rect">
            <a:avLst/>
          </a:prstGeom>
          <a:noFill/>
        </p:spPr>
        <p:txBody>
          <a:bodyPr wrap="square" rtlCol="0">
            <a:spAutoFit/>
          </a:bodyPr>
          <a:lstStyle/>
          <a:p>
            <a:r>
              <a:rPr lang="en-US" dirty="0" smtClean="0"/>
              <a:t>China 2014</a:t>
            </a:r>
          </a:p>
          <a:p>
            <a:endParaRPr lang="en-US" dirty="0"/>
          </a:p>
          <a:p>
            <a:r>
              <a:rPr lang="en-US" dirty="0" smtClean="0"/>
              <a:t>4</a:t>
            </a:r>
            <a:r>
              <a:rPr lang="en-US" baseline="30000" dirty="0" smtClean="0"/>
              <a:t>th</a:t>
            </a:r>
            <a:r>
              <a:rPr lang="en-US" dirty="0" smtClean="0"/>
              <a:t> most popular destination </a:t>
            </a:r>
          </a:p>
          <a:p>
            <a:r>
              <a:rPr lang="en-US" dirty="0" smtClean="0"/>
              <a:t>(56 million arrivals</a:t>
            </a:r>
            <a:r>
              <a:rPr lang="en-US" dirty="0"/>
              <a:t>) </a:t>
            </a:r>
            <a:endParaRPr lang="en-US" dirty="0" smtClean="0"/>
          </a:p>
          <a:p>
            <a:endParaRPr lang="en-US" dirty="0"/>
          </a:p>
          <a:p>
            <a:r>
              <a:rPr lang="en-US" dirty="0" smtClean="0"/>
              <a:t>109 </a:t>
            </a:r>
            <a:r>
              <a:rPr lang="en-US" dirty="0"/>
              <a:t>million outbound trips</a:t>
            </a:r>
          </a:p>
          <a:p>
            <a:endParaRPr lang="en-US" dirty="0" smtClean="0"/>
          </a:p>
          <a:p>
            <a:r>
              <a:rPr lang="en-US" dirty="0" smtClean="0"/>
              <a:t>3</a:t>
            </a:r>
            <a:r>
              <a:rPr lang="en-US" baseline="30000" dirty="0" smtClean="0"/>
              <a:t>rd</a:t>
            </a:r>
            <a:r>
              <a:rPr lang="en-US" dirty="0" smtClean="0"/>
              <a:t> in international receipts</a:t>
            </a:r>
          </a:p>
          <a:p>
            <a:endParaRPr lang="en-US" dirty="0"/>
          </a:p>
          <a:p>
            <a:r>
              <a:rPr lang="en-US" dirty="0" smtClean="0"/>
              <a:t>1</a:t>
            </a:r>
            <a:r>
              <a:rPr lang="en-US" baseline="30000" dirty="0" smtClean="0"/>
              <a:t>st</a:t>
            </a:r>
            <a:r>
              <a:rPr lang="en-US" dirty="0" smtClean="0"/>
              <a:t> in tourist international tourist expenditure</a:t>
            </a:r>
          </a:p>
        </p:txBody>
      </p:sp>
    </p:spTree>
    <p:extLst>
      <p:ext uri="{BB962C8B-B14F-4D97-AF65-F5344CB8AC3E}">
        <p14:creationId xmlns:p14="http://schemas.microsoft.com/office/powerpoint/2010/main" val="7783877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5528"/>
          </a:xfrm>
        </p:spPr>
        <p:txBody>
          <a:bodyPr/>
          <a:lstStyle/>
          <a:p>
            <a:r>
              <a:rPr lang="en-US" sz="3200" dirty="0" smtClean="0"/>
              <a:t>Mass tourism: the overall pattern</a:t>
            </a:r>
            <a:endParaRPr lang="en-US" sz="3200" dirty="0"/>
          </a:p>
        </p:txBody>
      </p:sp>
      <p:sp>
        <p:nvSpPr>
          <p:cNvPr id="3" name="Content Placeholder 2"/>
          <p:cNvSpPr>
            <a:spLocks noGrp="1"/>
          </p:cNvSpPr>
          <p:nvPr>
            <p:ph idx="1"/>
          </p:nvPr>
        </p:nvSpPr>
        <p:spPr>
          <a:xfrm>
            <a:off x="457200" y="1182414"/>
            <a:ext cx="8229600" cy="5257800"/>
          </a:xfrm>
        </p:spPr>
        <p:txBody>
          <a:bodyPr/>
          <a:lstStyle/>
          <a:p>
            <a:pPr>
              <a:buFont typeface="+mj-lt"/>
              <a:buAutoNum type="arabicPeriod"/>
            </a:pPr>
            <a:r>
              <a:rPr lang="en-US" sz="1800" dirty="0" smtClean="0"/>
              <a:t>Peace and </a:t>
            </a:r>
            <a:r>
              <a:rPr lang="en-US" sz="1800" dirty="0" err="1" smtClean="0"/>
              <a:t>stablility</a:t>
            </a:r>
            <a:endParaRPr lang="en-US" sz="1800" dirty="0" smtClean="0"/>
          </a:p>
          <a:p>
            <a:pPr>
              <a:buFont typeface="+mj-lt"/>
              <a:buAutoNum type="arabicPeriod"/>
            </a:pPr>
            <a:endParaRPr lang="en-US" sz="1800" dirty="0"/>
          </a:p>
          <a:p>
            <a:pPr>
              <a:buFont typeface="+mj-lt"/>
              <a:buAutoNum type="arabicPeriod"/>
            </a:pPr>
            <a:r>
              <a:rPr lang="en-US" sz="1800" dirty="0" smtClean="0"/>
              <a:t>Prosperity with increased disposable income</a:t>
            </a:r>
          </a:p>
          <a:p>
            <a:pPr>
              <a:buFont typeface="+mj-lt"/>
              <a:buAutoNum type="arabicPeriod"/>
            </a:pPr>
            <a:endParaRPr lang="en-US" sz="1800" dirty="0"/>
          </a:p>
          <a:p>
            <a:pPr>
              <a:buFont typeface="+mj-lt"/>
              <a:buAutoNum type="arabicPeriod"/>
            </a:pPr>
            <a:r>
              <a:rPr lang="en-US" sz="1800" dirty="0" smtClean="0"/>
              <a:t>Accessible destinations and good transport links</a:t>
            </a:r>
          </a:p>
          <a:p>
            <a:pPr>
              <a:buFont typeface="+mj-lt"/>
              <a:buAutoNum type="arabicPeriod"/>
            </a:pPr>
            <a:endParaRPr lang="en-US" sz="1800" dirty="0"/>
          </a:p>
          <a:p>
            <a:pPr>
              <a:buFont typeface="+mj-lt"/>
              <a:buAutoNum type="arabicPeriod"/>
            </a:pPr>
            <a:r>
              <a:rPr lang="en-US" sz="1800" dirty="0" smtClean="0"/>
              <a:t>Technological increases facilitating travel</a:t>
            </a:r>
          </a:p>
          <a:p>
            <a:pPr>
              <a:buFont typeface="+mj-lt"/>
              <a:buAutoNum type="arabicPeriod"/>
            </a:pPr>
            <a:endParaRPr lang="en-US" sz="1800" dirty="0"/>
          </a:p>
          <a:p>
            <a:pPr>
              <a:buFont typeface="+mj-lt"/>
              <a:buAutoNum type="arabicPeriod"/>
            </a:pPr>
            <a:r>
              <a:rPr lang="en-US" sz="1800" dirty="0" smtClean="0"/>
              <a:t>Domestic mass tourism comes first, then intra-regional and long haul travel</a:t>
            </a:r>
          </a:p>
          <a:p>
            <a:pPr>
              <a:buFont typeface="+mj-lt"/>
              <a:buAutoNum type="arabicPeriod"/>
            </a:pPr>
            <a:endParaRPr lang="en-US" sz="1800" dirty="0"/>
          </a:p>
          <a:p>
            <a:pPr>
              <a:buFont typeface="+mj-lt"/>
              <a:buAutoNum type="arabicPeriod"/>
            </a:pPr>
            <a:r>
              <a:rPr lang="en-US" sz="1800" dirty="0" smtClean="0"/>
              <a:t>A wide variety of tourist motivations and ‘types’</a:t>
            </a:r>
          </a:p>
          <a:p>
            <a:pPr>
              <a:buFont typeface="+mj-lt"/>
              <a:buAutoNum type="arabicPeriod"/>
            </a:pPr>
            <a:endParaRPr lang="en-US" sz="1800" dirty="0"/>
          </a:p>
          <a:p>
            <a:pPr>
              <a:buFont typeface="+mj-lt"/>
              <a:buAutoNum type="arabicPeriod"/>
            </a:pPr>
            <a:r>
              <a:rPr lang="en-US" sz="1800" dirty="0" smtClean="0"/>
              <a:t>From package/group tours to independent travel</a:t>
            </a:r>
          </a:p>
          <a:p>
            <a:pPr>
              <a:buFont typeface="+mj-lt"/>
              <a:buAutoNum type="arabicPeriod"/>
            </a:pPr>
            <a:endParaRPr lang="en-US" sz="1800" dirty="0"/>
          </a:p>
          <a:p>
            <a:pPr>
              <a:buFont typeface="+mj-lt"/>
              <a:buAutoNum type="arabicPeriod"/>
            </a:pPr>
            <a:r>
              <a:rPr lang="en-US" sz="1800" dirty="0" smtClean="0"/>
              <a:t>Possible resentment towards tourists because of numbers, class or cultural differences, especially in first wave of inexperienced tourists. </a:t>
            </a:r>
            <a:endParaRPr lang="en-US" sz="1800" dirty="0"/>
          </a:p>
        </p:txBody>
      </p:sp>
    </p:spTree>
    <p:extLst>
      <p:ext uri="{BB962C8B-B14F-4D97-AF65-F5344CB8AC3E}">
        <p14:creationId xmlns:p14="http://schemas.microsoft.com/office/powerpoint/2010/main" val="1157165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439058" y="1587034"/>
            <a:ext cx="3937000" cy="4016484"/>
          </a:xfrm>
          <a:prstGeom prst="rect">
            <a:avLst/>
          </a:prstGeom>
          <a:noFill/>
        </p:spPr>
        <p:txBody>
          <a:bodyPr wrap="square" lIns="0" tIns="0" rIns="0" rtlCol="0">
            <a:spAutoFit/>
          </a:bodyPr>
          <a:lstStyle/>
          <a:p>
            <a:pPr indent="-342900">
              <a:buFont typeface="+mj-lt"/>
              <a:buAutoNum type="arabicPeriod"/>
              <a:tabLst>
                <a:tab pos="391180" algn="l"/>
                <a:tab pos="586770" algn="l"/>
              </a:tabLst>
            </a:pPr>
            <a:r>
              <a:rPr lang="en-US" altLang="zh-CN" sz="2000" dirty="0" smtClean="0">
                <a:solidFill>
                  <a:srgbClr val="000000"/>
                </a:solidFill>
                <a:latin typeface="Times New Roman" pitchFamily="18" charset="0"/>
                <a:cs typeface="Times New Roman" pitchFamily="18" charset="0"/>
              </a:rPr>
              <a:t>Changes</a:t>
            </a:r>
            <a:r>
              <a:rPr lang="en-US" altLang="zh-CN" sz="2000" dirty="0" smtClean="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in</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medical</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knowledge</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a:t>
            </a:r>
            <a:r>
              <a:rPr lang="en-US" altLang="zh-CN" sz="2000" dirty="0">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bathing </a:t>
            </a:r>
            <a:r>
              <a:rPr lang="en-US" altLang="zh-CN" sz="2000" dirty="0">
                <a:latin typeface="Times New Roman" pitchFamily="18" charset="0"/>
                <a:cs typeface="Times New Roman" pitchFamily="18" charset="0"/>
              </a:rPr>
              <a:t>in </a:t>
            </a:r>
            <a:r>
              <a:rPr lang="en-US" altLang="zh-CN" sz="2000" dirty="0" smtClean="0">
                <a:solidFill>
                  <a:srgbClr val="000000"/>
                </a:solidFill>
                <a:latin typeface="Times New Roman" pitchFamily="18" charset="0"/>
                <a:cs typeface="Times New Roman" pitchFamily="18" charset="0"/>
              </a:rPr>
              <a:t>sea</a:t>
            </a:r>
            <a:r>
              <a:rPr lang="en-US" altLang="zh-CN" sz="2000" dirty="0" smtClean="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water became </a:t>
            </a:r>
            <a:r>
              <a:rPr lang="en-US" altLang="zh-CN" sz="2000" dirty="0" smtClean="0">
                <a:solidFill>
                  <a:srgbClr val="000000"/>
                </a:solidFill>
                <a:latin typeface="Times New Roman" pitchFamily="18" charset="0"/>
                <a:cs typeface="Times New Roman" pitchFamily="18" charset="0"/>
              </a:rPr>
              <a:t>fashionable in the mid-eighteenth century</a:t>
            </a:r>
          </a:p>
          <a:p>
            <a:pPr indent="-342900">
              <a:buFont typeface="+mj-lt"/>
              <a:buAutoNum type="arabicPeriod"/>
              <a:tabLst>
                <a:tab pos="391180" algn="l"/>
                <a:tab pos="586770" algn="l"/>
              </a:tabLst>
            </a:pPr>
            <a:endParaRPr lang="en-US" altLang="zh-CN" sz="2000" dirty="0" smtClean="0">
              <a:solidFill>
                <a:srgbClr val="000000"/>
              </a:solidFill>
              <a:latin typeface="Times New Roman" pitchFamily="18" charset="0"/>
              <a:cs typeface="Times New Roman" pitchFamily="18" charset="0"/>
            </a:endParaRPr>
          </a:p>
          <a:p>
            <a:pPr indent="-342900">
              <a:buFont typeface="+mj-lt"/>
              <a:buAutoNum type="arabicPeriod"/>
              <a:tabLst>
                <a:tab pos="391180" algn="l"/>
                <a:tab pos="586770" algn="l"/>
              </a:tabLst>
            </a:pPr>
            <a:r>
              <a:rPr lang="en-US" altLang="zh-CN" sz="2000" dirty="0" smtClean="0">
                <a:solidFill>
                  <a:srgbClr val="000000"/>
                </a:solidFill>
                <a:latin typeface="Times New Roman" charset="0"/>
                <a:ea typeface="Times New Roman" charset="0"/>
                <a:cs typeface="Times New Roman" charset="0"/>
              </a:rPr>
              <a:t>Because </a:t>
            </a:r>
            <a:r>
              <a:rPr lang="en-US" altLang="zh-CN" sz="2000" dirty="0">
                <a:solidFill>
                  <a:srgbClr val="000000"/>
                </a:solidFill>
                <a:latin typeface="Times New Roman" charset="0"/>
                <a:ea typeface="Times New Roman" charset="0"/>
                <a:cs typeface="Times New Roman" charset="0"/>
              </a:rPr>
              <a:t>of this </a:t>
            </a:r>
            <a:r>
              <a:rPr lang="en-US" altLang="zh-CN" sz="2000" i="1" dirty="0">
                <a:solidFill>
                  <a:srgbClr val="000000"/>
                </a:solidFill>
                <a:latin typeface="Times New Roman" charset="0"/>
                <a:ea typeface="Times New Roman" charset="0"/>
                <a:cs typeface="Times New Roman" charset="0"/>
              </a:rPr>
              <a:t>cultural </a:t>
            </a:r>
            <a:r>
              <a:rPr lang="en-US" altLang="zh-CN" sz="2000" dirty="0">
                <a:solidFill>
                  <a:srgbClr val="000000"/>
                </a:solidFill>
                <a:latin typeface="Times New Roman" charset="0"/>
                <a:ea typeface="Times New Roman" charset="0"/>
                <a:cs typeface="Times New Roman" charset="0"/>
              </a:rPr>
              <a:t>change, seaside resorts started to develop and increasing numbers </a:t>
            </a:r>
            <a:r>
              <a:rPr lang="en-US" altLang="zh-CN" sz="2000" dirty="0" smtClean="0">
                <a:solidFill>
                  <a:srgbClr val="000000"/>
                </a:solidFill>
                <a:latin typeface="Times New Roman" charset="0"/>
                <a:ea typeface="Times New Roman" charset="0"/>
                <a:cs typeface="Times New Roman" charset="0"/>
              </a:rPr>
              <a:t> travelled </a:t>
            </a:r>
            <a:r>
              <a:rPr lang="en-US" altLang="zh-CN" sz="2000" dirty="0">
                <a:solidFill>
                  <a:srgbClr val="000000"/>
                </a:solidFill>
                <a:latin typeface="Times New Roman" charset="0"/>
                <a:ea typeface="Times New Roman" charset="0"/>
                <a:cs typeface="Times New Roman" charset="0"/>
              </a:rPr>
              <a:t>by road by coach or by steam ship</a:t>
            </a:r>
            <a:r>
              <a:rPr lang="en-US" altLang="zh-CN" sz="2000" dirty="0" smtClean="0">
                <a:solidFill>
                  <a:srgbClr val="000000"/>
                </a:solidFill>
                <a:latin typeface="Times New Roman" charset="0"/>
                <a:ea typeface="Times New Roman" charset="0"/>
                <a:cs typeface="Times New Roman" charset="0"/>
              </a:rPr>
              <a:t>.</a:t>
            </a:r>
          </a:p>
          <a:p>
            <a:pPr indent="-342900">
              <a:buFont typeface="+mj-lt"/>
              <a:buAutoNum type="arabicPeriod"/>
              <a:tabLst>
                <a:tab pos="391180" algn="l"/>
                <a:tab pos="586770" algn="l"/>
              </a:tabLst>
            </a:pPr>
            <a:endParaRPr lang="en-US" altLang="zh-CN" sz="2000" dirty="0">
              <a:solidFill>
                <a:srgbClr val="000000"/>
              </a:solidFill>
              <a:latin typeface="Times New Roman" charset="0"/>
              <a:ea typeface="Times New Roman" charset="0"/>
              <a:cs typeface="Times New Roman" charset="0"/>
            </a:endParaRPr>
          </a:p>
          <a:p>
            <a:pPr indent="-342900">
              <a:buFont typeface="+mj-lt"/>
              <a:buAutoNum type="arabicPeriod"/>
              <a:tabLst>
                <a:tab pos="391180" algn="l"/>
                <a:tab pos="586770" algn="l"/>
              </a:tabLst>
            </a:pPr>
            <a:r>
              <a:rPr lang="en-US" sz="2000" dirty="0"/>
              <a:t>Peace after the Napoleonic Wars (1792-1815)</a:t>
            </a:r>
          </a:p>
          <a:p>
            <a:pPr indent="-342900">
              <a:buFont typeface="+mj-lt"/>
              <a:buAutoNum type="arabicPeriod"/>
              <a:tabLst>
                <a:tab pos="391180" algn="l"/>
                <a:tab pos="586770" algn="l"/>
              </a:tabLst>
            </a:pPr>
            <a:endParaRPr lang="en-US" altLang="zh-CN" dirty="0">
              <a:solidFill>
                <a:srgbClr val="000000"/>
              </a:solidFill>
              <a:latin typeface="Times New Roman" charset="0"/>
              <a:ea typeface="Times New Roman" charset="0"/>
              <a:cs typeface="Times New Roman" charset="0"/>
            </a:endParaRPr>
          </a:p>
        </p:txBody>
      </p:sp>
      <p:pic>
        <p:nvPicPr>
          <p:cNvPr id="6" name="Picture 3"/>
          <p:cNvPicPr>
            <a:picLocks noChangeAspect="1" noChangeArrowheads="1"/>
          </p:cNvPicPr>
          <p:nvPr/>
        </p:nvPicPr>
        <p:blipFill>
          <a:blip r:embed="rId2"/>
          <a:srcRect/>
          <a:stretch>
            <a:fillRect/>
          </a:stretch>
        </p:blipFill>
        <p:spPr bwMode="auto">
          <a:xfrm>
            <a:off x="4968053" y="1587034"/>
            <a:ext cx="3620776" cy="4127966"/>
          </a:xfrm>
          <a:prstGeom prst="rect">
            <a:avLst/>
          </a:prstGeom>
          <a:noFill/>
        </p:spPr>
      </p:pic>
      <p:sp>
        <p:nvSpPr>
          <p:cNvPr id="7" name="TextBox 6"/>
          <p:cNvSpPr txBox="1"/>
          <p:nvPr/>
        </p:nvSpPr>
        <p:spPr>
          <a:xfrm>
            <a:off x="726936" y="342899"/>
            <a:ext cx="6891630" cy="584775"/>
          </a:xfrm>
          <a:prstGeom prst="rect">
            <a:avLst/>
          </a:prstGeom>
          <a:noFill/>
        </p:spPr>
        <p:txBody>
          <a:bodyPr wrap="none" rtlCol="0">
            <a:spAutoFit/>
          </a:bodyPr>
          <a:lstStyle/>
          <a:p>
            <a:pPr algn="ctr">
              <a:tabLst>
                <a:tab pos="391180" algn="l"/>
                <a:tab pos="586770" algn="l"/>
              </a:tabLst>
            </a:pPr>
            <a:r>
              <a:rPr lang="en-US" altLang="zh-CN" sz="3200" dirty="0">
                <a:solidFill>
                  <a:srgbClr val="000000"/>
                </a:solidFill>
                <a:latin typeface="Times New Roman" pitchFamily="18" charset="0"/>
                <a:cs typeface="Times New Roman" pitchFamily="18" charset="0"/>
              </a:rPr>
              <a:t>Causes of the expansion of mass tourism</a:t>
            </a:r>
          </a:p>
        </p:txBody>
      </p:sp>
    </p:spTree>
    <p:extLst>
      <p:ext uri="{BB962C8B-B14F-4D97-AF65-F5344CB8AC3E}">
        <p14:creationId xmlns:p14="http://schemas.microsoft.com/office/powerpoint/2010/main" val="13633536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457199" y="233917"/>
            <a:ext cx="8274471" cy="723014"/>
          </a:xfrm>
        </p:spPr>
        <p:txBody>
          <a:bodyPr/>
          <a:lstStyle/>
          <a:p>
            <a:r>
              <a:rPr lang="en-GB" sz="3200" dirty="0" smtClean="0"/>
              <a:t>What is so special about East Asian tourism?</a:t>
            </a:r>
          </a:p>
        </p:txBody>
      </p:sp>
      <p:sp>
        <p:nvSpPr>
          <p:cNvPr id="2" name="TextBox 1"/>
          <p:cNvSpPr txBox="1"/>
          <p:nvPr/>
        </p:nvSpPr>
        <p:spPr>
          <a:xfrm>
            <a:off x="915569" y="1148317"/>
            <a:ext cx="7357730" cy="3970318"/>
          </a:xfrm>
          <a:prstGeom prst="rect">
            <a:avLst/>
          </a:prstGeom>
          <a:noFill/>
        </p:spPr>
        <p:txBody>
          <a:bodyPr wrap="square" rtlCol="0">
            <a:spAutoFit/>
          </a:bodyPr>
          <a:lstStyle/>
          <a:p>
            <a:pPr marL="342900" indent="-342900">
              <a:buFont typeface="+mj-lt"/>
              <a:buAutoNum type="arabicPeriod"/>
            </a:pPr>
            <a:endParaRPr lang="en-GB" dirty="0"/>
          </a:p>
          <a:p>
            <a:pPr marL="342900" indent="-342900">
              <a:buFont typeface="+mj-lt"/>
              <a:buAutoNum type="arabicPeriod"/>
            </a:pPr>
            <a:r>
              <a:rPr lang="en-GB" dirty="0" smtClean="0"/>
              <a:t>There have been differences in the process:</a:t>
            </a:r>
          </a:p>
          <a:p>
            <a:pPr marL="342900" indent="-342900">
              <a:buFont typeface="+mj-lt"/>
              <a:buAutoNum type="arabicPeriod"/>
            </a:pPr>
            <a:endParaRPr lang="en-GB" dirty="0"/>
          </a:p>
          <a:p>
            <a:pPr marL="800100" lvl="1" indent="-342900">
              <a:buFont typeface="+mj-lt"/>
              <a:buAutoNum type="alphaLcParenR"/>
            </a:pPr>
            <a:r>
              <a:rPr lang="en-GB" dirty="0" smtClean="0"/>
              <a:t>In Japan and China the state has been more proactive, in both encouraging and restricting travel and tourism</a:t>
            </a:r>
          </a:p>
          <a:p>
            <a:pPr marL="800100" lvl="1" indent="-342900">
              <a:buFont typeface="+mj-lt"/>
              <a:buAutoNum type="alphaLcParenR"/>
            </a:pPr>
            <a:endParaRPr lang="en-GB" dirty="0"/>
          </a:p>
          <a:p>
            <a:pPr marL="800100" lvl="1" indent="-342900">
              <a:buFont typeface="+mj-lt"/>
              <a:buAutoNum type="alphaLcParenR"/>
            </a:pPr>
            <a:r>
              <a:rPr lang="en-GB" dirty="0" smtClean="0"/>
              <a:t>In China, transport infrastructure  is less able to facilitate mass travel, especially because of the concentration of the ‘Golden Weeks’</a:t>
            </a:r>
          </a:p>
          <a:p>
            <a:pPr marL="800100" lvl="1" indent="-342900">
              <a:buFont typeface="+mj-lt"/>
              <a:buAutoNum type="alphaLcParenR"/>
            </a:pPr>
            <a:endParaRPr lang="en-GB" dirty="0"/>
          </a:p>
          <a:p>
            <a:pPr marL="342900" indent="-342900">
              <a:buFont typeface="+mj-lt"/>
              <a:buAutoNum type="arabicPeriod"/>
            </a:pPr>
            <a:r>
              <a:rPr lang="en-GB" dirty="0" smtClean="0"/>
              <a:t>BUT in other respects East Asian tourism developed in much the same way as in the West.</a:t>
            </a:r>
          </a:p>
          <a:p>
            <a:pPr marL="342900" indent="-342900">
              <a:buFont typeface="+mj-lt"/>
              <a:buAutoNum type="arabicPeriod"/>
            </a:pPr>
            <a:endParaRPr lang="en-GB" dirty="0"/>
          </a:p>
          <a:p>
            <a:pPr marL="342900" indent="-342900">
              <a:buFont typeface="+mj-lt"/>
              <a:buAutoNum type="arabicPeriod"/>
            </a:pPr>
            <a:endParaRPr lang="en-GB" dirty="0"/>
          </a:p>
        </p:txBody>
      </p:sp>
    </p:spTree>
    <p:extLst>
      <p:ext uri="{BB962C8B-B14F-4D97-AF65-F5344CB8AC3E}">
        <p14:creationId xmlns:p14="http://schemas.microsoft.com/office/powerpoint/2010/main" val="3412582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935" y="274638"/>
            <a:ext cx="8229600" cy="1143000"/>
          </a:xfrm>
        </p:spPr>
        <p:txBody>
          <a:bodyPr/>
          <a:lstStyle/>
          <a:p>
            <a:r>
              <a:rPr lang="en-GB" sz="3200" dirty="0" smtClean="0"/>
              <a:t>Do we need a new ‘paradigm’ to understand East Asian tourism?</a:t>
            </a:r>
            <a:endParaRPr lang="en-GB" sz="3200" dirty="0"/>
          </a:p>
        </p:txBody>
      </p:sp>
      <p:sp>
        <p:nvSpPr>
          <p:cNvPr id="3" name="Content Placeholder 2"/>
          <p:cNvSpPr>
            <a:spLocks noGrp="1"/>
          </p:cNvSpPr>
          <p:nvPr>
            <p:ph idx="1"/>
          </p:nvPr>
        </p:nvSpPr>
        <p:spPr>
          <a:xfrm>
            <a:off x="653902" y="1417638"/>
            <a:ext cx="7836195" cy="5089488"/>
          </a:xfrm>
        </p:spPr>
        <p:txBody>
          <a:bodyPr/>
          <a:lstStyle/>
          <a:p>
            <a:pPr marL="0" indent="0" algn="ctr">
              <a:buNone/>
            </a:pPr>
            <a:r>
              <a:rPr lang="en-GB" sz="2400" dirty="0" smtClean="0"/>
              <a:t>YES</a:t>
            </a:r>
          </a:p>
          <a:p>
            <a:pPr marL="457200" indent="-457200">
              <a:buFont typeface="+mj-lt"/>
              <a:buAutoNum type="arabicPeriod"/>
            </a:pPr>
            <a:r>
              <a:rPr lang="en-GB" sz="1800" dirty="0" smtClean="0"/>
              <a:t>Western tourism scholarship has been ethnocentric and culture-bound and dominated by ‘a discourse of authenticity. ’</a:t>
            </a:r>
          </a:p>
          <a:p>
            <a:pPr marL="457200" indent="-457200">
              <a:buFont typeface="+mj-lt"/>
              <a:buAutoNum type="arabicPeriod"/>
            </a:pPr>
            <a:endParaRPr lang="en-GB" sz="1800" dirty="0"/>
          </a:p>
          <a:p>
            <a:pPr marL="457200" indent="-457200">
              <a:buFont typeface="+mj-lt"/>
              <a:buAutoNum type="arabicPeriod"/>
            </a:pPr>
            <a:r>
              <a:rPr lang="en-GB" sz="1800" dirty="0"/>
              <a:t>Western tourism scholars have neglected Asian tourism </a:t>
            </a:r>
          </a:p>
          <a:p>
            <a:pPr marL="457200" indent="-457200">
              <a:buFont typeface="+mj-lt"/>
              <a:buAutoNum type="arabicPeriod"/>
            </a:pPr>
            <a:endParaRPr lang="en-GB" sz="1800" dirty="0"/>
          </a:p>
          <a:p>
            <a:pPr marL="457200" indent="-457200">
              <a:buFont typeface="+mj-lt"/>
              <a:buAutoNum type="arabicPeriod"/>
            </a:pPr>
            <a:r>
              <a:rPr lang="en-GB" sz="1800" dirty="0" smtClean="0"/>
              <a:t>Motivation of Asian tourists, especially Chinese, are different from Western tourists</a:t>
            </a:r>
          </a:p>
          <a:p>
            <a:pPr marL="457200" indent="-457200">
              <a:buFont typeface="+mj-lt"/>
              <a:buAutoNum type="arabicPeriod"/>
            </a:pPr>
            <a:endParaRPr lang="en-GB" sz="1800" dirty="0" smtClean="0"/>
          </a:p>
          <a:p>
            <a:pPr marL="457200" indent="-457200">
              <a:buFont typeface="+mj-lt"/>
              <a:buAutoNum type="arabicPeriod"/>
            </a:pPr>
            <a:r>
              <a:rPr lang="en-GB" sz="1800" dirty="0"/>
              <a:t>Tourism in ‘emergent’ nations </a:t>
            </a:r>
            <a:r>
              <a:rPr lang="mr-IN" sz="1800" dirty="0"/>
              <a:t>–</a:t>
            </a:r>
            <a:r>
              <a:rPr lang="en-GB" sz="1800" dirty="0"/>
              <a:t> especially Asia </a:t>
            </a:r>
            <a:r>
              <a:rPr lang="mr-IN" sz="1800" dirty="0"/>
              <a:t>–</a:t>
            </a:r>
            <a:r>
              <a:rPr lang="en-GB" sz="1800" dirty="0"/>
              <a:t> is different to Western tourism and requires a new approach or ‘paradigm.’</a:t>
            </a:r>
          </a:p>
          <a:p>
            <a:pPr marL="457200" indent="-457200">
              <a:buFont typeface="+mj-lt"/>
              <a:buAutoNum type="arabicPeriod"/>
            </a:pPr>
            <a:endParaRPr lang="en-GB" sz="1800" dirty="0"/>
          </a:p>
          <a:p>
            <a:pPr marL="457200" indent="-457200">
              <a:buFont typeface="+mj-lt"/>
              <a:buAutoNum type="arabicPeriod"/>
            </a:pPr>
            <a:r>
              <a:rPr lang="en-GB" sz="1800" dirty="0" smtClean="0"/>
              <a:t>Tourism studies should be </a:t>
            </a:r>
            <a:r>
              <a:rPr lang="en-GB" sz="1800" dirty="0" err="1" smtClean="0"/>
              <a:t>Asianised</a:t>
            </a:r>
            <a:r>
              <a:rPr lang="en-GB" sz="1800" dirty="0" smtClean="0"/>
              <a:t> and free from Western </a:t>
            </a:r>
            <a:r>
              <a:rPr lang="en-GB" sz="1800" dirty="0" err="1" smtClean="0"/>
              <a:t>ethnocentricism</a:t>
            </a:r>
            <a:r>
              <a:rPr lang="en-GB" sz="1800" dirty="0" smtClean="0"/>
              <a:t>.  </a:t>
            </a:r>
          </a:p>
          <a:p>
            <a:pPr marL="457200" indent="-457200">
              <a:buFont typeface="+mj-lt"/>
              <a:buAutoNum type="arabicPeriod"/>
            </a:pPr>
            <a:endParaRPr lang="en-GB" sz="1800" dirty="0"/>
          </a:p>
          <a:p>
            <a:pPr marL="457200" indent="-457200">
              <a:buFont typeface="+mj-lt"/>
              <a:buAutoNum type="arabicPeriod"/>
            </a:pPr>
            <a:r>
              <a:rPr lang="en-GB" sz="1800" dirty="0" smtClean="0"/>
              <a:t>A ‘</a:t>
            </a:r>
            <a:r>
              <a:rPr lang="en-GB" sz="1800" dirty="0" err="1" smtClean="0"/>
              <a:t>mobilities</a:t>
            </a:r>
            <a:r>
              <a:rPr lang="en-GB" sz="1800" dirty="0" smtClean="0"/>
              <a:t>’ paradigm is the answer</a:t>
            </a:r>
            <a:r>
              <a:rPr lang="mr-IN" sz="1800" dirty="0" smtClean="0"/>
              <a:t>…</a:t>
            </a:r>
            <a:r>
              <a:rPr lang="en-GB" sz="1800" dirty="0" smtClean="0"/>
              <a:t>.</a:t>
            </a:r>
            <a:endParaRPr lang="en-GB" sz="1800" dirty="0"/>
          </a:p>
        </p:txBody>
      </p:sp>
    </p:spTree>
    <p:extLst>
      <p:ext uri="{BB962C8B-B14F-4D97-AF65-F5344CB8AC3E}">
        <p14:creationId xmlns:p14="http://schemas.microsoft.com/office/powerpoint/2010/main" val="11054844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704"/>
            <a:ext cx="8229600" cy="6459278"/>
          </a:xfrm>
        </p:spPr>
        <p:txBody>
          <a:bodyPr/>
          <a:lstStyle/>
          <a:p>
            <a:pPr marL="0" indent="0" algn="ctr">
              <a:buNone/>
            </a:pPr>
            <a:r>
              <a:rPr lang="en-GB" sz="2400" dirty="0" smtClean="0"/>
              <a:t>NO</a:t>
            </a:r>
          </a:p>
          <a:p>
            <a:pPr>
              <a:buFont typeface="+mj-lt"/>
              <a:buAutoNum type="arabicPeriod"/>
            </a:pPr>
            <a:r>
              <a:rPr lang="en-GB" sz="1800" dirty="0" smtClean="0"/>
              <a:t>‘</a:t>
            </a:r>
            <a:r>
              <a:rPr lang="en-GB" sz="1800" dirty="0" err="1" smtClean="0"/>
              <a:t>Authenticty</a:t>
            </a:r>
            <a:r>
              <a:rPr lang="en-GB" sz="1800" dirty="0" smtClean="0"/>
              <a:t>’ has been an important theme in western tourism studies but has not dominated, even in the work of established scholars (e.g. Erik Cohen), and is virtually absent in several disciplines (e.g. psychology, economics, history), while sociology and anthropology have also focused on many other themes.</a:t>
            </a:r>
          </a:p>
          <a:p>
            <a:pPr>
              <a:buFont typeface="+mj-lt"/>
              <a:buAutoNum type="arabicPeriod"/>
            </a:pPr>
            <a:endParaRPr lang="en-GB" sz="1800" dirty="0" smtClean="0"/>
          </a:p>
          <a:p>
            <a:pPr>
              <a:buFont typeface="+mj-lt"/>
              <a:buAutoNum type="arabicPeriod"/>
            </a:pPr>
            <a:r>
              <a:rPr lang="en-GB" sz="1800" dirty="0" smtClean="0"/>
              <a:t>Tourism scholars have not neglected Asian tourism </a:t>
            </a:r>
            <a:r>
              <a:rPr lang="mr-IN" sz="1800" dirty="0" smtClean="0"/>
              <a:t>–</a:t>
            </a:r>
            <a:r>
              <a:rPr lang="en-GB" sz="1800" dirty="0" smtClean="0"/>
              <a:t> though there has been a (as normal) a time lag.  Work on China, for example, is massive and increasing.</a:t>
            </a:r>
          </a:p>
          <a:p>
            <a:pPr>
              <a:buFont typeface="+mj-lt"/>
              <a:buAutoNum type="arabicPeriod"/>
            </a:pPr>
            <a:endParaRPr lang="en-GB" sz="1800" dirty="0"/>
          </a:p>
          <a:p>
            <a:pPr>
              <a:buFont typeface="+mj-lt"/>
              <a:buAutoNum type="arabicPeriod"/>
            </a:pPr>
            <a:r>
              <a:rPr lang="en-GB" sz="1800" dirty="0" smtClean="0"/>
              <a:t>‘Paradigms’ are exclusive discourses with specific languages, validated by scholars within the paradigm and </a:t>
            </a:r>
            <a:r>
              <a:rPr lang="en-GB" sz="1800" i="1" dirty="0" err="1" smtClean="0"/>
              <a:t>inommensurable</a:t>
            </a:r>
            <a:r>
              <a:rPr lang="en-GB" sz="1800" dirty="0" smtClean="0"/>
              <a:t> with other paradigms or position.  Cross-over is not possible except through conversion or socialisation.</a:t>
            </a:r>
          </a:p>
          <a:p>
            <a:pPr>
              <a:buFont typeface="+mj-lt"/>
              <a:buAutoNum type="arabicPeriod"/>
            </a:pPr>
            <a:endParaRPr lang="en-GB" sz="1800" dirty="0"/>
          </a:p>
          <a:p>
            <a:pPr>
              <a:buFont typeface="+mj-lt"/>
              <a:buAutoNum type="arabicPeriod"/>
            </a:pPr>
            <a:r>
              <a:rPr lang="en-GB" sz="1800" dirty="0" smtClean="0"/>
              <a:t>This is not the case for the study of tourism, which is characterised by </a:t>
            </a:r>
            <a:r>
              <a:rPr lang="en-GB" sz="1800" dirty="0" err="1" smtClean="0"/>
              <a:t>multidisciplinarity</a:t>
            </a:r>
            <a:r>
              <a:rPr lang="en-GB" sz="1800" dirty="0" smtClean="0"/>
              <a:t> and the transferability of concepts.  We continue to talk to and understand one another </a:t>
            </a:r>
            <a:r>
              <a:rPr lang="mr-IN" sz="1800" dirty="0" smtClean="0"/>
              <a:t>–</a:t>
            </a:r>
            <a:r>
              <a:rPr lang="en-GB" sz="1800" dirty="0" smtClean="0"/>
              <a:t> including those who study </a:t>
            </a:r>
            <a:r>
              <a:rPr lang="en-GB" sz="1800" dirty="0" err="1" smtClean="0"/>
              <a:t>mobilities</a:t>
            </a:r>
            <a:r>
              <a:rPr lang="mr-IN" sz="1800" dirty="0" smtClean="0"/>
              <a:t>…</a:t>
            </a:r>
            <a:r>
              <a:rPr lang="en-GB" sz="1800" dirty="0" smtClean="0"/>
              <a:t>..   </a:t>
            </a:r>
          </a:p>
          <a:p>
            <a:pPr>
              <a:buFont typeface="+mj-lt"/>
              <a:buAutoNum type="arabicPeriod"/>
            </a:pPr>
            <a:endParaRPr lang="en-GB" sz="1800" dirty="0"/>
          </a:p>
          <a:p>
            <a:pPr>
              <a:buFont typeface="+mj-lt"/>
              <a:buAutoNum type="arabicPeriod"/>
            </a:pPr>
            <a:r>
              <a:rPr lang="en-GB" sz="1800" dirty="0"/>
              <a:t>Tourists from all over the world </a:t>
            </a:r>
            <a:r>
              <a:rPr lang="mr-IN" sz="1800" dirty="0"/>
              <a:t>–</a:t>
            </a:r>
            <a:r>
              <a:rPr lang="en-GB" sz="1800" dirty="0"/>
              <a:t> including Asians - have different motivations and fall into many different types, often cross-cutting national status</a:t>
            </a:r>
            <a:r>
              <a:rPr lang="en-GB" sz="1800" dirty="0" smtClean="0"/>
              <a:t>..</a:t>
            </a:r>
          </a:p>
          <a:p>
            <a:pPr>
              <a:buFont typeface="+mj-lt"/>
              <a:buAutoNum type="arabicPeriod"/>
            </a:pPr>
            <a:endParaRPr lang="en-GB" sz="1800" dirty="0"/>
          </a:p>
          <a:p>
            <a:pPr marL="457200" indent="-457200">
              <a:buFont typeface="+mj-lt"/>
              <a:buAutoNum type="arabicPeriod"/>
            </a:pPr>
            <a:endParaRPr lang="en-GB" sz="2400" dirty="0"/>
          </a:p>
        </p:txBody>
      </p:sp>
    </p:spTree>
    <p:extLst>
      <p:ext uri="{BB962C8B-B14F-4D97-AF65-F5344CB8AC3E}">
        <p14:creationId xmlns:p14="http://schemas.microsoft.com/office/powerpoint/2010/main" val="833377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6850" y="765545"/>
            <a:ext cx="2539046" cy="364021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5055"/>
            <a:ext cx="3763926" cy="282294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2986" y="4159986"/>
            <a:ext cx="2622770" cy="2698013"/>
          </a:xfrm>
          <a:prstGeom prst="rect">
            <a:avLst/>
          </a:prstGeom>
        </p:spPr>
      </p:pic>
      <p:sp>
        <p:nvSpPr>
          <p:cNvPr id="2" name="Title 1"/>
          <p:cNvSpPr>
            <a:spLocks noGrp="1"/>
          </p:cNvSpPr>
          <p:nvPr>
            <p:ph type="title"/>
          </p:nvPr>
        </p:nvSpPr>
        <p:spPr>
          <a:xfrm>
            <a:off x="1616149" y="168313"/>
            <a:ext cx="7060018" cy="597232"/>
          </a:xfrm>
        </p:spPr>
        <p:txBody>
          <a:bodyPr/>
          <a:lstStyle/>
          <a:p>
            <a:r>
              <a:rPr lang="en-GB" sz="3200" dirty="0" smtClean="0"/>
              <a:t>What do these have in common?</a:t>
            </a:r>
            <a:endParaRPr lang="en-GB" sz="3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5896" y="765545"/>
            <a:ext cx="3326177" cy="355609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81" y="758745"/>
            <a:ext cx="3372587" cy="337258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4904" y="4035054"/>
            <a:ext cx="3899096" cy="2822945"/>
          </a:xfrm>
          <a:prstGeom prst="rect">
            <a:avLst/>
          </a:prstGeom>
        </p:spPr>
      </p:pic>
    </p:spTree>
    <p:extLst>
      <p:ext uri="{BB962C8B-B14F-4D97-AF65-F5344CB8AC3E}">
        <p14:creationId xmlns:p14="http://schemas.microsoft.com/office/powerpoint/2010/main" val="11204479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3" y="3809254"/>
            <a:ext cx="4463450" cy="303574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485" y="757366"/>
            <a:ext cx="4803216" cy="3111006"/>
          </a:xfrm>
          <a:prstGeom prst="rect">
            <a:avLst/>
          </a:prstGeom>
        </p:spPr>
      </p:pic>
      <p:sp>
        <p:nvSpPr>
          <p:cNvPr id="2" name="Title 1"/>
          <p:cNvSpPr>
            <a:spLocks noGrp="1"/>
          </p:cNvSpPr>
          <p:nvPr>
            <p:ph type="title"/>
          </p:nvPr>
        </p:nvSpPr>
        <p:spPr>
          <a:xfrm>
            <a:off x="1305288" y="38633"/>
            <a:ext cx="6097774" cy="746088"/>
          </a:xfrm>
        </p:spPr>
        <p:txBody>
          <a:bodyPr/>
          <a:lstStyle/>
          <a:p>
            <a:r>
              <a:rPr lang="en-GB" sz="3200" dirty="0" smtClean="0"/>
              <a:t>And these?</a:t>
            </a:r>
            <a:endParaRPr lang="en-GB" sz="3200" dirty="0"/>
          </a:p>
        </p:txBody>
      </p:sp>
      <p:pic>
        <p:nvPicPr>
          <p:cNvPr id="6" name="Content Placeholder 8"/>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989346" y="676913"/>
            <a:ext cx="4271974" cy="618108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986" y="3794014"/>
            <a:ext cx="4581354" cy="305098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9067" y="3747012"/>
            <a:ext cx="3138343" cy="313834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1121" y="757366"/>
            <a:ext cx="4126889" cy="332891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3" y="784721"/>
            <a:ext cx="4087505" cy="3065628"/>
          </a:xfrm>
          <a:prstGeom prst="rect">
            <a:avLst/>
          </a:prstGeom>
        </p:spPr>
      </p:pic>
    </p:spTree>
    <p:extLst>
      <p:ext uri="{BB962C8B-B14F-4D97-AF65-F5344CB8AC3E}">
        <p14:creationId xmlns:p14="http://schemas.microsoft.com/office/powerpoint/2010/main" val="1565097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Finally</a:t>
            </a:r>
            <a:r>
              <a:rPr lang="mr-IN" sz="3200" dirty="0" smtClean="0"/>
              <a:t>……</a:t>
            </a:r>
            <a:r>
              <a:rPr lang="en-GB" sz="3200" dirty="0" smtClean="0"/>
              <a:t>.</a:t>
            </a:r>
            <a:endParaRPr lang="en-GB" sz="3200" dirty="0"/>
          </a:p>
        </p:txBody>
      </p:sp>
      <p:sp>
        <p:nvSpPr>
          <p:cNvPr id="3" name="Content Placeholder 2"/>
          <p:cNvSpPr>
            <a:spLocks noGrp="1"/>
          </p:cNvSpPr>
          <p:nvPr>
            <p:ph idx="1"/>
          </p:nvPr>
        </p:nvSpPr>
        <p:spPr>
          <a:xfrm>
            <a:off x="669851" y="1417638"/>
            <a:ext cx="8229600" cy="4260148"/>
          </a:xfrm>
        </p:spPr>
        <p:txBody>
          <a:bodyPr/>
          <a:lstStyle/>
          <a:p>
            <a:r>
              <a:rPr lang="en-GB" dirty="0" smtClean="0"/>
              <a:t>Could we have a European paradigm? </a:t>
            </a:r>
          </a:p>
          <a:p>
            <a:endParaRPr lang="en-GB" dirty="0"/>
          </a:p>
          <a:p>
            <a:r>
              <a:rPr lang="en-GB" dirty="0" smtClean="0"/>
              <a:t>Or an Asian paradigm?</a:t>
            </a:r>
            <a:endParaRPr lang="en-GB" dirty="0"/>
          </a:p>
          <a:p>
            <a:endParaRPr lang="en-GB" dirty="0"/>
          </a:p>
          <a:p>
            <a:r>
              <a:rPr lang="en-GB" dirty="0" smtClean="0"/>
              <a:t>Is there an alternative social science for Asian tourism?</a:t>
            </a:r>
          </a:p>
          <a:p>
            <a:pPr marL="0" indent="0" algn="ctr">
              <a:buNone/>
            </a:pPr>
            <a:r>
              <a:rPr lang="en-GB" sz="4400" dirty="0" smtClean="0"/>
              <a:t>? ? ? ? </a:t>
            </a:r>
            <a:r>
              <a:rPr lang="en-GB" sz="4400" smtClean="0"/>
              <a:t>?</a:t>
            </a:r>
            <a:endParaRPr lang="en-GB" sz="4400" dirty="0"/>
          </a:p>
        </p:txBody>
      </p:sp>
    </p:spTree>
    <p:extLst>
      <p:ext uri="{BB962C8B-B14F-4D97-AF65-F5344CB8AC3E}">
        <p14:creationId xmlns:p14="http://schemas.microsoft.com/office/powerpoint/2010/main" val="6070856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descr="DSC01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9" y="401458"/>
            <a:ext cx="8864082" cy="6346648"/>
          </a:xfrm>
          <a:prstGeom prst="rect">
            <a:avLst/>
          </a:prstGeom>
          <a:solidFill>
            <a:schemeClr val="bg2">
              <a:lumMod val="75000"/>
            </a:schemeClr>
          </a:solidFill>
          <a:ln w="9525">
            <a:solidFill>
              <a:srgbClr val="000000"/>
            </a:solidFill>
            <a:miter lim="800000"/>
            <a:headEnd/>
            <a:tailEnd/>
          </a:ln>
        </p:spPr>
      </p:pic>
      <p:sp>
        <p:nvSpPr>
          <p:cNvPr id="27654" name="Rectangle 6"/>
          <p:cNvSpPr>
            <a:spLocks noChangeArrowheads="1"/>
          </p:cNvSpPr>
          <p:nvPr/>
        </p:nvSpPr>
        <p:spPr bwMode="auto">
          <a:xfrm>
            <a:off x="1061147" y="772647"/>
            <a:ext cx="7488237" cy="584775"/>
          </a:xfrm>
          <a:prstGeom prst="rect">
            <a:avLst/>
          </a:prstGeom>
          <a:solidFill>
            <a:schemeClr val="bg1">
              <a:alpha val="30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r>
              <a:rPr lang="en-GB" altLang="en-US" sz="3200" b="0" dirty="0">
                <a:effectLst>
                  <a:outerShdw blurRad="38100" dist="38100" dir="2700000" algn="tl">
                    <a:srgbClr val="C0C0C0"/>
                  </a:outerShdw>
                </a:effectLst>
              </a:rPr>
              <a:t>THANK YOU FOR YOUR ATTENTION </a:t>
            </a:r>
          </a:p>
        </p:txBody>
      </p:sp>
      <p:sp>
        <p:nvSpPr>
          <p:cNvPr id="2" name="Oval Callout 1"/>
          <p:cNvSpPr/>
          <p:nvPr/>
        </p:nvSpPr>
        <p:spPr>
          <a:xfrm>
            <a:off x="1575449" y="3817378"/>
            <a:ext cx="2086120" cy="969817"/>
          </a:xfrm>
          <a:prstGeom prst="wedgeEllipseCallout">
            <a:avLst/>
          </a:prstGeom>
          <a:solidFill>
            <a:schemeClr val="bg2">
              <a:lumMod val="75000"/>
              <a:alpha val="34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ANY QUESTIONS?</a:t>
            </a:r>
            <a:endParaRPr lang="en-US" dirty="0">
              <a:solidFill>
                <a:schemeClr val="tx1"/>
              </a:solidFill>
            </a:endParaRPr>
          </a:p>
        </p:txBody>
      </p:sp>
      <p:sp>
        <p:nvSpPr>
          <p:cNvPr id="4" name="Oval Callout 3"/>
          <p:cNvSpPr/>
          <p:nvPr/>
        </p:nvSpPr>
        <p:spPr>
          <a:xfrm>
            <a:off x="4635901" y="3574782"/>
            <a:ext cx="2341418" cy="955964"/>
          </a:xfrm>
          <a:prstGeom prst="wedgeEllipseCallout">
            <a:avLst/>
          </a:prstGeom>
          <a:solidFill>
            <a:schemeClr val="bg2">
              <a:lumMod val="75000"/>
              <a:alpha val="5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WOULD YOU LIKE A DRINK?</a:t>
            </a:r>
            <a:endParaRPr lang="en-US" dirty="0">
              <a:solidFill>
                <a:schemeClr val="tx1"/>
              </a:solidFill>
            </a:endParaRPr>
          </a:p>
        </p:txBody>
      </p:sp>
    </p:spTree>
    <p:extLst>
      <p:ext uri="{BB962C8B-B14F-4D97-AF65-F5344CB8AC3E}">
        <p14:creationId xmlns:p14="http://schemas.microsoft.com/office/powerpoint/2010/main" val="2067817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228" y="685800"/>
            <a:ext cx="8229600" cy="5773057"/>
          </a:xfrm>
        </p:spPr>
        <p:txBody>
          <a:bodyPr/>
          <a:lstStyle/>
          <a:p>
            <a:pPr>
              <a:buFont typeface="+mj-lt"/>
              <a:buAutoNum type="arabicPeriod" startAt="4"/>
              <a:tabLst>
                <a:tab pos="391180" algn="l"/>
                <a:tab pos="586770" algn="l"/>
              </a:tabLst>
            </a:pPr>
            <a:r>
              <a:rPr lang="en-US" sz="1800" dirty="0"/>
              <a:t>Prosperity as the British population started to benefit from the industrial revolution: fall in death rates and infant mortality rates; improvements in public health.   Massive expansion in population and growth of cities. </a:t>
            </a:r>
            <a:endParaRPr lang="en-US" sz="1800" dirty="0" smtClean="0"/>
          </a:p>
          <a:p>
            <a:pPr>
              <a:buFont typeface="+mj-lt"/>
              <a:buAutoNum type="arabicPeriod" startAt="4"/>
              <a:tabLst>
                <a:tab pos="391180" algn="l"/>
                <a:tab pos="586770" algn="l"/>
              </a:tabLst>
            </a:pPr>
            <a:endParaRPr lang="en-US" sz="1800" dirty="0"/>
          </a:p>
          <a:p>
            <a:pPr>
              <a:buFont typeface="+mj-lt"/>
              <a:buAutoNum type="arabicPeriod" startAt="4"/>
              <a:tabLst>
                <a:tab pos="391180" algn="l"/>
                <a:tab pos="586770" algn="l"/>
              </a:tabLst>
            </a:pPr>
            <a:r>
              <a:rPr lang="en-US" altLang="zh-CN" sz="1800" dirty="0" smtClean="0">
                <a:solidFill>
                  <a:srgbClr val="000000"/>
                </a:solidFill>
                <a:latin typeface="Times New Roman" pitchFamily="18" charset="0"/>
                <a:cs typeface="Times New Roman" pitchFamily="18" charset="0"/>
              </a:rPr>
              <a:t>Major</a:t>
            </a:r>
            <a:r>
              <a:rPr lang="en-US" altLang="zh-CN" sz="1800" dirty="0" smtClean="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changes</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in</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the</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technology</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of</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transport.</a:t>
            </a:r>
            <a:r>
              <a:rPr lang="en-US" altLang="zh-CN" sz="1800" dirty="0">
                <a:latin typeface="Times New Roman" pitchFamily="18" charset="0"/>
                <a:cs typeface="Times New Roman" pitchFamily="18" charset="0"/>
              </a:rPr>
              <a:t>  </a:t>
            </a:r>
            <a:r>
              <a:rPr lang="en-US" altLang="zh-CN" sz="1800" dirty="0" smtClean="0">
                <a:latin typeface="Times New Roman" pitchFamily="18" charset="0"/>
                <a:cs typeface="Times New Roman" pitchFamily="18" charset="0"/>
              </a:rPr>
              <a:t>The </a:t>
            </a:r>
            <a:r>
              <a:rPr lang="en-US" altLang="zh-CN" sz="1800" dirty="0" smtClean="0">
                <a:solidFill>
                  <a:srgbClr val="000000"/>
                </a:solidFill>
                <a:latin typeface="Times New Roman" pitchFamily="18" charset="0"/>
                <a:cs typeface="Times New Roman" pitchFamily="18" charset="0"/>
              </a:rPr>
              <a:t>railways </a:t>
            </a:r>
            <a:r>
              <a:rPr lang="en-US" altLang="zh-CN" sz="1800" i="1" dirty="0" smtClean="0">
                <a:solidFill>
                  <a:srgbClr val="000000"/>
                </a:solidFill>
                <a:latin typeface="Times New Roman" pitchFamily="18" charset="0"/>
                <a:cs typeface="Times New Roman" pitchFamily="18" charset="0"/>
              </a:rPr>
              <a:t>transformed </a:t>
            </a:r>
            <a:r>
              <a:rPr lang="en-US" altLang="zh-CN" sz="1800" dirty="0" smtClean="0">
                <a:solidFill>
                  <a:srgbClr val="000000"/>
                </a:solidFill>
                <a:latin typeface="Times New Roman" pitchFamily="18" charset="0"/>
                <a:cs typeface="Times New Roman" pitchFamily="18" charset="0"/>
              </a:rPr>
              <a:t>the British (later, European and American) economy.</a:t>
            </a:r>
            <a:r>
              <a:rPr lang="en-US" altLang="zh-CN" sz="1800" dirty="0" smtClean="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Resorts closest</a:t>
            </a:r>
            <a:r>
              <a:rPr lang="en-US" altLang="zh-CN" sz="1800" dirty="0">
                <a:latin typeface="Times New Roman" pitchFamily="18" charset="0"/>
                <a:cs typeface="Times New Roman" pitchFamily="18" charset="0"/>
              </a:rPr>
              <a:t> </a:t>
            </a:r>
            <a:r>
              <a:rPr lang="en-US" altLang="zh-CN" sz="1800" dirty="0" smtClean="0">
                <a:solidFill>
                  <a:srgbClr val="000000"/>
                </a:solidFill>
                <a:latin typeface="Times New Roman" pitchFamily="18" charset="0"/>
                <a:cs typeface="Times New Roman" pitchFamily="18" charset="0"/>
              </a:rPr>
              <a:t>to cities</a:t>
            </a:r>
            <a:r>
              <a:rPr lang="en-US" altLang="zh-CN" sz="1800" dirty="0" smtClean="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(and</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with</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the</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fewest</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natural</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barriers)</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developed</a:t>
            </a:r>
            <a:r>
              <a:rPr lang="en-US" altLang="zh-CN" sz="1800" dirty="0">
                <a:latin typeface="Times New Roman" pitchFamily="18" charset="0"/>
                <a:cs typeface="Times New Roman" pitchFamily="18" charset="0"/>
              </a:rPr>
              <a:t> </a:t>
            </a:r>
            <a:r>
              <a:rPr lang="en-US" altLang="zh-CN" sz="1800" dirty="0">
                <a:solidFill>
                  <a:srgbClr val="000000"/>
                </a:solidFill>
                <a:latin typeface="Times New Roman" pitchFamily="18" charset="0"/>
                <a:cs typeface="Times New Roman" pitchFamily="18" charset="0"/>
              </a:rPr>
              <a:t>first</a:t>
            </a:r>
            <a:r>
              <a:rPr lang="en-US" altLang="zh-CN" sz="1800" dirty="0" smtClean="0">
                <a:solidFill>
                  <a:srgbClr val="000000"/>
                </a:solidFill>
                <a:latin typeface="Times New Roman" pitchFamily="18" charset="0"/>
                <a:cs typeface="Times New Roman" pitchFamily="18" charset="0"/>
              </a:rPr>
              <a:t>. </a:t>
            </a:r>
          </a:p>
          <a:p>
            <a:pPr>
              <a:buFont typeface="+mj-lt"/>
              <a:buAutoNum type="arabicPeriod" startAt="4"/>
              <a:tabLst>
                <a:tab pos="391180" algn="l"/>
                <a:tab pos="586770" algn="l"/>
              </a:tabLst>
            </a:pPr>
            <a:endParaRPr lang="en-US" sz="1800" dirty="0"/>
          </a:p>
          <a:p>
            <a:pPr lvl="1"/>
            <a:r>
              <a:rPr lang="en-US" sz="1800" dirty="0"/>
              <a:t>Brighton 1837: 50,000 visitors; 1860 (railway completed): </a:t>
            </a:r>
            <a:r>
              <a:rPr lang="en-US" sz="1800" dirty="0" smtClean="0"/>
              <a:t>250,000 visitors</a:t>
            </a:r>
            <a:r>
              <a:rPr lang="en-US" sz="1800" dirty="0"/>
              <a:t>; 1875: 600,000 to the West pier alone.</a:t>
            </a:r>
          </a:p>
          <a:p>
            <a:pPr lvl="1"/>
            <a:endParaRPr lang="en-US" sz="1800" dirty="0"/>
          </a:p>
          <a:p>
            <a:pPr lvl="1"/>
            <a:r>
              <a:rPr lang="en-US" sz="1800" dirty="0" err="1"/>
              <a:t>Blackpool</a:t>
            </a:r>
            <a:r>
              <a:rPr lang="en-US" sz="1800" dirty="0"/>
              <a:t>: Winter Gardens (1875) held 7.000 people.  Its ballroom could accommodate 3,000 dancers.   By late 1930s, 7 million visitors a year</a:t>
            </a:r>
            <a:r>
              <a:rPr lang="en-US" sz="1800" dirty="0" smtClean="0"/>
              <a:t>.</a:t>
            </a:r>
          </a:p>
          <a:p>
            <a:pPr lvl="1"/>
            <a:endParaRPr lang="en-US" sz="1800" dirty="0"/>
          </a:p>
          <a:p>
            <a:pPr marL="457200" indent="-457200">
              <a:buFontTx/>
              <a:buAutoNum type="arabicPeriod" startAt="4"/>
            </a:pPr>
            <a:r>
              <a:rPr lang="en-US" sz="1800" dirty="0"/>
              <a:t>The middle classes rented houses (bringing their own servants) and poorer people stayed in bed and breakfast or came </a:t>
            </a:r>
            <a:r>
              <a:rPr lang="en-US" sz="1800" dirty="0" smtClean="0"/>
              <a:t>as </a:t>
            </a:r>
            <a:r>
              <a:rPr lang="en-US" sz="1800" dirty="0"/>
              <a:t>day trippers. </a:t>
            </a:r>
          </a:p>
          <a:p>
            <a:pPr marL="457200" indent="-457200">
              <a:buFontTx/>
              <a:buAutoNum type="arabicPeriod" startAt="4"/>
            </a:pPr>
            <a:endParaRPr lang="en-US" sz="2400" dirty="0"/>
          </a:p>
          <a:p>
            <a:pPr marL="457200" indent="-457200">
              <a:buFont typeface="+mj-lt"/>
              <a:buAutoNum type="arabicPeriod" startAt="6"/>
            </a:pPr>
            <a:endParaRPr lang="en-US" sz="2200" dirty="0"/>
          </a:p>
          <a:p>
            <a:pPr marL="0" indent="0">
              <a:buNone/>
              <a:tabLst>
                <a:tab pos="391180" algn="l"/>
                <a:tab pos="586770" algn="l"/>
              </a:tabLst>
            </a:pPr>
            <a:endParaRPr lang="en-US" altLang="zh-CN" sz="1800" dirty="0" smtClean="0">
              <a:solidFill>
                <a:srgbClr val="000000"/>
              </a:solidFill>
              <a:latin typeface="Times New Roman" pitchFamily="18" charset="0"/>
              <a:cs typeface="Times New Roman" pitchFamily="18" charset="0"/>
            </a:endParaRPr>
          </a:p>
          <a:p>
            <a:pPr>
              <a:buFont typeface="+mj-lt"/>
              <a:buAutoNum type="arabicPeriod" startAt="4"/>
              <a:tabLst>
                <a:tab pos="391180" algn="l"/>
                <a:tab pos="586770" algn="l"/>
              </a:tabLst>
            </a:pPr>
            <a:endParaRPr lang="en-US" altLang="zh-CN" sz="1800" dirty="0">
              <a:solidFill>
                <a:srgbClr val="000000"/>
              </a:solidFill>
              <a:latin typeface="Times New Roman" pitchFamily="18" charset="0"/>
              <a:cs typeface="Times New Roman" pitchFamily="18" charset="0"/>
            </a:endParaRPr>
          </a:p>
          <a:p>
            <a:pPr>
              <a:buFont typeface="+mj-lt"/>
              <a:buAutoNum type="arabicPeriod" startAt="4"/>
            </a:pPr>
            <a:endParaRPr lang="en-US" altLang="zh-CN" sz="1800" dirty="0" smtClean="0"/>
          </a:p>
          <a:p>
            <a:pPr>
              <a:buFont typeface="+mj-lt"/>
              <a:buAutoNum type="arabicPeriod" startAt="4"/>
            </a:pPr>
            <a:endParaRPr lang="en-US" altLang="zh-CN" sz="1800" dirty="0"/>
          </a:p>
          <a:p>
            <a:pPr>
              <a:buFont typeface="+mj-lt"/>
              <a:buAutoNum type="arabicPeriod" startAt="4"/>
            </a:pPr>
            <a:endParaRPr lang="en-US" altLang="zh-CN" sz="1800" dirty="0" smtClean="0"/>
          </a:p>
          <a:p>
            <a:pPr>
              <a:buFont typeface="+mj-lt"/>
              <a:buAutoNum type="arabicPeriod" startAt="4"/>
            </a:pPr>
            <a:endParaRPr lang="en-US" altLang="zh-CN" sz="1800" dirty="0"/>
          </a:p>
          <a:p>
            <a:pPr>
              <a:buFont typeface="+mj-lt"/>
              <a:buAutoNum type="arabicPeriod" startAt="4"/>
            </a:pPr>
            <a:endParaRPr lang="en-US" altLang="zh-CN" sz="1800" dirty="0" smtClean="0"/>
          </a:p>
          <a:p>
            <a:pPr>
              <a:buFont typeface="+mj-lt"/>
              <a:buAutoNum type="arabicPeriod" startAt="4"/>
            </a:pPr>
            <a:endParaRPr lang="en-US" altLang="zh-CN" sz="1800" dirty="0"/>
          </a:p>
          <a:p>
            <a:pPr>
              <a:buFont typeface="+mj-lt"/>
              <a:buAutoNum type="arabicPeriod" startAt="4"/>
            </a:pPr>
            <a:endParaRPr lang="en-US" altLang="zh-CN" sz="1800" dirty="0" smtClean="0"/>
          </a:p>
          <a:p>
            <a:pPr>
              <a:buFont typeface="+mj-lt"/>
              <a:buAutoNum type="arabicPeriod" startAt="4"/>
            </a:pPr>
            <a:endParaRPr lang="en-US" altLang="zh-CN" sz="1800" dirty="0"/>
          </a:p>
          <a:p>
            <a:pPr>
              <a:buFont typeface="+mj-lt"/>
              <a:buAutoNum type="arabicPeriod" startAt="4"/>
            </a:pPr>
            <a:endParaRPr lang="en-US" altLang="zh-CN" sz="1800" dirty="0" smtClean="0"/>
          </a:p>
          <a:p>
            <a:pPr>
              <a:buFont typeface="+mj-lt"/>
              <a:buAutoNum type="arabicPeriod" startAt="4"/>
            </a:pPr>
            <a:endParaRPr lang="en-US" altLang="zh-CN" sz="1800" dirty="0"/>
          </a:p>
          <a:p>
            <a:pPr marL="0" indent="0">
              <a:buNone/>
            </a:pPr>
            <a:endParaRPr lang="en-US" sz="1800" dirty="0"/>
          </a:p>
        </p:txBody>
      </p:sp>
    </p:spTree>
    <p:extLst>
      <p:ext uri="{BB962C8B-B14F-4D97-AF65-F5344CB8AC3E}">
        <p14:creationId xmlns:p14="http://schemas.microsoft.com/office/powerpoint/2010/main" val="787764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232230" y="240503"/>
            <a:ext cx="8215084" cy="466090"/>
          </a:xfrm>
          <a:prstGeom prst="rect">
            <a:avLst/>
          </a:prstGeom>
          <a:noFill/>
        </p:spPr>
        <p:txBody>
          <a:bodyPr wrap="square" lIns="0" tIns="0" rIns="0" rtlCol="0">
            <a:spAutoFit/>
          </a:bodyPr>
          <a:lstStyle/>
          <a:p>
            <a:pPr>
              <a:lnSpc>
                <a:spcPts val="1369"/>
              </a:lnSpc>
              <a:tabLst>
                <a:tab pos="43464" algn="l"/>
              </a:tabLst>
            </a:pPr>
            <a:r>
              <a:rPr lang="en-US" altLang="zh-CN" dirty="0" smtClean="0"/>
              <a:t>	</a:t>
            </a:r>
            <a:endParaRPr lang="en-US" altLang="zh-CN" sz="3200" dirty="0" smtClean="0"/>
          </a:p>
          <a:p>
            <a:pPr algn="ctr">
              <a:lnSpc>
                <a:spcPts val="1369"/>
              </a:lnSpc>
              <a:tabLst>
                <a:tab pos="43464" algn="l"/>
              </a:tabLst>
            </a:pPr>
            <a:r>
              <a:rPr lang="en-US" altLang="zh-CN" sz="3200" dirty="0" smtClean="0"/>
              <a:t> </a:t>
            </a:r>
            <a:r>
              <a:rPr lang="en-US" altLang="zh-CN" sz="3200" dirty="0" smtClean="0">
                <a:solidFill>
                  <a:srgbClr val="000000"/>
                </a:solidFill>
                <a:latin typeface="Times New Roman" pitchFamily="18" charset="0"/>
                <a:cs typeface="Times New Roman" pitchFamily="18" charset="0"/>
              </a:rPr>
              <a:t>Thomas Cook and the Package Tour</a:t>
            </a:r>
            <a:endParaRPr lang="en-US" altLang="zh-CN" sz="3200" dirty="0">
              <a:solidFill>
                <a:srgbClr val="000000"/>
              </a:solidFill>
              <a:latin typeface="Times New Roman" pitchFamily="18" charset="0"/>
              <a:cs typeface="Times New Roman" pitchFamily="18" charset="0"/>
            </a:endParaRPr>
          </a:p>
        </p:txBody>
      </p:sp>
      <p:pic>
        <p:nvPicPr>
          <p:cNvPr id="11" name="Picture 10"/>
          <p:cNvPicPr>
            <a:picLocks noChangeAspect="1"/>
          </p:cNvPicPr>
          <p:nvPr/>
        </p:nvPicPr>
        <p:blipFill>
          <a:blip r:embed="rId2"/>
          <a:stretch>
            <a:fillRect/>
          </a:stretch>
        </p:blipFill>
        <p:spPr>
          <a:xfrm>
            <a:off x="5399314" y="1045028"/>
            <a:ext cx="3197492" cy="5419477"/>
          </a:xfrm>
          <a:prstGeom prst="rect">
            <a:avLst/>
          </a:prstGeom>
        </p:spPr>
      </p:pic>
      <p:sp>
        <p:nvSpPr>
          <p:cNvPr id="12" name="TextBox 11"/>
          <p:cNvSpPr txBox="1"/>
          <p:nvPr/>
        </p:nvSpPr>
        <p:spPr>
          <a:xfrm>
            <a:off x="413658" y="1328044"/>
            <a:ext cx="4702627" cy="2308324"/>
          </a:xfrm>
          <a:prstGeom prst="rect">
            <a:avLst/>
          </a:prstGeom>
          <a:noFill/>
        </p:spPr>
        <p:txBody>
          <a:bodyPr wrap="square" rtlCol="0">
            <a:spAutoFit/>
          </a:bodyPr>
          <a:lstStyle/>
          <a:p>
            <a:pPr marL="342900" indent="-342900">
              <a:buAutoNum type="arabicPlain" startAt="1841"/>
            </a:pPr>
            <a:r>
              <a:rPr lang="en-US" dirty="0" smtClean="0"/>
              <a:t> 	Leicester to Loughborough for 		 	temperance meeting</a:t>
            </a:r>
          </a:p>
          <a:p>
            <a:r>
              <a:rPr lang="en-US" dirty="0" smtClean="0"/>
              <a:t> </a:t>
            </a:r>
          </a:p>
          <a:p>
            <a:pPr marL="342900" indent="-342900">
              <a:buAutoNum type="arabicPlain" startAt="1846"/>
            </a:pPr>
            <a:r>
              <a:rPr lang="en-US" dirty="0" smtClean="0"/>
              <a:t> 	First trip to Scotland</a:t>
            </a:r>
          </a:p>
          <a:p>
            <a:pPr marL="342900" indent="-342900">
              <a:buAutoNum type="arabicPlain" startAt="1846"/>
            </a:pPr>
            <a:endParaRPr lang="en-US" dirty="0"/>
          </a:p>
          <a:p>
            <a:r>
              <a:rPr lang="en-US" dirty="0" smtClean="0"/>
              <a:t>1860s	Paris and Switzerland</a:t>
            </a:r>
          </a:p>
          <a:p>
            <a:endParaRPr lang="en-US" dirty="0"/>
          </a:p>
          <a:p>
            <a:r>
              <a:rPr lang="en-US" dirty="0" smtClean="0"/>
              <a:t>1908  	Cooks open Japan office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97" y="4203720"/>
            <a:ext cx="3987560" cy="2140690"/>
          </a:xfrm>
          <a:prstGeom prst="rect">
            <a:avLst/>
          </a:prstGeom>
        </p:spPr>
      </p:pic>
    </p:spTree>
    <p:extLst>
      <p:ext uri="{BB962C8B-B14F-4D97-AF65-F5344CB8AC3E}">
        <p14:creationId xmlns:p14="http://schemas.microsoft.com/office/powerpoint/2010/main" val="656885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7193498" y="6093963"/>
            <a:ext cx="198772" cy="227178"/>
          </a:xfrm>
          <a:prstGeom prst="rect">
            <a:avLst/>
          </a:prstGeom>
          <a:noFill/>
        </p:spPr>
        <p:txBody>
          <a:bodyPr wrap="none" lIns="0" tIns="0" rIns="0" rtlCol="0">
            <a:spAutoFit/>
          </a:bodyPr>
          <a:lstStyle/>
          <a:p>
            <a:pPr>
              <a:lnSpc>
                <a:spcPts val="1369"/>
              </a:lnSpc>
            </a:pPr>
            <a:r>
              <a:rPr lang="en-US" altLang="zh-CN" sz="1542" dirty="0" smtClean="0">
                <a:solidFill>
                  <a:srgbClr val="000000"/>
                </a:solidFill>
                <a:latin typeface="Times New Roman" pitchFamily="18" charset="0"/>
                <a:cs typeface="Times New Roman" pitchFamily="18" charset="0"/>
              </a:rPr>
              <a:t>17</a:t>
            </a:r>
            <a:endParaRPr lang="en-US" altLang="zh-CN" sz="1542" dirty="0">
              <a:solidFill>
                <a:srgbClr val="000000"/>
              </a:solidFill>
              <a:latin typeface="Times New Roman" pitchFamily="18" charset="0"/>
              <a:cs typeface="Times New Roman" pitchFamily="18" charset="0"/>
            </a:endParaRPr>
          </a:p>
        </p:txBody>
      </p:sp>
      <p:sp>
        <p:nvSpPr>
          <p:cNvPr id="5" name="TextBox 1"/>
          <p:cNvSpPr txBox="1"/>
          <p:nvPr/>
        </p:nvSpPr>
        <p:spPr>
          <a:xfrm>
            <a:off x="669946" y="1209649"/>
            <a:ext cx="7690284" cy="5073184"/>
          </a:xfrm>
          <a:prstGeom prst="rect">
            <a:avLst/>
          </a:prstGeom>
          <a:noFill/>
        </p:spPr>
        <p:txBody>
          <a:bodyPr wrap="square" lIns="0" tIns="0" rIns="0" rtlCol="0">
            <a:spAutoFit/>
          </a:bodyPr>
          <a:lstStyle/>
          <a:p>
            <a:pPr>
              <a:lnSpc>
                <a:spcPts val="856"/>
              </a:lnSpc>
            </a:pPr>
            <a:endParaRPr lang="en-US" altLang="zh-CN" dirty="0" smtClean="0"/>
          </a:p>
          <a:p>
            <a:pPr>
              <a:lnSpc>
                <a:spcPts val="856"/>
              </a:lnSpc>
            </a:pPr>
            <a:endParaRPr lang="en-US" altLang="zh-CN" dirty="0" smtClean="0"/>
          </a:p>
          <a:p>
            <a:pPr marL="342900" indent="-342900">
              <a:lnSpc>
                <a:spcPts val="1797"/>
              </a:lnSpc>
              <a:buFont typeface="+mj-lt"/>
              <a:buAutoNum type="arabicPeriod"/>
              <a:tabLst>
                <a:tab pos="391180" algn="l"/>
                <a:tab pos="586770" algn="l"/>
              </a:tabLst>
            </a:pPr>
            <a:r>
              <a:rPr lang="en-US" altLang="zh-CN" dirty="0" smtClean="0">
                <a:solidFill>
                  <a:srgbClr val="000000"/>
                </a:solidFill>
                <a:latin typeface="Times New Roman" pitchFamily="18" charset="0"/>
                <a:cs typeface="Times New Roman" pitchFamily="18" charset="0"/>
              </a:rPr>
              <a:t>It</a:t>
            </a:r>
            <a:r>
              <a:rPr lang="en-US" altLang="zh-CN" dirty="0" smtClean="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is</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a</a:t>
            </a:r>
            <a:r>
              <a:rPr lang="en-US" altLang="zh-CN" dirty="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genuinely, initially temporary</a:t>
            </a:r>
            <a:r>
              <a:rPr lang="en-US" altLang="zh-CN" dirty="0" smtClean="0">
                <a:latin typeface="Times New Roman" pitchFamily="18" charset="0"/>
                <a:cs typeface="Times New Roman" pitchFamily="18" charset="0"/>
              </a:rPr>
              <a:t> </a:t>
            </a:r>
            <a:r>
              <a:rPr lang="en-US" altLang="zh-CN" i="1" dirty="0">
                <a:solidFill>
                  <a:srgbClr val="000000"/>
                </a:solidFill>
                <a:latin typeface="Times New Roman" pitchFamily="18" charset="0"/>
                <a:cs typeface="Times New Roman" pitchFamily="18" charset="0"/>
              </a:rPr>
              <a:t>mass</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movement</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of</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population</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from</a:t>
            </a:r>
            <a:r>
              <a:rPr lang="en-US" altLang="zh-CN" dirty="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cities to</a:t>
            </a:r>
            <a:r>
              <a:rPr lang="en-US" altLang="zh-CN" dirty="0" smtClean="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the</a:t>
            </a:r>
            <a:r>
              <a:rPr lang="en-US" altLang="zh-CN" dirty="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seaside and</a:t>
            </a:r>
            <a:r>
              <a:rPr lang="en-US" altLang="zh-CN" dirty="0" smtClean="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countryside.</a:t>
            </a:r>
          </a:p>
          <a:p>
            <a:pPr marL="342900" indent="-342900">
              <a:lnSpc>
                <a:spcPts val="856"/>
              </a:lnSpc>
              <a:buFont typeface="+mj-lt"/>
              <a:buAutoNum type="arabicPeriod"/>
            </a:pPr>
            <a:endParaRPr lang="en-US" altLang="zh-CN" dirty="0" smtClean="0"/>
          </a:p>
          <a:p>
            <a:pPr marL="342900" indent="-342900">
              <a:lnSpc>
                <a:spcPts val="856"/>
              </a:lnSpc>
              <a:buFont typeface="+mj-lt"/>
              <a:buAutoNum type="arabicPeriod"/>
            </a:pPr>
            <a:endParaRPr lang="en-US" altLang="zh-CN" dirty="0" smtClean="0"/>
          </a:p>
          <a:p>
            <a:pPr marL="342900" indent="-342900">
              <a:lnSpc>
                <a:spcPts val="1882"/>
              </a:lnSpc>
              <a:buFont typeface="+mj-lt"/>
              <a:buAutoNum type="arabicPeriod"/>
              <a:tabLst>
                <a:tab pos="391180" algn="l"/>
                <a:tab pos="586770" algn="l"/>
              </a:tabLst>
            </a:pPr>
            <a:r>
              <a:rPr lang="en-US" altLang="zh-CN" dirty="0" smtClean="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It</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transformed</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small</a:t>
            </a:r>
            <a:r>
              <a:rPr lang="en-US" altLang="zh-CN" dirty="0">
                <a:latin typeface="Times New Roman" pitchFamily="18" charset="0"/>
                <a:cs typeface="Times New Roman" pitchFamily="18" charset="0"/>
              </a:rPr>
              <a:t> </a:t>
            </a:r>
            <a:r>
              <a:rPr lang="en-US" altLang="zh-CN" dirty="0" smtClean="0">
                <a:latin typeface="Times New Roman" pitchFamily="18" charset="0"/>
                <a:cs typeface="Times New Roman" pitchFamily="18" charset="0"/>
              </a:rPr>
              <a:t>coastal </a:t>
            </a:r>
            <a:r>
              <a:rPr lang="en-US" altLang="zh-CN" dirty="0">
                <a:solidFill>
                  <a:srgbClr val="000000"/>
                </a:solidFill>
                <a:latin typeface="Times New Roman" pitchFamily="18" charset="0"/>
                <a:cs typeface="Times New Roman" pitchFamily="18" charset="0"/>
              </a:rPr>
              <a:t>villages</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into</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urban</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centres</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of</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population,</a:t>
            </a:r>
            <a:r>
              <a:rPr lang="en-US" altLang="zh-CN" dirty="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drawing</a:t>
            </a:r>
            <a:r>
              <a:rPr lang="en-US" altLang="zh-CN" dirty="0" smtClean="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on</a:t>
            </a:r>
            <a:r>
              <a:rPr lang="en-US" altLang="zh-CN" dirty="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their hinterlands</a:t>
            </a:r>
            <a:r>
              <a:rPr lang="en-US" altLang="zh-CN" dirty="0" smtClean="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for</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working</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and</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prompting</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mass</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migration.</a:t>
            </a:r>
          </a:p>
          <a:p>
            <a:pPr marL="342900" indent="-342900">
              <a:lnSpc>
                <a:spcPts val="856"/>
              </a:lnSpc>
              <a:buFont typeface="+mj-lt"/>
              <a:buAutoNum type="arabicPeriod"/>
            </a:pPr>
            <a:endParaRPr lang="en-US" altLang="zh-CN" dirty="0" smtClean="0"/>
          </a:p>
          <a:p>
            <a:pPr marL="342900" indent="-342900">
              <a:lnSpc>
                <a:spcPts val="856"/>
              </a:lnSpc>
              <a:buFont typeface="+mj-lt"/>
              <a:buAutoNum type="arabicPeriod"/>
            </a:pPr>
            <a:endParaRPr lang="en-US" altLang="zh-CN" dirty="0" smtClean="0"/>
          </a:p>
          <a:p>
            <a:pPr marL="342900" indent="-342900">
              <a:lnSpc>
                <a:spcPts val="1882"/>
              </a:lnSpc>
              <a:buFont typeface="+mj-lt"/>
              <a:buAutoNum type="arabicPeriod"/>
              <a:tabLst>
                <a:tab pos="391180" algn="l"/>
                <a:tab pos="586770" algn="l"/>
              </a:tabLst>
            </a:pPr>
            <a:r>
              <a:rPr lang="en-US" altLang="zh-CN" dirty="0" smtClean="0">
                <a:solidFill>
                  <a:srgbClr val="000000"/>
                </a:solidFill>
                <a:latin typeface="Times New Roman" pitchFamily="18" charset="0"/>
                <a:cs typeface="Times New Roman" pitchFamily="18" charset="0"/>
              </a:rPr>
              <a:t>These urban</a:t>
            </a:r>
            <a:r>
              <a:rPr lang="en-US" altLang="zh-CN" dirty="0" smtClean="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centres</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became</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‘growth</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poles’</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or</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centres</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of</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‘development’</a:t>
            </a:r>
          </a:p>
          <a:p>
            <a:pPr marL="342900" indent="-342900">
              <a:lnSpc>
                <a:spcPts val="856"/>
              </a:lnSpc>
              <a:buFont typeface="+mj-lt"/>
              <a:buAutoNum type="arabicPeriod"/>
            </a:pPr>
            <a:endParaRPr lang="en-US" altLang="zh-CN" dirty="0" smtClean="0"/>
          </a:p>
          <a:p>
            <a:pPr marL="342900" indent="-342900">
              <a:lnSpc>
                <a:spcPts val="856"/>
              </a:lnSpc>
              <a:buFont typeface="+mj-lt"/>
              <a:buAutoNum type="arabicPeriod"/>
            </a:pPr>
            <a:endParaRPr lang="en-US" altLang="zh-CN" dirty="0" smtClean="0"/>
          </a:p>
          <a:p>
            <a:pPr marL="342900" indent="-342900">
              <a:lnSpc>
                <a:spcPts val="1882"/>
              </a:lnSpc>
              <a:buFont typeface="+mj-lt"/>
              <a:buAutoNum type="arabicPeriod"/>
              <a:tabLst>
                <a:tab pos="391180" algn="l"/>
                <a:tab pos="586770" algn="l"/>
              </a:tabLst>
            </a:pPr>
            <a:r>
              <a:rPr lang="en-US" altLang="zh-CN" dirty="0" smtClean="0">
                <a:solidFill>
                  <a:srgbClr val="000000"/>
                </a:solidFill>
                <a:latin typeface="Times New Roman" pitchFamily="18" charset="0"/>
                <a:cs typeface="Times New Roman" pitchFamily="18" charset="0"/>
              </a:rPr>
              <a:t>They</a:t>
            </a:r>
            <a:r>
              <a:rPr lang="en-US" altLang="zh-CN" dirty="0" smtClean="0">
                <a:latin typeface="Times New Roman" pitchFamily="18" charset="0"/>
                <a:cs typeface="Times New Roman" pitchFamily="18" charset="0"/>
              </a:rPr>
              <a:t> </a:t>
            </a:r>
            <a:r>
              <a:rPr lang="en-US" altLang="zh-CN" i="1" dirty="0">
                <a:solidFill>
                  <a:srgbClr val="000000"/>
                </a:solidFill>
                <a:latin typeface="Times New Roman" pitchFamily="18" charset="0"/>
                <a:cs typeface="Times New Roman" pitchFamily="18" charset="0"/>
              </a:rPr>
              <a:t>also</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became</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‘pleasure</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peripheries’</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to</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the</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large</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industrial</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cities.</a:t>
            </a:r>
            <a:r>
              <a:rPr lang="en-US" altLang="zh-CN" dirty="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Tourists</a:t>
            </a:r>
            <a:r>
              <a:rPr lang="en-US" altLang="zh-CN" dirty="0" smtClean="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went</a:t>
            </a:r>
            <a:r>
              <a:rPr lang="en-US" altLang="zh-CN" dirty="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there for</a:t>
            </a:r>
            <a:r>
              <a:rPr lang="en-US" altLang="zh-CN" dirty="0" smtClean="0">
                <a:latin typeface="Times New Roman" pitchFamily="18" charset="0"/>
                <a:cs typeface="Times New Roman" pitchFamily="18" charset="0"/>
              </a:rPr>
              <a:t> </a:t>
            </a:r>
            <a:r>
              <a:rPr lang="en-US" altLang="zh-CN" i="1" dirty="0" smtClean="0">
                <a:solidFill>
                  <a:srgbClr val="000000"/>
                </a:solidFill>
                <a:latin typeface="Times New Roman" pitchFamily="18" charset="0"/>
                <a:cs typeface="Times New Roman" pitchFamily="18" charset="0"/>
              </a:rPr>
              <a:t>fun</a:t>
            </a:r>
            <a:r>
              <a:rPr lang="en-US" altLang="zh-CN" dirty="0" smtClean="0">
                <a:solidFill>
                  <a:srgbClr val="000000"/>
                </a:solidFill>
                <a:latin typeface="Times New Roman" pitchFamily="18" charset="0"/>
                <a:cs typeface="Times New Roman" pitchFamily="18" charset="0"/>
              </a:rPr>
              <a:t>,</a:t>
            </a:r>
            <a:r>
              <a:rPr lang="en-US" altLang="zh-CN" dirty="0" smtClean="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for</a:t>
            </a:r>
            <a:r>
              <a:rPr lang="en-US" altLang="zh-CN" dirty="0" smtClean="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pleasure,</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to</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‘let</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their</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hair</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down.’</a:t>
            </a:r>
          </a:p>
          <a:p>
            <a:pPr marL="342900" indent="-342900">
              <a:lnSpc>
                <a:spcPts val="856"/>
              </a:lnSpc>
              <a:buFont typeface="+mj-lt"/>
              <a:buAutoNum type="arabicPeriod"/>
            </a:pPr>
            <a:endParaRPr lang="en-US" altLang="zh-CN" dirty="0" smtClean="0"/>
          </a:p>
          <a:p>
            <a:pPr marL="342900" indent="-342900">
              <a:lnSpc>
                <a:spcPts val="856"/>
              </a:lnSpc>
              <a:buFont typeface="+mj-lt"/>
              <a:buAutoNum type="arabicPeriod"/>
            </a:pPr>
            <a:endParaRPr lang="en-US" altLang="zh-CN" dirty="0" smtClean="0"/>
          </a:p>
          <a:p>
            <a:pPr marL="342900" indent="-342900">
              <a:lnSpc>
                <a:spcPts val="1882"/>
              </a:lnSpc>
              <a:buFont typeface="+mj-lt"/>
              <a:buAutoNum type="arabicPeriod"/>
              <a:tabLst>
                <a:tab pos="391180" algn="l"/>
                <a:tab pos="586770" algn="l"/>
              </a:tabLst>
            </a:pPr>
            <a:r>
              <a:rPr lang="en-US" altLang="zh-CN" dirty="0" smtClean="0">
                <a:solidFill>
                  <a:srgbClr val="000000"/>
                </a:solidFill>
                <a:latin typeface="Times New Roman" pitchFamily="18" charset="0"/>
                <a:cs typeface="Times New Roman" pitchFamily="18" charset="0"/>
              </a:rPr>
              <a:t>These</a:t>
            </a:r>
            <a:r>
              <a:rPr lang="en-US" altLang="zh-CN" dirty="0" smtClean="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new</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towns</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depend</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on</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their</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prosperity</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for</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tourism,</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relying</a:t>
            </a:r>
            <a:r>
              <a:rPr lang="en-US" altLang="zh-CN" dirty="0">
                <a:latin typeface="Times New Roman" pitchFamily="18" charset="0"/>
                <a:cs typeface="Times New Roman" pitchFamily="18" charset="0"/>
              </a:rPr>
              <a:t> </a:t>
            </a:r>
            <a:r>
              <a:rPr lang="en-US" altLang="zh-CN" i="1" dirty="0">
                <a:solidFill>
                  <a:srgbClr val="000000"/>
                </a:solidFill>
                <a:latin typeface="Times New Roman" pitchFamily="18" charset="0"/>
                <a:cs typeface="Times New Roman" pitchFamily="18" charset="0"/>
              </a:rPr>
              <a:t>initially</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on</a:t>
            </a:r>
            <a:r>
              <a:rPr lang="en-US" altLang="zh-CN" dirty="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their</a:t>
            </a:r>
            <a:r>
              <a:rPr lang="en-US" altLang="zh-CN" dirty="0" smtClean="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natural attractions</a:t>
            </a:r>
            <a:r>
              <a:rPr lang="en-US" altLang="zh-CN" dirty="0" smtClean="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(the</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sea)</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and</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then</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much</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more</a:t>
            </a:r>
            <a:r>
              <a:rPr lang="en-US" altLang="zh-CN" dirty="0">
                <a:latin typeface="Times New Roman" pitchFamily="18" charset="0"/>
                <a:cs typeface="Times New Roman" pitchFamily="18" charset="0"/>
              </a:rPr>
              <a:t> </a:t>
            </a:r>
            <a:r>
              <a:rPr lang="en-US" altLang="zh-CN" dirty="0">
                <a:solidFill>
                  <a:srgbClr val="000000"/>
                </a:solidFill>
                <a:latin typeface="Times New Roman" pitchFamily="18" charset="0"/>
                <a:cs typeface="Times New Roman" pitchFamily="18" charset="0"/>
              </a:rPr>
              <a:t>on</a:t>
            </a:r>
            <a:r>
              <a:rPr lang="en-US" altLang="zh-CN" dirty="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secondary</a:t>
            </a:r>
            <a:r>
              <a:rPr lang="en-US" altLang="zh-CN" dirty="0">
                <a:latin typeface="Times New Roman" pitchFamily="18" charset="0"/>
                <a:cs typeface="Times New Roman" pitchFamily="18" charset="0"/>
              </a:rPr>
              <a:t> </a:t>
            </a:r>
            <a:r>
              <a:rPr lang="en-US" altLang="zh-CN" dirty="0" smtClean="0">
                <a:solidFill>
                  <a:srgbClr val="000000"/>
                </a:solidFill>
                <a:latin typeface="Times New Roman" pitchFamily="18" charset="0"/>
                <a:cs typeface="Times New Roman" pitchFamily="18" charset="0"/>
              </a:rPr>
              <a:t>attractions.</a:t>
            </a:r>
          </a:p>
          <a:p>
            <a:pPr marL="342900" indent="-342900">
              <a:lnSpc>
                <a:spcPts val="1882"/>
              </a:lnSpc>
              <a:buFont typeface="+mj-lt"/>
              <a:buAutoNum type="arabicPeriod"/>
              <a:tabLst>
                <a:tab pos="391180" algn="l"/>
                <a:tab pos="586770" algn="l"/>
              </a:tabLst>
            </a:pPr>
            <a:endParaRPr lang="en-US" altLang="zh-CN" dirty="0">
              <a:solidFill>
                <a:srgbClr val="000000"/>
              </a:solidFill>
              <a:latin typeface="Times New Roman" pitchFamily="18" charset="0"/>
              <a:cs typeface="Times New Roman" pitchFamily="18" charset="0"/>
            </a:endParaRPr>
          </a:p>
          <a:p>
            <a:pPr marL="342900" indent="-342900">
              <a:lnSpc>
                <a:spcPts val="1882"/>
              </a:lnSpc>
              <a:buFont typeface="+mj-lt"/>
              <a:buAutoNum type="arabicPeriod"/>
              <a:tabLst>
                <a:tab pos="391180" algn="l"/>
                <a:tab pos="586770" algn="l"/>
              </a:tabLst>
            </a:pPr>
            <a:r>
              <a:rPr lang="en-US" altLang="zh-CN" dirty="0" smtClean="0">
                <a:solidFill>
                  <a:srgbClr val="000000"/>
                </a:solidFill>
                <a:latin typeface="Times New Roman" pitchFamily="18" charset="0"/>
                <a:cs typeface="Times New Roman" pitchFamily="18" charset="0"/>
              </a:rPr>
              <a:t>Led by the British, a similar process occurred in Europe and North America</a:t>
            </a:r>
          </a:p>
          <a:p>
            <a:pPr marL="342900" indent="-342900">
              <a:lnSpc>
                <a:spcPts val="1882"/>
              </a:lnSpc>
              <a:buFont typeface="+mj-lt"/>
              <a:buAutoNum type="arabicPeriod"/>
              <a:tabLst>
                <a:tab pos="391180" algn="l"/>
                <a:tab pos="586770" algn="l"/>
              </a:tabLst>
            </a:pPr>
            <a:endParaRPr lang="en-US" altLang="zh-CN" dirty="0">
              <a:solidFill>
                <a:srgbClr val="000000"/>
              </a:solidFill>
              <a:latin typeface="Times New Roman" pitchFamily="18" charset="0"/>
              <a:cs typeface="Times New Roman" pitchFamily="18" charset="0"/>
            </a:endParaRPr>
          </a:p>
          <a:p>
            <a:pPr marL="342900" indent="-342900">
              <a:lnSpc>
                <a:spcPts val="1882"/>
              </a:lnSpc>
              <a:buFont typeface="+mj-lt"/>
              <a:buAutoNum type="arabicPeriod"/>
              <a:tabLst>
                <a:tab pos="391180" algn="l"/>
                <a:tab pos="586770" algn="l"/>
              </a:tabLst>
            </a:pPr>
            <a:r>
              <a:rPr lang="en-US" altLang="zh-CN" dirty="0" smtClean="0">
                <a:solidFill>
                  <a:srgbClr val="000000"/>
                </a:solidFill>
                <a:latin typeface="Times New Roman" pitchFamily="18" charset="0"/>
                <a:cs typeface="Times New Roman" pitchFamily="18" charset="0"/>
              </a:rPr>
              <a:t>Later, in the 1920s, changed attitudes to the sun and its dangers/benefits were reflected in new patterns of holiday taking.</a:t>
            </a:r>
          </a:p>
          <a:p>
            <a:pPr>
              <a:lnSpc>
                <a:spcPts val="1882"/>
              </a:lnSpc>
              <a:tabLst>
                <a:tab pos="391180" algn="l"/>
                <a:tab pos="586770" algn="l"/>
              </a:tabLst>
            </a:pPr>
            <a:endParaRPr lang="en-US" altLang="zh-CN" dirty="0">
              <a:solidFill>
                <a:srgbClr val="000000"/>
              </a:solidFill>
              <a:latin typeface="Times New Roman" pitchFamily="18" charset="0"/>
              <a:cs typeface="Times New Roman" pitchFamily="18" charset="0"/>
            </a:endParaRPr>
          </a:p>
          <a:p>
            <a:pPr>
              <a:lnSpc>
                <a:spcPts val="1882"/>
              </a:lnSpc>
              <a:tabLst>
                <a:tab pos="391180" algn="l"/>
                <a:tab pos="586770" algn="l"/>
              </a:tabLst>
            </a:pPr>
            <a:endParaRPr lang="en-US" altLang="zh-CN" dirty="0">
              <a:solidFill>
                <a:srgbClr val="000000"/>
              </a:solidFill>
              <a:latin typeface="Times New Roman" pitchFamily="18" charset="0"/>
              <a:cs typeface="Times New Roman" pitchFamily="18" charset="0"/>
            </a:endParaRPr>
          </a:p>
        </p:txBody>
      </p:sp>
      <p:sp>
        <p:nvSpPr>
          <p:cNvPr id="2" name="TextBox 1"/>
          <p:cNvSpPr txBox="1"/>
          <p:nvPr/>
        </p:nvSpPr>
        <p:spPr>
          <a:xfrm>
            <a:off x="1311952" y="449943"/>
            <a:ext cx="5881546" cy="584775"/>
          </a:xfrm>
          <a:prstGeom prst="rect">
            <a:avLst/>
          </a:prstGeom>
          <a:noFill/>
        </p:spPr>
        <p:txBody>
          <a:bodyPr wrap="none" rtlCol="0">
            <a:spAutoFit/>
          </a:bodyPr>
          <a:lstStyle/>
          <a:p>
            <a:r>
              <a:rPr lang="en-US" sz="3200" dirty="0" smtClean="0">
                <a:latin typeface="Times New Roman" charset="0"/>
                <a:ea typeface="Times New Roman" charset="0"/>
                <a:cs typeface="Times New Roman" charset="0"/>
              </a:rPr>
              <a:t>Impacts of mass domestic tourism</a:t>
            </a:r>
            <a:endParaRPr lang="en-US"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083156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4590145" y="1220567"/>
            <a:ext cx="4129314" cy="4598695"/>
          </a:xfrm>
          <a:prstGeom prst="rect">
            <a:avLst/>
          </a:prstGeom>
          <a:noFill/>
        </p:spPr>
        <p:txBody>
          <a:bodyPr wrap="square" lIns="0" tIns="0" rIns="0" rtlCol="0">
            <a:spAutoFit/>
          </a:bodyPr>
          <a:lstStyle/>
          <a:p>
            <a:pPr>
              <a:lnSpc>
                <a:spcPts val="856"/>
              </a:lnSpc>
            </a:pPr>
            <a:endParaRPr lang="en-US" altLang="zh-CN" dirty="0" smtClean="0"/>
          </a:p>
          <a:p>
            <a:pPr>
              <a:lnSpc>
                <a:spcPts val="1882"/>
              </a:lnSpc>
              <a:tabLst>
                <a:tab pos="391180" algn="l"/>
              </a:tabLst>
            </a:pPr>
            <a:r>
              <a:rPr lang="en-US" altLang="zh-CN" sz="2000" dirty="0">
                <a:solidFill>
                  <a:srgbClr val="000000"/>
                </a:solidFill>
                <a:latin typeface="Times New Roman" pitchFamily="18" charset="0"/>
                <a:cs typeface="Times New Roman" pitchFamily="18" charset="0"/>
              </a:rPr>
              <a:t>William</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Wordsworth</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(unsuccessfully)</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opposing</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the</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construction</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of</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the</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Kendal</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and</a:t>
            </a:r>
            <a:r>
              <a:rPr lang="en-US" altLang="zh-CN" sz="2000" dirty="0">
                <a:latin typeface="Times New Roman" pitchFamily="18" charset="0"/>
                <a:cs typeface="Times New Roman" pitchFamily="18" charset="0"/>
              </a:rPr>
              <a:t> </a:t>
            </a:r>
            <a:r>
              <a:rPr lang="en-US" altLang="zh-CN" sz="2000" dirty="0" smtClean="0">
                <a:solidFill>
                  <a:srgbClr val="000000"/>
                </a:solidFill>
                <a:latin typeface="Times New Roman" pitchFamily="18" charset="0"/>
                <a:cs typeface="Times New Roman" pitchFamily="18" charset="0"/>
              </a:rPr>
              <a:t>Windermere Railway</a:t>
            </a:r>
            <a:r>
              <a:rPr lang="en-US" altLang="zh-CN" sz="2000" dirty="0" smtClean="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in</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the</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(English)</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Lake</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District</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in</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the</a:t>
            </a:r>
            <a:r>
              <a:rPr lang="en-US" altLang="zh-CN" sz="2000" dirty="0">
                <a:latin typeface="Times New Roman" pitchFamily="18" charset="0"/>
                <a:cs typeface="Times New Roman" pitchFamily="18" charset="0"/>
              </a:rPr>
              <a:t> </a:t>
            </a:r>
            <a:r>
              <a:rPr lang="en-US" altLang="zh-CN" sz="2000" dirty="0">
                <a:solidFill>
                  <a:srgbClr val="000000"/>
                </a:solidFill>
                <a:latin typeface="Times New Roman" pitchFamily="18" charset="0"/>
                <a:cs typeface="Times New Roman" pitchFamily="18" charset="0"/>
              </a:rPr>
              <a:t>1840s:</a:t>
            </a:r>
          </a:p>
          <a:p>
            <a:pPr>
              <a:lnSpc>
                <a:spcPts val="856"/>
              </a:lnSpc>
            </a:pPr>
            <a:endParaRPr lang="en-US" altLang="zh-CN" sz="2000" dirty="0" smtClean="0"/>
          </a:p>
          <a:p>
            <a:pPr>
              <a:lnSpc>
                <a:spcPts val="856"/>
              </a:lnSpc>
            </a:pPr>
            <a:endParaRPr lang="en-US" altLang="zh-CN" sz="2000" dirty="0" smtClean="0"/>
          </a:p>
          <a:p>
            <a:pPr>
              <a:lnSpc>
                <a:spcPts val="856"/>
              </a:lnSpc>
            </a:pPr>
            <a:endParaRPr lang="en-US" altLang="zh-CN" sz="2000" dirty="0" smtClean="0"/>
          </a:p>
          <a:p>
            <a:pPr>
              <a:lnSpc>
                <a:spcPts val="856"/>
              </a:lnSpc>
            </a:pPr>
            <a:endParaRPr lang="en-US" altLang="zh-CN" sz="2000" dirty="0" smtClean="0"/>
          </a:p>
          <a:p>
            <a:pPr>
              <a:tabLst>
                <a:tab pos="391180" algn="l"/>
              </a:tabLst>
            </a:pPr>
            <a:r>
              <a:rPr lang="en-US" altLang="zh-CN" sz="2000" i="1" dirty="0" smtClean="0">
                <a:solidFill>
                  <a:srgbClr val="000000"/>
                </a:solidFill>
                <a:latin typeface="Times New Roman" pitchFamily="18" charset="0"/>
                <a:cs typeface="Times New Roman" pitchFamily="18" charset="0"/>
              </a:rPr>
              <a:t>There</a:t>
            </a:r>
            <a:r>
              <a:rPr lang="en-US" altLang="zh-CN" sz="2000" dirty="0" smtClean="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would</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be</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‘cheap</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trains</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pouring</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out</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their</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hundreds</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at</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a</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time</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along</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the</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margin</a:t>
            </a:r>
            <a:r>
              <a:rPr lang="en-US" altLang="zh-CN" sz="2000" dirty="0">
                <a:latin typeface="Times New Roman" pitchFamily="18" charset="0"/>
                <a:cs typeface="Times New Roman" pitchFamily="18" charset="0"/>
              </a:rPr>
              <a:t> </a:t>
            </a:r>
            <a:r>
              <a:rPr lang="en-US" altLang="zh-CN" sz="2000" i="1" dirty="0" smtClean="0">
                <a:solidFill>
                  <a:srgbClr val="000000"/>
                </a:solidFill>
                <a:latin typeface="Times New Roman" pitchFamily="18" charset="0"/>
                <a:cs typeface="Times New Roman" pitchFamily="18" charset="0"/>
              </a:rPr>
              <a:t>of [</a:t>
            </a:r>
            <a:r>
              <a:rPr lang="en-US" altLang="zh-CN" sz="2000" i="1" dirty="0">
                <a:solidFill>
                  <a:srgbClr val="000000"/>
                </a:solidFill>
                <a:latin typeface="Times New Roman" pitchFamily="18" charset="0"/>
                <a:cs typeface="Times New Roman" pitchFamily="18" charset="0"/>
              </a:rPr>
              <a:t>Lake]</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Windermere’</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and</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excursionists</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from</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the</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industrial</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towns</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of</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Lancashire</a:t>
            </a:r>
            <a:r>
              <a:rPr lang="en-US" altLang="zh-CN" sz="2000" dirty="0">
                <a:latin typeface="Times New Roman" pitchFamily="18" charset="0"/>
                <a:cs typeface="Times New Roman" pitchFamily="18" charset="0"/>
              </a:rPr>
              <a:t> </a:t>
            </a:r>
            <a:r>
              <a:rPr lang="en-US" altLang="zh-CN" sz="2000" i="1" dirty="0" smtClean="0">
                <a:solidFill>
                  <a:srgbClr val="000000"/>
                </a:solidFill>
                <a:latin typeface="Times New Roman" pitchFamily="18" charset="0"/>
                <a:cs typeface="Times New Roman" pitchFamily="18" charset="0"/>
              </a:rPr>
              <a:t>and Yorkshire</a:t>
            </a:r>
            <a:r>
              <a:rPr lang="en-US" altLang="zh-CN" sz="2000" dirty="0" smtClean="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wanting</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‘wrestling</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matches,</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horses</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and</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boat</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races</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without</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number.’</a:t>
            </a:r>
            <a:r>
              <a:rPr lang="en-US" altLang="zh-CN" sz="2000" dirty="0">
                <a:latin typeface="Times New Roman" pitchFamily="18" charset="0"/>
                <a:cs typeface="Times New Roman" pitchFamily="18" charset="0"/>
              </a:rPr>
              <a:t>  </a:t>
            </a:r>
            <a:r>
              <a:rPr lang="en-US" altLang="zh-CN" sz="2000" i="1" dirty="0" smtClean="0">
                <a:solidFill>
                  <a:srgbClr val="000000"/>
                </a:solidFill>
                <a:latin typeface="Times New Roman" pitchFamily="18" charset="0"/>
                <a:cs typeface="Times New Roman" pitchFamily="18" charset="0"/>
              </a:rPr>
              <a:t>There would</a:t>
            </a:r>
            <a:r>
              <a:rPr lang="en-US" altLang="zh-CN" sz="2000" dirty="0" smtClean="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also</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be</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‘pothouses</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and</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beershops</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run</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‘by</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the</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lower</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class</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of</a:t>
            </a:r>
            <a:r>
              <a:rPr lang="en-US" altLang="zh-CN" sz="2000" dirty="0">
                <a:latin typeface="Times New Roman" pitchFamily="18" charset="0"/>
                <a:cs typeface="Times New Roman" pitchFamily="18" charset="0"/>
              </a:rPr>
              <a:t> </a:t>
            </a:r>
            <a:r>
              <a:rPr lang="en-US" altLang="zh-CN" sz="2000" i="1" dirty="0">
                <a:solidFill>
                  <a:srgbClr val="000000"/>
                </a:solidFill>
                <a:latin typeface="Times New Roman" pitchFamily="18" charset="0"/>
                <a:cs typeface="Times New Roman" pitchFamily="18" charset="0"/>
              </a:rPr>
              <a:t>innkeepers.’</a:t>
            </a:r>
          </a:p>
          <a:p>
            <a:pPr>
              <a:lnSpc>
                <a:spcPts val="856"/>
              </a:lnSpc>
            </a:pPr>
            <a:endParaRPr lang="en-US" altLang="zh-CN" sz="2000" dirty="0" smtClean="0"/>
          </a:p>
          <a:p>
            <a:pPr>
              <a:lnSpc>
                <a:spcPts val="856"/>
              </a:lnSpc>
            </a:pPr>
            <a:endParaRPr lang="en-US" altLang="zh-CN" sz="2000" dirty="0" smtClean="0"/>
          </a:p>
        </p:txBody>
      </p:sp>
      <p:sp>
        <p:nvSpPr>
          <p:cNvPr id="6" name="TextBox 5"/>
          <p:cNvSpPr txBox="1"/>
          <p:nvPr/>
        </p:nvSpPr>
        <p:spPr>
          <a:xfrm>
            <a:off x="1660072" y="65821"/>
            <a:ext cx="4853829" cy="584775"/>
          </a:xfrm>
          <a:prstGeom prst="rect">
            <a:avLst/>
          </a:prstGeom>
          <a:noFill/>
        </p:spPr>
        <p:txBody>
          <a:bodyPr wrap="none" rtlCol="0">
            <a:spAutoFit/>
          </a:bodyPr>
          <a:lstStyle/>
          <a:p>
            <a:r>
              <a:rPr lang="en-US" sz="3200" smtClean="0"/>
              <a:t>NOT EVERYONE WAS HAPPY</a:t>
            </a:r>
            <a:endParaRPr lang="en-US" sz="320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200" y="1089939"/>
            <a:ext cx="3524786" cy="4772017"/>
          </a:xfrm>
          <a:prstGeom prst="rect">
            <a:avLst/>
          </a:prstGeom>
        </p:spPr>
      </p:pic>
    </p:spTree>
    <p:extLst>
      <p:ext uri="{BB962C8B-B14F-4D97-AF65-F5344CB8AC3E}">
        <p14:creationId xmlns:p14="http://schemas.microsoft.com/office/powerpoint/2010/main" val="908842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73655" y="994284"/>
            <a:ext cx="3924470" cy="4699620"/>
          </a:xfrm>
          <a:prstGeom prst="rect">
            <a:avLst/>
          </a:prstGeom>
        </p:spPr>
        <p:txBody>
          <a:bodyPr vert="horz" wrap="square" lIns="0" tIns="0" rIns="0" bIns="0" rtlCol="0">
            <a:spAutoFit/>
          </a:bodyPr>
          <a:lstStyle/>
          <a:p>
            <a:pPr marL="10860"/>
            <a:endParaRPr sz="1539" dirty="0">
              <a:latin typeface="Times New Roman"/>
              <a:cs typeface="Times New Roman"/>
            </a:endParaRPr>
          </a:p>
          <a:p>
            <a:pPr>
              <a:spcBef>
                <a:spcPts val="27"/>
              </a:spcBef>
            </a:pPr>
            <a:endParaRPr dirty="0">
              <a:latin typeface="Times New Roman"/>
              <a:cs typeface="Times New Roman"/>
            </a:endParaRPr>
          </a:p>
          <a:p>
            <a:pPr marL="10860"/>
            <a:r>
              <a:rPr sz="2000" spc="-9" dirty="0">
                <a:latin typeface="Times New Roman"/>
                <a:cs typeface="Times New Roman"/>
              </a:rPr>
              <a:t>Rev. Francis Kilvert, 1870, on meeting </a:t>
            </a:r>
            <a:r>
              <a:rPr sz="2000" spc="-4" dirty="0">
                <a:latin typeface="Times New Roman"/>
                <a:cs typeface="Times New Roman"/>
              </a:rPr>
              <a:t>two </a:t>
            </a:r>
            <a:r>
              <a:rPr sz="2000" spc="-9" dirty="0">
                <a:latin typeface="Times New Roman"/>
                <a:cs typeface="Times New Roman"/>
              </a:rPr>
              <a:t>touris</a:t>
            </a:r>
            <a:r>
              <a:rPr sz="2000" spc="-4" dirty="0">
                <a:latin typeface="Times New Roman"/>
                <a:cs typeface="Times New Roman"/>
              </a:rPr>
              <a:t>ts </a:t>
            </a:r>
            <a:r>
              <a:rPr sz="2000" spc="-9" dirty="0">
                <a:latin typeface="Times New Roman"/>
                <a:cs typeface="Times New Roman"/>
              </a:rPr>
              <a:t>at Llanthony Abbey </a:t>
            </a:r>
            <a:r>
              <a:rPr sz="2000" spc="-4" dirty="0">
                <a:latin typeface="Times New Roman"/>
                <a:cs typeface="Times New Roman"/>
              </a:rPr>
              <a:t>in </a:t>
            </a:r>
            <a:r>
              <a:rPr sz="2000" spc="-9" dirty="0">
                <a:latin typeface="Times New Roman"/>
                <a:cs typeface="Times New Roman"/>
              </a:rPr>
              <a:t>Wales</a:t>
            </a:r>
            <a:r>
              <a:rPr sz="2000" spc="-4" dirty="0">
                <a:latin typeface="Times New Roman"/>
                <a:cs typeface="Times New Roman"/>
              </a:rPr>
              <a:t>:</a:t>
            </a:r>
            <a:endParaRPr sz="2000" dirty="0">
              <a:latin typeface="Times New Roman"/>
              <a:cs typeface="Times New Roman"/>
            </a:endParaRPr>
          </a:p>
          <a:p>
            <a:pPr>
              <a:spcBef>
                <a:spcPts val="32"/>
              </a:spcBef>
            </a:pPr>
            <a:endParaRPr sz="2000" dirty="0">
              <a:latin typeface="Times New Roman"/>
              <a:cs typeface="Times New Roman"/>
            </a:endParaRPr>
          </a:p>
          <a:p>
            <a:pPr marL="401811" marR="4344">
              <a:lnSpc>
                <a:spcPct val="191700"/>
              </a:lnSpc>
            </a:pPr>
            <a:r>
              <a:rPr sz="2000" i="1" spc="-9" dirty="0" smtClean="0">
                <a:latin typeface="Times New Roman"/>
                <a:cs typeface="Times New Roman"/>
              </a:rPr>
              <a:t>O</a:t>
            </a:r>
            <a:r>
              <a:rPr sz="2000" i="1" spc="-4" dirty="0" smtClean="0">
                <a:latin typeface="Times New Roman"/>
                <a:cs typeface="Times New Roman"/>
              </a:rPr>
              <a:t>f </a:t>
            </a:r>
            <a:r>
              <a:rPr sz="2000" i="1" spc="-9" dirty="0">
                <a:latin typeface="Times New Roman"/>
                <a:cs typeface="Times New Roman"/>
              </a:rPr>
              <a:t>all noxious animals </a:t>
            </a:r>
            <a:r>
              <a:rPr sz="2000" i="1" spc="-4" dirty="0">
                <a:latin typeface="Times New Roman"/>
                <a:cs typeface="Times New Roman"/>
              </a:rPr>
              <a:t>too </a:t>
            </a:r>
            <a:r>
              <a:rPr sz="2000" i="1" spc="-9" dirty="0">
                <a:latin typeface="Times New Roman"/>
                <a:cs typeface="Times New Roman"/>
              </a:rPr>
              <a:t>the mos</a:t>
            </a:r>
            <a:r>
              <a:rPr sz="2000" i="1" spc="-4" dirty="0">
                <a:latin typeface="Times New Roman"/>
                <a:cs typeface="Times New Roman"/>
              </a:rPr>
              <a:t>t </a:t>
            </a:r>
            <a:r>
              <a:rPr sz="2000" i="1" spc="-9" dirty="0">
                <a:latin typeface="Times New Roman"/>
                <a:cs typeface="Times New Roman"/>
              </a:rPr>
              <a:t>noxious </a:t>
            </a:r>
            <a:r>
              <a:rPr sz="2000" i="1" spc="-4" dirty="0">
                <a:latin typeface="Times New Roman"/>
                <a:cs typeface="Times New Roman"/>
              </a:rPr>
              <a:t>is a tourist.  </a:t>
            </a:r>
            <a:r>
              <a:rPr sz="2000" i="1" spc="-13" dirty="0">
                <a:latin typeface="Times New Roman"/>
                <a:cs typeface="Times New Roman"/>
              </a:rPr>
              <a:t>And </a:t>
            </a:r>
            <a:r>
              <a:rPr sz="2000" i="1" spc="-9" dirty="0">
                <a:latin typeface="Times New Roman"/>
                <a:cs typeface="Times New Roman"/>
              </a:rPr>
              <a:t>of all </a:t>
            </a:r>
            <a:r>
              <a:rPr sz="2000" i="1" spc="-4" dirty="0">
                <a:latin typeface="Times New Roman"/>
                <a:cs typeface="Times New Roman"/>
              </a:rPr>
              <a:t>tourists </a:t>
            </a:r>
            <a:r>
              <a:rPr sz="2000" i="1" spc="-9" dirty="0">
                <a:latin typeface="Times New Roman"/>
                <a:cs typeface="Times New Roman"/>
              </a:rPr>
              <a:t>the mos</a:t>
            </a:r>
            <a:r>
              <a:rPr sz="2000" i="1" spc="-4" dirty="0">
                <a:latin typeface="Times New Roman"/>
                <a:cs typeface="Times New Roman"/>
              </a:rPr>
              <a:t>t </a:t>
            </a:r>
            <a:r>
              <a:rPr sz="2000" i="1" spc="-9" dirty="0">
                <a:latin typeface="Times New Roman"/>
                <a:cs typeface="Times New Roman"/>
              </a:rPr>
              <a:t>vulgar, </a:t>
            </a:r>
            <a:r>
              <a:rPr sz="2000" i="1" spc="-4" dirty="0">
                <a:latin typeface="Times New Roman"/>
                <a:cs typeface="Times New Roman"/>
              </a:rPr>
              <a:t>illbr</a:t>
            </a:r>
            <a:r>
              <a:rPr sz="2000" i="1" spc="-9" dirty="0">
                <a:latin typeface="Times New Roman"/>
                <a:cs typeface="Times New Roman"/>
              </a:rPr>
              <a:t>ed, offensive and loathsome </a:t>
            </a:r>
            <a:r>
              <a:rPr sz="2000" i="1" spc="-4" dirty="0">
                <a:latin typeface="Times New Roman"/>
                <a:cs typeface="Times New Roman"/>
              </a:rPr>
              <a:t>is </a:t>
            </a:r>
            <a:r>
              <a:rPr sz="2000" i="1" spc="-9" dirty="0">
                <a:latin typeface="Times New Roman"/>
                <a:cs typeface="Times New Roman"/>
              </a:rPr>
              <a:t>the British </a:t>
            </a:r>
            <a:r>
              <a:rPr sz="2000" i="1" spc="-4" dirty="0">
                <a:latin typeface="Times New Roman"/>
                <a:cs typeface="Times New Roman"/>
              </a:rPr>
              <a:t>tourist.</a:t>
            </a:r>
            <a:endParaRPr sz="2000" dirty="0">
              <a:latin typeface="Times New Roman"/>
              <a:cs typeface="Times New Roman"/>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258" y="747111"/>
            <a:ext cx="3111500" cy="5080000"/>
          </a:xfrm>
          <a:prstGeom prst="rect">
            <a:avLst/>
          </a:prstGeom>
        </p:spPr>
      </p:pic>
    </p:spTree>
    <p:extLst>
      <p:ext uri="{BB962C8B-B14F-4D97-AF65-F5344CB8AC3E}">
        <p14:creationId xmlns:p14="http://schemas.microsoft.com/office/powerpoint/2010/main" val="1870849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Middlese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Middlesex template.potx</Template>
  <TotalTime>3310</TotalTime>
  <Words>2640</Words>
  <Application>Microsoft Macintosh PowerPoint</Application>
  <PresentationFormat>On-screen Show (4:3)</PresentationFormat>
  <Paragraphs>580</Paragraphs>
  <Slides>46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Cambria</vt:lpstr>
      <vt:lpstr>Mangal</vt:lpstr>
      <vt:lpstr>ＭＳ Ｐゴシック</vt:lpstr>
      <vt:lpstr>Times New Roman</vt:lpstr>
      <vt:lpstr>宋体</vt:lpstr>
      <vt:lpstr>Middlesex template</vt:lpstr>
      <vt:lpstr>PowerPoint Presentation</vt:lpstr>
      <vt:lpstr>THE BASIC ARGUMENT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were the domestic tourists?</vt:lpstr>
      <vt:lpstr>2.  Mass International tourism Post-1945</vt:lpstr>
      <vt:lpstr>Growth in tourist arrivals since 1950</vt:lpstr>
      <vt:lpstr>Western outbound tourism 1950s – 1980s</vt:lpstr>
      <vt:lpstr>Mid-twentieth century package tourism</vt:lpstr>
      <vt:lpstr>The mass tourists of the 1960s and 1970s and beyond</vt:lpstr>
      <vt:lpstr>3.  Japanese Tourism: from 1970s </vt:lpstr>
      <vt:lpstr>PowerPoint Presentation</vt:lpstr>
      <vt:lpstr>International arrivals to Japan 2013-2015</vt:lpstr>
      <vt:lpstr>Types of Outbound Japanese tourists?</vt:lpstr>
      <vt:lpstr>A common complaint about Japanese tourists………</vt:lpstr>
      <vt:lpstr>Japanese tourism 2015</vt:lpstr>
      <vt:lpstr>4.  The growth and growth of Chinese Tourism</vt:lpstr>
      <vt:lpstr>The Cultural Revolution 1966/7 - 1976</vt:lpstr>
      <vt:lpstr>PowerPoint Presentation</vt:lpstr>
      <vt:lpstr>Queue for Gondola Lift, Huangshan, 2015. </vt:lpstr>
      <vt:lpstr>Outbound tourism from China</vt:lpstr>
      <vt:lpstr>PowerPoint Presentation</vt:lpstr>
      <vt:lpstr>Chinese outbound trips 2000-2013</vt:lpstr>
      <vt:lpstr>PowerPoint Presentation</vt:lpstr>
      <vt:lpstr>Who are the Chinese outbound tourists?</vt:lpstr>
      <vt:lpstr>PowerPoint Presentation</vt:lpstr>
      <vt:lpstr>Inbound tourism to China</vt:lpstr>
      <vt:lpstr>China: a new centre of international tourism…</vt:lpstr>
      <vt:lpstr>Mass tourism: the overall pattern</vt:lpstr>
      <vt:lpstr>What is so special about East Asian tourism?</vt:lpstr>
      <vt:lpstr>Do we need a new ‘paradigm’ to understand East Asian tourism?</vt:lpstr>
      <vt:lpstr>PowerPoint Presentation</vt:lpstr>
      <vt:lpstr>What do these have in common?</vt:lpstr>
      <vt:lpstr>And these?</vt:lpstr>
      <vt:lpstr>Finally…….</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dc:creator>
  <cp:lastModifiedBy>David Harrison</cp:lastModifiedBy>
  <cp:revision>155</cp:revision>
  <cp:lastPrinted>2016-11-07T16:00:15Z</cp:lastPrinted>
  <dcterms:created xsi:type="dcterms:W3CDTF">2014-09-24T16:17:36Z</dcterms:created>
  <dcterms:modified xsi:type="dcterms:W3CDTF">2017-10-10T16:35:01Z</dcterms:modified>
</cp:coreProperties>
</file>