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547" r:id="rId2"/>
    <p:sldId id="584" r:id="rId3"/>
    <p:sldId id="586" r:id="rId4"/>
    <p:sldId id="590" r:id="rId5"/>
    <p:sldId id="592" r:id="rId6"/>
    <p:sldId id="593" r:id="rId7"/>
    <p:sldId id="591" r:id="rId8"/>
    <p:sldId id="601" r:id="rId9"/>
    <p:sldId id="564" r:id="rId10"/>
    <p:sldId id="602" r:id="rId11"/>
    <p:sldId id="598" r:id="rId12"/>
    <p:sldId id="550" r:id="rId13"/>
    <p:sldId id="486" r:id="rId14"/>
    <p:sldId id="596" r:id="rId15"/>
    <p:sldId id="581" r:id="rId16"/>
    <p:sldId id="595" r:id="rId17"/>
  </p:sldIdLst>
  <p:sldSz cx="9144000" cy="6858000" type="screen4x3"/>
  <p:notesSz cx="6811963" cy="9942513"/>
  <p:custDataLst>
    <p:tags r:id="rId20"/>
  </p:custDataLst>
  <p:defaultTextStyle>
    <a:defPPr>
      <a:defRPr lang="en-GB"/>
    </a:defPPr>
    <a:lvl1pPr algn="l" rtl="0" fontAlgn="base">
      <a:spcBef>
        <a:spcPct val="0"/>
      </a:spcBef>
      <a:spcAft>
        <a:spcPct val="0"/>
      </a:spcAft>
      <a:defRPr sz="20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0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0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0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000" kern="1200">
        <a:solidFill>
          <a:schemeClr val="tx1"/>
        </a:solidFill>
        <a:latin typeface="Times New Roman" charset="0"/>
        <a:ea typeface="ＭＳ Ｐゴシック" charset="-128"/>
        <a:cs typeface="+mn-cs"/>
      </a:defRPr>
    </a:lvl5pPr>
    <a:lvl6pPr marL="2286000" algn="l" defTabSz="914400" rtl="0" eaLnBrk="1" latinLnBrk="0" hangingPunct="1">
      <a:defRPr sz="2000" kern="1200">
        <a:solidFill>
          <a:schemeClr val="tx1"/>
        </a:solidFill>
        <a:latin typeface="Times New Roman" charset="0"/>
        <a:ea typeface="ＭＳ Ｐゴシック" charset="-128"/>
        <a:cs typeface="+mn-cs"/>
      </a:defRPr>
    </a:lvl6pPr>
    <a:lvl7pPr marL="2743200" algn="l" defTabSz="914400" rtl="0" eaLnBrk="1" latinLnBrk="0" hangingPunct="1">
      <a:defRPr sz="2000" kern="1200">
        <a:solidFill>
          <a:schemeClr val="tx1"/>
        </a:solidFill>
        <a:latin typeface="Times New Roman" charset="0"/>
        <a:ea typeface="ＭＳ Ｐゴシック" charset="-128"/>
        <a:cs typeface="+mn-cs"/>
      </a:defRPr>
    </a:lvl7pPr>
    <a:lvl8pPr marL="3200400" algn="l" defTabSz="914400" rtl="0" eaLnBrk="1" latinLnBrk="0" hangingPunct="1">
      <a:defRPr sz="2000" kern="1200">
        <a:solidFill>
          <a:schemeClr val="tx1"/>
        </a:solidFill>
        <a:latin typeface="Times New Roman" charset="0"/>
        <a:ea typeface="ＭＳ Ｐゴシック" charset="-128"/>
        <a:cs typeface="+mn-cs"/>
      </a:defRPr>
    </a:lvl8pPr>
    <a:lvl9pPr marL="3657600" algn="l" defTabSz="914400" rtl="0" eaLnBrk="1" latinLnBrk="0" hangingPunct="1">
      <a:defRPr sz="20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xmlns="">
        <p15:guide id="1" orient="horz" pos="1251">
          <p15:clr>
            <a:srgbClr val="A4A3A4"/>
          </p15:clr>
        </p15:guide>
        <p15:guide id="2" orient="horz" pos="762">
          <p15:clr>
            <a:srgbClr val="A4A3A4"/>
          </p15:clr>
        </p15:guide>
        <p15:guide id="3" orient="horz" pos="1934">
          <p15:clr>
            <a:srgbClr val="A4A3A4"/>
          </p15:clr>
        </p15:guide>
        <p15:guide id="4" orient="horz" pos="1541">
          <p15:clr>
            <a:srgbClr val="A4A3A4"/>
          </p15:clr>
        </p15:guide>
        <p15:guide id="5" orient="horz" pos="4122">
          <p15:clr>
            <a:srgbClr val="A4A3A4"/>
          </p15:clr>
        </p15:guide>
        <p15:guide id="6" orient="horz" pos="1144">
          <p15:clr>
            <a:srgbClr val="A4A3A4"/>
          </p15:clr>
        </p15:guide>
        <p15:guide id="7" orient="horz" pos="3214">
          <p15:clr>
            <a:srgbClr val="A4A3A4"/>
          </p15:clr>
        </p15:guide>
        <p15:guide id="8" orient="horz" pos="622">
          <p15:clr>
            <a:srgbClr val="A4A3A4"/>
          </p15:clr>
        </p15:guide>
        <p15:guide id="9" pos="5521">
          <p15:clr>
            <a:srgbClr val="A4A3A4"/>
          </p15:clr>
        </p15:guide>
        <p15:guide id="10" pos="2879">
          <p15:clr>
            <a:srgbClr val="A4A3A4"/>
          </p15:clr>
        </p15:guide>
        <p15:guide id="11" pos="385">
          <p15:clr>
            <a:srgbClr val="A4A3A4"/>
          </p15:clr>
        </p15:guide>
        <p15:guide id="12" pos="220">
          <p15:clr>
            <a:srgbClr val="A4A3A4"/>
          </p15:clr>
        </p15:guide>
      </p15:sldGuideLst>
    </p:ext>
    <p:ext uri="{2D200454-40CA-4A62-9FC3-DE9A4176ACB9}">
      <p15:notesGuideLst xmlns:p15="http://schemas.microsoft.com/office/powerpoint/2012/main" xmlns="">
        <p15:guide id="1" orient="horz" pos="3132">
          <p15:clr>
            <a:srgbClr val="A4A3A4"/>
          </p15:clr>
        </p15:guide>
        <p15:guide id="2" pos="21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73"/>
    <a:srgbClr val="CCECFF"/>
    <a:srgbClr val="000099"/>
    <a:srgbClr val="FFDDDD"/>
    <a:srgbClr val="C1FFEF"/>
    <a:srgbClr val="D1F0FF"/>
    <a:srgbClr val="FFFFCC"/>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7" autoAdjust="0"/>
    <p:restoredTop sz="67521" autoAdjust="0"/>
  </p:normalViewPr>
  <p:slideViewPr>
    <p:cSldViewPr snapToGrid="0">
      <p:cViewPr varScale="1">
        <p:scale>
          <a:sx n="72" d="100"/>
          <a:sy n="72" d="100"/>
        </p:scale>
        <p:origin x="-1158" y="-102"/>
      </p:cViewPr>
      <p:guideLst>
        <p:guide orient="horz" pos="1251"/>
        <p:guide orient="horz" pos="762"/>
        <p:guide orient="horz" pos="1934"/>
        <p:guide orient="horz" pos="1541"/>
        <p:guide orient="horz" pos="4122"/>
        <p:guide orient="horz" pos="1144"/>
        <p:guide orient="horz" pos="3214"/>
        <p:guide orient="horz" pos="622"/>
        <p:guide pos="5521"/>
        <p:guide pos="2879"/>
        <p:guide pos="385"/>
        <p:guide pos="220"/>
      </p:guideLst>
    </p:cSldViewPr>
  </p:slideViewPr>
  <p:outlineViewPr>
    <p:cViewPr>
      <p:scale>
        <a:sx n="33" d="100"/>
        <a:sy n="33" d="100"/>
      </p:scale>
      <p:origin x="0" y="547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6" d="100"/>
          <a:sy n="76" d="100"/>
        </p:scale>
        <p:origin x="-2148" y="-90"/>
      </p:cViewPr>
      <p:guideLst>
        <p:guide orient="horz" pos="3132"/>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2" name="Rectangle 4"/>
          <p:cNvSpPr>
            <a:spLocks noGrp="1" noChangeArrowheads="1"/>
          </p:cNvSpPr>
          <p:nvPr>
            <p:ph type="ftr" sz="quarter" idx="2"/>
          </p:nvPr>
        </p:nvSpPr>
        <p:spPr bwMode="auto">
          <a:xfrm>
            <a:off x="0" y="9445388"/>
            <a:ext cx="2952593" cy="497125"/>
          </a:xfrm>
          <a:prstGeom prst="rect">
            <a:avLst/>
          </a:prstGeom>
          <a:noFill/>
          <a:ln w="9525">
            <a:noFill/>
            <a:miter lim="800000"/>
            <a:headEnd/>
            <a:tailEnd/>
          </a:ln>
          <a:effectLst/>
        </p:spPr>
        <p:txBody>
          <a:bodyPr vert="horz" wrap="square" lIns="95731" tIns="47865" rIns="95731" bIns="47865" numCol="1" anchor="b" anchorCtr="0" compatLnSpc="1">
            <a:prstTxWarp prst="textNoShape">
              <a:avLst/>
            </a:prstTxWarp>
          </a:bodyPr>
          <a:lstStyle>
            <a:lvl1pPr>
              <a:defRPr sz="1300"/>
            </a:lvl1pPr>
          </a:lstStyle>
          <a:p>
            <a:pPr>
              <a:defRPr/>
            </a:pPr>
            <a:endParaRPr lang="en-US"/>
          </a:p>
        </p:txBody>
      </p:sp>
      <p:sp>
        <p:nvSpPr>
          <p:cNvPr id="124933" name="Rectangle 5"/>
          <p:cNvSpPr>
            <a:spLocks noGrp="1" noChangeArrowheads="1"/>
          </p:cNvSpPr>
          <p:nvPr>
            <p:ph type="sldNum" sz="quarter" idx="3"/>
          </p:nvPr>
        </p:nvSpPr>
        <p:spPr bwMode="auto">
          <a:xfrm>
            <a:off x="3859370" y="9445388"/>
            <a:ext cx="2952593" cy="497125"/>
          </a:xfrm>
          <a:prstGeom prst="rect">
            <a:avLst/>
          </a:prstGeom>
          <a:noFill/>
          <a:ln w="9525">
            <a:noFill/>
            <a:miter lim="800000"/>
            <a:headEnd/>
            <a:tailEnd/>
          </a:ln>
          <a:effectLst/>
        </p:spPr>
        <p:txBody>
          <a:bodyPr vert="horz" wrap="square" lIns="95731" tIns="47865" rIns="95731" bIns="47865" numCol="1" anchor="b" anchorCtr="0" compatLnSpc="1">
            <a:prstTxWarp prst="textNoShape">
              <a:avLst/>
            </a:prstTxWarp>
          </a:bodyPr>
          <a:lstStyle>
            <a:lvl1pPr algn="r">
              <a:defRPr sz="1300"/>
            </a:lvl1pPr>
          </a:lstStyle>
          <a:p>
            <a:pPr>
              <a:defRPr/>
            </a:pPr>
            <a:fld id="{555CE3AE-74A2-45B2-9EF3-2FC1CDFDFC39}" type="slidenum">
              <a:rPr lang="en-GB"/>
              <a:pPr>
                <a:defRPr/>
              </a:pPr>
              <a:t>‹#›</a:t>
            </a:fld>
            <a:endParaRPr lang="en-GB"/>
          </a:p>
        </p:txBody>
      </p:sp>
    </p:spTree>
    <p:extLst>
      <p:ext uri="{BB962C8B-B14F-4D97-AF65-F5344CB8AC3E}">
        <p14:creationId xmlns:p14="http://schemas.microsoft.com/office/powerpoint/2010/main" val="295442215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0" name="Rectangle 4"/>
          <p:cNvSpPr>
            <a:spLocks noGrp="1" noRot="1" noChangeAspect="1" noChangeArrowheads="1" noTextEdit="1"/>
          </p:cNvSpPr>
          <p:nvPr>
            <p:ph type="sldImg" idx="2"/>
          </p:nvPr>
        </p:nvSpPr>
        <p:spPr bwMode="auto">
          <a:xfrm>
            <a:off x="922338" y="746125"/>
            <a:ext cx="4967287" cy="372745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80879" y="4721895"/>
            <a:ext cx="5450207" cy="4474131"/>
          </a:xfrm>
          <a:prstGeom prst="rect">
            <a:avLst/>
          </a:prstGeom>
          <a:noFill/>
          <a:ln w="9525">
            <a:noFill/>
            <a:miter lim="800000"/>
            <a:headEnd/>
            <a:tailEnd/>
          </a:ln>
          <a:effectLst/>
        </p:spPr>
        <p:txBody>
          <a:bodyPr vert="horz" wrap="square" lIns="95731" tIns="47865" rIns="95731" bIns="47865"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942" name="Rectangle 6"/>
          <p:cNvSpPr>
            <a:spLocks noGrp="1" noChangeArrowheads="1"/>
          </p:cNvSpPr>
          <p:nvPr>
            <p:ph type="ftr" sz="quarter" idx="4"/>
          </p:nvPr>
        </p:nvSpPr>
        <p:spPr bwMode="auto">
          <a:xfrm>
            <a:off x="0" y="9443789"/>
            <a:ext cx="2952593" cy="497126"/>
          </a:xfrm>
          <a:prstGeom prst="rect">
            <a:avLst/>
          </a:prstGeom>
          <a:noFill/>
          <a:ln w="9525">
            <a:noFill/>
            <a:miter lim="800000"/>
            <a:headEnd/>
            <a:tailEnd/>
          </a:ln>
          <a:effectLst/>
        </p:spPr>
        <p:txBody>
          <a:bodyPr vert="horz" wrap="square" lIns="95731" tIns="47865" rIns="95731" bIns="47865" numCol="1" anchor="b" anchorCtr="0" compatLnSpc="1">
            <a:prstTxWarp prst="textNoShape">
              <a:avLst/>
            </a:prstTxWarp>
          </a:bodyPr>
          <a:lstStyle>
            <a:lvl1pPr eaLnBrk="0" hangingPunct="0">
              <a:defRPr sz="1300"/>
            </a:lvl1pPr>
          </a:lstStyle>
          <a:p>
            <a:pPr>
              <a:defRPr/>
            </a:pPr>
            <a:endParaRPr lang="en-US"/>
          </a:p>
        </p:txBody>
      </p:sp>
      <p:sp>
        <p:nvSpPr>
          <p:cNvPr id="39943" name="Rectangle 7"/>
          <p:cNvSpPr>
            <a:spLocks noGrp="1" noChangeArrowheads="1"/>
          </p:cNvSpPr>
          <p:nvPr>
            <p:ph type="sldNum" sz="quarter" idx="5"/>
          </p:nvPr>
        </p:nvSpPr>
        <p:spPr bwMode="auto">
          <a:xfrm>
            <a:off x="3857780" y="9443789"/>
            <a:ext cx="2952593" cy="497126"/>
          </a:xfrm>
          <a:prstGeom prst="rect">
            <a:avLst/>
          </a:prstGeom>
          <a:noFill/>
          <a:ln w="9525">
            <a:noFill/>
            <a:miter lim="800000"/>
            <a:headEnd/>
            <a:tailEnd/>
          </a:ln>
          <a:effectLst/>
        </p:spPr>
        <p:txBody>
          <a:bodyPr vert="horz" wrap="square" lIns="95731" tIns="47865" rIns="95731" bIns="47865" numCol="1" anchor="b" anchorCtr="0" compatLnSpc="1">
            <a:prstTxWarp prst="textNoShape">
              <a:avLst/>
            </a:prstTxWarp>
          </a:bodyPr>
          <a:lstStyle>
            <a:lvl1pPr algn="r" eaLnBrk="0" hangingPunct="0">
              <a:defRPr sz="1300"/>
            </a:lvl1pPr>
          </a:lstStyle>
          <a:p>
            <a:pPr>
              <a:defRPr/>
            </a:pPr>
            <a:fld id="{C141EABC-C2A5-4AC2-A097-17F39A8F0D48}" type="slidenum">
              <a:rPr lang="en-GB"/>
              <a:pPr>
                <a:defRPr/>
              </a:pPr>
              <a:t>‹#›</a:t>
            </a:fld>
            <a:endParaRPr lang="en-GB"/>
          </a:p>
        </p:txBody>
      </p:sp>
    </p:spTree>
    <p:extLst>
      <p:ext uri="{BB962C8B-B14F-4D97-AF65-F5344CB8AC3E}">
        <p14:creationId xmlns:p14="http://schemas.microsoft.com/office/powerpoint/2010/main" val="4153574540"/>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VH</a:t>
            </a:r>
            <a:endParaRPr lang="en-GB" b="1" dirty="0"/>
          </a:p>
          <a:p>
            <a:endParaRPr lang="en-GB" b="0" dirty="0"/>
          </a:p>
          <a:p>
            <a:r>
              <a:rPr lang="en-GB" b="0" dirty="0" smtClean="0"/>
              <a:t>Welcome</a:t>
            </a:r>
            <a:endParaRPr lang="en-GB" b="0" dirty="0"/>
          </a:p>
          <a:p>
            <a:endParaRPr lang="en-GB" b="0" dirty="0"/>
          </a:p>
          <a:p>
            <a:r>
              <a:rPr lang="en-GB" b="0" dirty="0"/>
              <a:t>Introductions: </a:t>
            </a:r>
          </a:p>
          <a:p>
            <a:endParaRPr lang="en-GB" b="0" dirty="0"/>
          </a:p>
          <a:p>
            <a:pPr marL="171450" indent="-171450" rtl="0">
              <a:buFont typeface="Arial" panose="020B0604020202020204" pitchFamily="34" charset="0"/>
              <a:buChar char="•"/>
            </a:pPr>
            <a:r>
              <a:rPr lang="en-GB" b="0" dirty="0"/>
              <a:t>I’m Vanessa Hill, one of the Service Development</a:t>
            </a:r>
            <a:r>
              <a:rPr lang="en-GB" b="0" baseline="0" dirty="0"/>
              <a:t> Liaison Librarians in Library and Student Support (LSS) at Middlesex University </a:t>
            </a:r>
            <a:r>
              <a:rPr lang="en-GB" b="0" u="none" baseline="0" dirty="0"/>
              <a:t>and I support </a:t>
            </a:r>
            <a:r>
              <a:rPr lang="en-GB" b="0" baseline="0" dirty="0"/>
              <a:t>staff and students in the School of S&amp;T specifically computing, product design and engineering, maths and stats.</a:t>
            </a:r>
          </a:p>
          <a:p>
            <a:pPr marL="171450" indent="-171450" rtl="0">
              <a:buFont typeface="Arial" panose="020B0604020202020204" pitchFamily="34" charset="0"/>
              <a:buChar char="•"/>
            </a:pPr>
            <a:endParaRPr lang="en-GB" b="0" baseline="0" dirty="0"/>
          </a:p>
          <a:p>
            <a:pPr marL="171450" indent="-171450" rtl="0">
              <a:buFont typeface="Arial" panose="020B0604020202020204" pitchFamily="34" charset="0"/>
              <a:buChar char="•"/>
            </a:pPr>
            <a:r>
              <a:rPr lang="en-GB" b="0" baseline="0" dirty="0"/>
              <a:t>This is Adam Edwards my line manager who is the Liaison manager for the Schools of S&amp;T and Law.</a:t>
            </a:r>
          </a:p>
          <a:p>
            <a:pPr marL="171450" indent="-171450" rtl="0">
              <a:buFont typeface="Arial" panose="020B0604020202020204" pitchFamily="34" charset="0"/>
              <a:buChar char="•"/>
            </a:pPr>
            <a:endParaRPr lang="en-GB"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This is where we work…..The Sheppard Library at Middlesex University in north London.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171450" indent="-171450" rtl="0">
              <a:buFont typeface="Arial" panose="020B0604020202020204" pitchFamily="34" charset="0"/>
              <a:buChar char="•"/>
            </a:pPr>
            <a:endParaRPr lang="en-GB" b="0" dirty="0"/>
          </a:p>
          <a:p>
            <a:endParaRPr lang="en-GB" b="0" dirty="0"/>
          </a:p>
          <a:p>
            <a:pPr marL="0" indent="0">
              <a:buFont typeface="Arial" panose="020B0604020202020204" pitchFamily="34" charset="0"/>
              <a:buNone/>
            </a:pPr>
            <a:endParaRPr lang="en-GB" b="0" baseline="0" dirty="0"/>
          </a:p>
          <a:p>
            <a:pPr marL="171450" indent="-171450">
              <a:buFont typeface="Arial" panose="020B0604020202020204" pitchFamily="34" charset="0"/>
              <a:buChar char="•"/>
            </a:pPr>
            <a:endParaRPr lang="en-GB" b="0" baseline="0" dirty="0"/>
          </a:p>
        </p:txBody>
      </p:sp>
      <p:sp>
        <p:nvSpPr>
          <p:cNvPr id="4" name="Slide Number Placeholder 3"/>
          <p:cNvSpPr>
            <a:spLocks noGrp="1"/>
          </p:cNvSpPr>
          <p:nvPr>
            <p:ph type="sldNum" sz="quarter" idx="10"/>
          </p:nvPr>
        </p:nvSpPr>
        <p:spPr/>
        <p:txBody>
          <a:bodyPr/>
          <a:lstStyle/>
          <a:p>
            <a:fld id="{1E0B144C-A85E-4710-B333-86FC076D6EFE}"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i="0" dirty="0" smtClean="0">
                <a:effectLst/>
              </a:rPr>
              <a:t>AE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dirty="0" smtClean="0">
              <a:effectLs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i="0" dirty="0" smtClean="0">
                <a:effectLst/>
              </a:rPr>
              <a:t>Traditionally being</a:t>
            </a:r>
            <a:r>
              <a:rPr lang="en-GB" b="1" i="0" baseline="0" dirty="0" smtClean="0">
                <a:effectLst/>
              </a:rPr>
              <a:t> professional </a:t>
            </a:r>
            <a:r>
              <a:rPr lang="en-GB" i="0" baseline="0" dirty="0" smtClean="0">
                <a:effectLst/>
              </a:rPr>
              <a:t>has been about acquiring a set of qualifications to show that we understand the profession’s common body of knowledge, following a code of conduct and ethics overseen by a professional organisation…..in our case CILIP.</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smtClean="0">
              <a:effectLs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smtClean="0">
                <a:effectLst/>
              </a:rPr>
              <a:t>Professionals then </a:t>
            </a:r>
            <a:r>
              <a:rPr lang="en-GB" b="1" i="0" baseline="0" dirty="0" smtClean="0">
                <a:effectLst/>
              </a:rPr>
              <a:t>deliver solutions </a:t>
            </a:r>
            <a:r>
              <a:rPr lang="en-GB" i="0" baseline="0" dirty="0" smtClean="0">
                <a:effectLst/>
              </a:rPr>
              <a:t>to clients based on that expertise.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smtClean="0">
              <a:effectLs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i="0" baseline="0" dirty="0" smtClean="0">
                <a:effectLst/>
              </a:rPr>
              <a:t>Changes</a:t>
            </a:r>
            <a:r>
              <a:rPr lang="en-GB" i="0" baseline="0" dirty="0" smtClean="0">
                <a:effectLst/>
              </a:rPr>
              <a:t> to the common body of knowledge </a:t>
            </a:r>
            <a:r>
              <a:rPr lang="en-GB" b="1" i="0" baseline="0" dirty="0" smtClean="0">
                <a:effectLst/>
              </a:rPr>
              <a:t>happen slowly </a:t>
            </a:r>
            <a:r>
              <a:rPr lang="en-GB" i="0" baseline="0" dirty="0" smtClean="0">
                <a:effectLst/>
              </a:rPr>
              <a:t>as academic research filters down and the primary focus is on solving problems.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baseline="0" dirty="0" smtClean="0">
              <a:effectLs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i="0" baseline="0" dirty="0" smtClean="0">
                <a:effectLst/>
              </a:rPr>
              <a:t>Lester, </a:t>
            </a:r>
            <a:r>
              <a:rPr lang="en-GB" i="0" baseline="0" dirty="0" smtClean="0">
                <a:effectLst/>
              </a:rPr>
              <a:t>the WBL guru of professionalism, argues that professionals need to be: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smtClean="0">
              <a:effectLst/>
            </a:endParaRPr>
          </a:p>
          <a:p>
            <a:pPr marL="628650" lvl="1" indent="-171450">
              <a:buFont typeface="Arial" panose="020B0604020202020204" pitchFamily="34" charset="0"/>
              <a:buChar char="•"/>
            </a:pPr>
            <a:r>
              <a:rPr lang="en-GB" b="1" i="0" baseline="0" dirty="0" smtClean="0">
                <a:effectLst/>
              </a:rPr>
              <a:t>Reflexive about our competencies</a:t>
            </a:r>
            <a:r>
              <a:rPr lang="en-GB" i="0" baseline="0" dirty="0" smtClean="0">
                <a:effectLst/>
              </a:rPr>
              <a:t>, i.e. aware our own views influence what we learn from our work, learn from our mistakes and admit when we are wrong.</a:t>
            </a:r>
          </a:p>
          <a:p>
            <a:pPr marL="457200" lvl="1" indent="0">
              <a:buFont typeface="Arial" panose="020B0604020202020204" pitchFamily="34" charset="0"/>
              <a:buNone/>
            </a:pPr>
            <a:endParaRPr lang="en-GB" i="0" baseline="0" dirty="0" smtClean="0">
              <a:effectLst/>
            </a:endParaRPr>
          </a:p>
          <a:p>
            <a:pPr marL="628650" lvl="1" indent="-171450">
              <a:buFont typeface="Arial" panose="020B0604020202020204" pitchFamily="34" charset="0"/>
              <a:buChar char="•"/>
            </a:pPr>
            <a:r>
              <a:rPr lang="en-GB" b="1" i="0" baseline="0" dirty="0" smtClean="0">
                <a:effectLst/>
              </a:rPr>
              <a:t>Creative</a:t>
            </a:r>
            <a:r>
              <a:rPr lang="en-GB" i="0" baseline="0" dirty="0" smtClean="0">
                <a:effectLst/>
              </a:rPr>
              <a:t>, to energise what we do and engage with our audiences in new ways as we have with information literacy.</a:t>
            </a:r>
          </a:p>
          <a:p>
            <a:pPr marL="457200" lvl="1" indent="0">
              <a:buFont typeface="Arial" panose="020B0604020202020204" pitchFamily="34" charset="0"/>
              <a:buNone/>
            </a:pPr>
            <a:endParaRPr lang="en-GB" i="0" baseline="0" dirty="0" smtClean="0">
              <a:effectLst/>
            </a:endParaRPr>
          </a:p>
          <a:p>
            <a:pPr marL="628650" lvl="1" indent="-171450">
              <a:buFont typeface="Arial" panose="020B0604020202020204" pitchFamily="34" charset="0"/>
              <a:buChar char="•"/>
            </a:pPr>
            <a:r>
              <a:rPr lang="en-GB" b="1" i="0" baseline="0" dirty="0" smtClean="0">
                <a:effectLst/>
              </a:rPr>
              <a:t>To respect </a:t>
            </a:r>
            <a:r>
              <a:rPr lang="en-GB" b="1" i="0" baseline="0" dirty="0" smtClean="0">
                <a:effectLst/>
              </a:rPr>
              <a:t>and empathise </a:t>
            </a:r>
            <a:r>
              <a:rPr lang="en-GB" i="0" baseline="0" dirty="0" smtClean="0">
                <a:effectLst/>
              </a:rPr>
              <a:t>with our clients, </a:t>
            </a:r>
            <a:r>
              <a:rPr lang="en-GB" i="0" baseline="0" dirty="0" smtClean="0">
                <a:effectLst/>
              </a:rPr>
              <a:t>and not adopt a doctor </a:t>
            </a:r>
            <a:r>
              <a:rPr lang="en-GB" i="0" baseline="0" dirty="0" smtClean="0">
                <a:effectLst/>
              </a:rPr>
              <a:t>knows best model.</a:t>
            </a:r>
          </a:p>
          <a:p>
            <a:pPr marL="457200" lvl="1" indent="0">
              <a:buFont typeface="Arial" panose="020B0604020202020204" pitchFamily="34" charset="0"/>
              <a:buNone/>
            </a:pPr>
            <a:endParaRPr lang="en-GB" i="0" baseline="0" dirty="0" smtClean="0">
              <a:effectLst/>
            </a:endParaRPr>
          </a:p>
          <a:p>
            <a:pPr marL="628650" lvl="1" indent="-171450">
              <a:buFont typeface="Arial" panose="020B0604020202020204" pitchFamily="34" charset="0"/>
              <a:buChar char="•"/>
            </a:pPr>
            <a:r>
              <a:rPr lang="en-GB" b="1" i="0" baseline="0" dirty="0" smtClean="0">
                <a:effectLst/>
              </a:rPr>
              <a:t>Behave with integrity and responsibly </a:t>
            </a:r>
            <a:r>
              <a:rPr lang="en-GB" i="0" baseline="0" dirty="0" smtClean="0">
                <a:effectLst/>
              </a:rPr>
              <a:t>using evidence based practice which is why we are at LILAC!.</a:t>
            </a:r>
          </a:p>
          <a:p>
            <a:pPr marL="0" indent="0">
              <a:buFont typeface="Arial" panose="020B0604020202020204" pitchFamily="34" charset="0"/>
              <a:buNone/>
            </a:pPr>
            <a:endParaRPr lang="en-GB" i="0" baseline="0" dirty="0" smtClean="0">
              <a:effectLst/>
            </a:endParaRPr>
          </a:p>
          <a:p>
            <a:pPr marL="171450" indent="-171450">
              <a:buFont typeface="Arial" panose="020B0604020202020204" pitchFamily="34" charset="0"/>
              <a:buChar char="•"/>
            </a:pPr>
            <a:r>
              <a:rPr lang="en-GB" b="1" i="0" baseline="0" dirty="0" smtClean="0">
                <a:effectLst/>
              </a:rPr>
              <a:t>High performing professionals </a:t>
            </a:r>
            <a:r>
              <a:rPr lang="en-GB" i="0" baseline="0" dirty="0" smtClean="0">
                <a:effectLst/>
              </a:rPr>
              <a:t>should also be </a:t>
            </a:r>
            <a:r>
              <a:rPr lang="en-GB" b="1" i="0" baseline="0" dirty="0" smtClean="0">
                <a:effectLst/>
              </a:rPr>
              <a:t>open to ideas </a:t>
            </a:r>
            <a:r>
              <a:rPr lang="en-GB" i="0" baseline="0" dirty="0" smtClean="0">
                <a:effectLst/>
              </a:rPr>
              <a:t>from other professions and their practices.  Vieira uses the term “</a:t>
            </a:r>
            <a:r>
              <a:rPr lang="en-GB" i="0" baseline="0" dirty="0" err="1" smtClean="0">
                <a:effectLst/>
              </a:rPr>
              <a:t>metissage</a:t>
            </a:r>
            <a:r>
              <a:rPr lang="en-GB" i="0" baseline="0" dirty="0" smtClean="0">
                <a:effectLst/>
              </a:rPr>
              <a:t>” which is a French term for cross fertilization.  Think of the application of gamification to information literacy, for example as we have done.</a:t>
            </a:r>
          </a:p>
          <a:p>
            <a:pPr marL="171450" indent="-171450">
              <a:buFont typeface="Arial" panose="020B0604020202020204" pitchFamily="34" charset="0"/>
              <a:buChar char="•"/>
            </a:pPr>
            <a:endParaRPr lang="en-GB" i="0" baseline="0" dirty="0" smtClean="0">
              <a:effectLst/>
            </a:endParaRPr>
          </a:p>
          <a:p>
            <a:pPr marL="171450" indent="-171450">
              <a:buFont typeface="Arial" panose="020B0604020202020204" pitchFamily="34" charset="0"/>
              <a:buChar char="•"/>
            </a:pPr>
            <a:r>
              <a:rPr lang="en-GB" i="0" baseline="0" dirty="0" smtClean="0">
                <a:effectLst/>
              </a:rPr>
              <a:t>This </a:t>
            </a:r>
            <a:r>
              <a:rPr lang="en-GB" b="1" i="0" baseline="0" dirty="0" smtClean="0">
                <a:effectLst/>
              </a:rPr>
              <a:t>learning by reflective practice </a:t>
            </a:r>
            <a:r>
              <a:rPr lang="en-GB" i="0" baseline="0" dirty="0" smtClean="0">
                <a:effectLst/>
              </a:rPr>
              <a:t>and from others, leads to the </a:t>
            </a:r>
            <a:r>
              <a:rPr lang="en-GB" b="1" i="0" baseline="0" dirty="0" smtClean="0">
                <a:effectLst/>
              </a:rPr>
              <a:t>ultimate professionalism</a:t>
            </a:r>
            <a:r>
              <a:rPr lang="en-GB" i="0" baseline="0" dirty="0" smtClean="0">
                <a:effectLst/>
              </a:rPr>
              <a:t>, the </a:t>
            </a:r>
            <a:r>
              <a:rPr lang="en-GB" b="1" i="0" baseline="0" dirty="0" smtClean="0">
                <a:effectLst/>
              </a:rPr>
              <a:t>artistry exhibited by reflection in action</a:t>
            </a:r>
            <a:r>
              <a:rPr lang="en-GB" i="0" baseline="0" dirty="0" smtClean="0">
                <a:effectLst/>
              </a:rPr>
              <a:t>. This enables the professional to </a:t>
            </a:r>
            <a:r>
              <a:rPr lang="en-GB" b="1" i="0" baseline="0" dirty="0" smtClean="0">
                <a:effectLst/>
              </a:rPr>
              <a:t>instantly apply their expertise </a:t>
            </a:r>
            <a:r>
              <a:rPr lang="en-GB" i="0" baseline="0" dirty="0" smtClean="0">
                <a:effectLst/>
              </a:rPr>
              <a:t>in roles and situations which cannot be predicted in advance.</a:t>
            </a:r>
          </a:p>
          <a:p>
            <a:pPr marL="0" indent="0">
              <a:buFont typeface="Arial" panose="020B0604020202020204" pitchFamily="34" charset="0"/>
              <a:buNone/>
            </a:pPr>
            <a:endParaRPr lang="en-GB" i="0" baseline="0" dirty="0" smtClean="0">
              <a:effectLst/>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smtClean="0">
                <a:effectLst/>
              </a:rPr>
              <a:t>For our </a:t>
            </a:r>
            <a:r>
              <a:rPr lang="en-GB" b="1" i="0" baseline="0" dirty="0" smtClean="0">
                <a:effectLst/>
              </a:rPr>
              <a:t>profession to move forward and flourish</a:t>
            </a:r>
            <a:r>
              <a:rPr lang="en-GB" i="0" baseline="0" dirty="0" smtClean="0">
                <a:effectLst/>
              </a:rPr>
              <a:t>, we need librarians capable of “embracing uncertainty and of turning an </a:t>
            </a:r>
            <a:r>
              <a:rPr lang="en-GB" i="0" baseline="0" dirty="0" err="1" smtClean="0">
                <a:effectLst/>
              </a:rPr>
              <a:t>unfearing</a:t>
            </a:r>
            <a:r>
              <a:rPr lang="en-GB" i="0" baseline="0" dirty="0" smtClean="0">
                <a:effectLst/>
              </a:rPr>
              <a:t> gaze on their own identity and entitlement” (Coonan).</a:t>
            </a:r>
          </a:p>
          <a:p>
            <a:pPr marL="0" indent="0">
              <a:buFont typeface="Arial" panose="020B0604020202020204" pitchFamily="34" charset="0"/>
              <a:buNone/>
            </a:pPr>
            <a:endParaRPr lang="en-GB" i="0" baseline="0" dirty="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10</a:t>
            </a:fld>
            <a:endParaRPr lang="en-GB"/>
          </a:p>
        </p:txBody>
      </p:sp>
    </p:spTree>
    <p:extLst>
      <p:ext uri="{BB962C8B-B14F-4D97-AF65-F5344CB8AC3E}">
        <p14:creationId xmlns:p14="http://schemas.microsoft.com/office/powerpoint/2010/main" val="118470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i="0" baseline="0" dirty="0" smtClean="0">
                <a:effectLst/>
              </a:rPr>
              <a:t>VH </a:t>
            </a:r>
          </a:p>
          <a:p>
            <a:pPr marL="0" indent="0">
              <a:buFont typeface="Arial" panose="020B0604020202020204" pitchFamily="34" charset="0"/>
              <a:buNone/>
            </a:pPr>
            <a:endParaRPr lang="en-GB" b="1" i="0" baseline="0"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baseline="0" dirty="0" smtClean="0">
                <a:effectLst/>
              </a:rPr>
              <a:t>So the Librarian of the future needs to </a:t>
            </a:r>
            <a:r>
              <a:rPr lang="en-GB" b="1" i="0" baseline="0" dirty="0" smtClean="0">
                <a:effectLst/>
              </a:rPr>
              <a:t>think bigger </a:t>
            </a:r>
            <a:r>
              <a:rPr lang="en-GB" b="0" i="0" baseline="0" dirty="0" smtClean="0">
                <a:effectLst/>
              </a:rPr>
              <a:t>about their role.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i="0" baseline="0"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baseline="0" dirty="0" smtClean="0">
                <a:effectLst/>
              </a:rPr>
              <a:t>We need to </a:t>
            </a:r>
            <a:r>
              <a:rPr lang="en-GB" b="1" i="0" baseline="0" dirty="0" smtClean="0">
                <a:effectLst/>
              </a:rPr>
              <a:t>move beyond teaching which merely concentrates on how to use our resources </a:t>
            </a:r>
            <a:r>
              <a:rPr lang="en-GB" i="0" baseline="0" dirty="0" smtClean="0">
                <a:effectLst/>
              </a:rPr>
              <a:t>to find information.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smtClean="0">
                <a:effectLst/>
              </a:rPr>
              <a:t>To quote Emma Coonan once more, </a:t>
            </a:r>
            <a:r>
              <a:rPr lang="en-GB" b="1" i="0" baseline="0" dirty="0" smtClean="0">
                <a:effectLst/>
              </a:rPr>
              <a:t>librarians need to be able to</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smtClean="0">
              <a:effectLst/>
            </a:endParaRPr>
          </a:p>
          <a:p>
            <a:pPr marL="914400" marR="0" lvl="2"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i="0" baseline="0" dirty="0" smtClean="0">
                <a:effectLst/>
              </a:rPr>
              <a:t>“</a:t>
            </a:r>
            <a:r>
              <a:rPr lang="en-GB" u="none" baseline="0" dirty="0" smtClean="0"/>
              <a:t>articulate how the use of those resources might support the academic journey as an on-going process of making sense, constructing meaning, creating conceptual relationships and even negotiating one’s own identity within a community of practice”</a:t>
            </a:r>
            <a:endParaRPr lang="en-GB" i="0" baseline="0" dirty="0" smtClean="0">
              <a:effectLst/>
            </a:endParaRPr>
          </a:p>
          <a:p>
            <a:pPr marL="628650" lvl="1" indent="-171450">
              <a:buFont typeface="Arial" panose="020B0604020202020204" pitchFamily="34" charset="0"/>
              <a:buChar char="•"/>
            </a:pPr>
            <a:endParaRPr lang="en-GB" i="0" baseline="0"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smtClean="0">
                <a:effectLst/>
              </a:rPr>
              <a:t>We also need to break away from </a:t>
            </a:r>
            <a:r>
              <a:rPr lang="en-GB" b="1" i="0" baseline="0" dirty="0" smtClean="0">
                <a:effectLst/>
              </a:rPr>
              <a:t>information literacy being something librarians talk to each other about </a:t>
            </a:r>
            <a:r>
              <a:rPr lang="en-GB" i="0" baseline="0" dirty="0" smtClean="0">
                <a:effectLst/>
              </a:rPr>
              <a:t>at conferences and get this into the wider world of </a:t>
            </a:r>
            <a:r>
              <a:rPr lang="en-GB" i="0" baseline="0" dirty="0" smtClean="0">
                <a:effectLst/>
              </a:rPr>
              <a:t>Higher Education </a:t>
            </a:r>
            <a:r>
              <a:rPr lang="en-GB" i="0" baseline="0" dirty="0" smtClean="0">
                <a:effectLst/>
              </a:rPr>
              <a:t>practice.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i="0" baseline="0" dirty="0" smtClean="0">
                <a:effectLst/>
              </a:rPr>
              <a:t>Nobody else talks very much about information literacy </a:t>
            </a:r>
            <a:r>
              <a:rPr lang="en-GB" i="0" baseline="0" dirty="0" smtClean="0">
                <a:effectLst/>
              </a:rPr>
              <a:t>outside of librarianship. For example, Adam recently searched three key </a:t>
            </a:r>
            <a:r>
              <a:rPr lang="en-GB" i="0" baseline="0" dirty="0" smtClean="0">
                <a:effectLst/>
              </a:rPr>
              <a:t>Higher Education </a:t>
            </a:r>
            <a:r>
              <a:rPr lang="en-GB" i="0" baseline="0" dirty="0" smtClean="0">
                <a:effectLst/>
              </a:rPr>
              <a:t>journals including </a:t>
            </a:r>
            <a:r>
              <a:rPr lang="en-GB" i="1" baseline="0" dirty="0" smtClean="0">
                <a:effectLst/>
              </a:rPr>
              <a:t>Studies in Higher Education </a:t>
            </a:r>
            <a:r>
              <a:rPr lang="en-GB" i="0" baseline="0" dirty="0" smtClean="0">
                <a:effectLst/>
              </a:rPr>
              <a:t>for articles on Information Literacy.  There were only three! </a:t>
            </a:r>
          </a:p>
          <a:p>
            <a:pPr marL="0" indent="0">
              <a:buFont typeface="Arial" panose="020B0604020202020204" pitchFamily="34" charset="0"/>
              <a:buNone/>
            </a:pPr>
            <a:endParaRPr lang="en-GB" i="0" baseline="0" dirty="0" smtClean="0">
              <a:effectLst/>
            </a:endParaRPr>
          </a:p>
          <a:p>
            <a:pPr marL="171450" indent="-171450">
              <a:buFont typeface="Arial" panose="020B0604020202020204" pitchFamily="34" charset="0"/>
              <a:buChar char="•"/>
            </a:pPr>
            <a:r>
              <a:rPr lang="en-GB" i="0" baseline="0" dirty="0" smtClean="0">
                <a:effectLst/>
              </a:rPr>
              <a:t>But of course we can’t do this on our own:</a:t>
            </a:r>
          </a:p>
          <a:p>
            <a:pPr marL="0" indent="0">
              <a:buFont typeface="Arial" panose="020B0604020202020204" pitchFamily="34" charset="0"/>
              <a:buNone/>
            </a:pPr>
            <a:endParaRPr lang="en-GB" i="0" baseline="0"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smtClean="0">
                <a:effectLst/>
              </a:rPr>
              <a:t>We need to </a:t>
            </a:r>
            <a:r>
              <a:rPr lang="en-GB" b="1" i="0" baseline="0" dirty="0" smtClean="0">
                <a:effectLst/>
              </a:rPr>
              <a:t>convince our universities </a:t>
            </a:r>
            <a:r>
              <a:rPr lang="en-GB" i="0" baseline="0" dirty="0" smtClean="0">
                <a:effectLst/>
              </a:rPr>
              <a:t>to take IL seriously as a fundamental part of employability and academic literacy.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smtClean="0">
                <a:effectLst/>
              </a:rPr>
              <a:t>This is a mammoth task, but </a:t>
            </a:r>
            <a:r>
              <a:rPr lang="en-GB" i="0" baseline="0" dirty="0" err="1" smtClean="0">
                <a:effectLst/>
              </a:rPr>
              <a:t>Maynooth</a:t>
            </a:r>
            <a:r>
              <a:rPr lang="en-GB" i="0" baseline="0" dirty="0" smtClean="0">
                <a:effectLst/>
              </a:rPr>
              <a:t> and Chester are already making some progress and are using ANCIL as their foundation.</a:t>
            </a:r>
          </a:p>
          <a:p>
            <a:pPr marL="628650" lvl="1" indent="-171450">
              <a:buFont typeface="Arial" panose="020B0604020202020204" pitchFamily="34" charset="0"/>
              <a:buChar char="•"/>
            </a:pPr>
            <a:endParaRPr lang="en-GB" i="0" baseline="0" dirty="0" smtClean="0">
              <a:effectLst/>
            </a:endParaRPr>
          </a:p>
          <a:p>
            <a:pPr marL="628650" lvl="1" indent="-171450">
              <a:buFont typeface="Arial" panose="020B0604020202020204" pitchFamily="34" charset="0"/>
              <a:buChar char="•"/>
            </a:pPr>
            <a:r>
              <a:rPr lang="en-GB" i="0" baseline="0" dirty="0" smtClean="0">
                <a:effectLst/>
              </a:rPr>
              <a:t>We also need to </a:t>
            </a:r>
            <a:r>
              <a:rPr lang="en-GB" b="1" i="0" baseline="0" dirty="0" smtClean="0">
                <a:effectLst/>
              </a:rPr>
              <a:t>find ways to describe what we do in a way that academic staff will find meaningful</a:t>
            </a:r>
            <a:r>
              <a:rPr lang="en-GB" i="0" baseline="0" dirty="0" smtClean="0">
                <a:effectLst/>
              </a:rPr>
              <a:t>. Perhaps we should actually talk in terms of Academic literacy rather than information literacy? </a:t>
            </a:r>
            <a:endParaRPr lang="en-GB" u="sng" baseline="0" dirty="0" smtClean="0"/>
          </a:p>
          <a:p>
            <a:endParaRPr lang="en-GB" u="sng" baseline="0" dirty="0" smtClean="0"/>
          </a:p>
          <a:p>
            <a:pPr marL="628650" lvl="1" indent="-171450">
              <a:buFont typeface="Arial" panose="020B0604020202020204" pitchFamily="34" charset="0"/>
              <a:buChar char="•"/>
            </a:pPr>
            <a:endParaRPr lang="en-GB" baseline="0" dirty="0" smtClean="0"/>
          </a:p>
          <a:p>
            <a:pPr marL="171450" indent="-171450">
              <a:buFont typeface="Arial" panose="020B0604020202020204" pitchFamily="34" charset="0"/>
              <a:buChar char="•"/>
            </a:pPr>
            <a:endParaRPr lang="en-GB" dirty="0" smtClean="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11</a:t>
            </a:fld>
            <a:endParaRPr lang="en-GB"/>
          </a:p>
        </p:txBody>
      </p:sp>
    </p:spTree>
    <p:extLst>
      <p:ext uri="{BB962C8B-B14F-4D97-AF65-F5344CB8AC3E}">
        <p14:creationId xmlns:p14="http://schemas.microsoft.com/office/powerpoint/2010/main" val="626380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GB" b="1" baseline="0" dirty="0" smtClean="0"/>
              <a:t>AE</a:t>
            </a:r>
          </a:p>
          <a:p>
            <a:pPr marL="0" indent="0">
              <a:lnSpc>
                <a:spcPct val="100000"/>
              </a:lnSpc>
              <a:buFont typeface="Arial" panose="020B0604020202020204" pitchFamily="34" charset="0"/>
              <a:buNone/>
            </a:pPr>
            <a:endParaRPr lang="en-GB" b="1" baseline="0" dirty="0" smtClean="0"/>
          </a:p>
          <a:p>
            <a:pPr marL="0" indent="0">
              <a:lnSpc>
                <a:spcPct val="100000"/>
              </a:lnSpc>
              <a:buFont typeface="Arial" panose="020B0604020202020204" pitchFamily="34" charset="0"/>
              <a:buNone/>
            </a:pPr>
            <a:r>
              <a:rPr lang="en-GB" b="1" baseline="0" dirty="0" smtClean="0"/>
              <a:t>What</a:t>
            </a:r>
            <a:r>
              <a:rPr lang="en-GB" b="0" baseline="0" dirty="0" smtClean="0"/>
              <a:t> </a:t>
            </a:r>
            <a:r>
              <a:rPr lang="en-GB" b="0" baseline="0" dirty="0"/>
              <a:t>have we gained from </a:t>
            </a:r>
            <a:r>
              <a:rPr lang="en-GB" b="0" baseline="0" dirty="0" smtClean="0"/>
              <a:t>doing a </a:t>
            </a:r>
            <a:r>
              <a:rPr lang="en-GB" b="0" baseline="0" dirty="0" err="1" smtClean="0"/>
              <a:t>DProf</a:t>
            </a:r>
            <a:r>
              <a:rPr lang="en-GB" b="0" baseline="0" dirty="0" smtClean="0"/>
              <a:t>?</a:t>
            </a:r>
            <a:endParaRPr lang="en-GB" b="0" baseline="0" dirty="0"/>
          </a:p>
          <a:p>
            <a:pPr marL="628650" lvl="1" indent="-171450">
              <a:lnSpc>
                <a:spcPct val="100000"/>
              </a:lnSpc>
              <a:buFont typeface="Arial" panose="020B0604020202020204" pitchFamily="34" charset="0"/>
              <a:buChar char="•"/>
            </a:pPr>
            <a:endParaRPr lang="en-GB" b="0" baseline="0" dirty="0"/>
          </a:p>
          <a:p>
            <a:pPr marL="628650" lvl="1" indent="-171450">
              <a:lnSpc>
                <a:spcPct val="100000"/>
              </a:lnSpc>
              <a:buFont typeface="Arial" panose="020B0604020202020204" pitchFamily="34" charset="0"/>
              <a:buChar char="•"/>
            </a:pPr>
            <a:r>
              <a:rPr lang="en-GB" b="0" baseline="0" dirty="0"/>
              <a:t>We now understand more clearly how and </a:t>
            </a:r>
            <a:r>
              <a:rPr lang="en-GB" b="1" baseline="0" dirty="0"/>
              <a:t>why academic librarianship has changed </a:t>
            </a:r>
            <a:r>
              <a:rPr lang="en-GB" b="0" baseline="0" dirty="0"/>
              <a:t>from what we were trained for.</a:t>
            </a:r>
          </a:p>
          <a:p>
            <a:pPr marL="628650" lvl="1" indent="-171450">
              <a:lnSpc>
                <a:spcPct val="100000"/>
              </a:lnSpc>
              <a:buFont typeface="Arial" panose="020B0604020202020204" pitchFamily="34" charset="0"/>
              <a:buChar char="•"/>
            </a:pPr>
            <a:endParaRPr lang="en-GB" b="0" baseline="0"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a:t>Rather than feeling </a:t>
            </a:r>
            <a:r>
              <a:rPr lang="en-GB" b="1" baseline="0" dirty="0"/>
              <a:t>de-professionalised</a:t>
            </a:r>
            <a:r>
              <a:rPr lang="en-GB" b="0" baseline="0" dirty="0"/>
              <a:t>, we can see how we can unchain ourselves from the past and move forward</a:t>
            </a:r>
            <a:r>
              <a:rPr lang="en-GB" b="0" baseline="0" dirty="0" smtClean="0"/>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baseline="0" dirty="0" smtClean="0"/>
          </a:p>
          <a:p>
            <a:pPr marL="628650" lvl="1" indent="-171450">
              <a:lnSpc>
                <a:spcPct val="100000"/>
              </a:lnSpc>
              <a:buFont typeface="Arial" panose="020B0604020202020204" pitchFamily="34" charset="0"/>
              <a:buChar char="•"/>
            </a:pPr>
            <a:r>
              <a:rPr lang="en-GB" b="0" baseline="0" dirty="0" smtClean="0"/>
              <a:t>While we may have </a:t>
            </a:r>
            <a:r>
              <a:rPr lang="en-GB" b="1" baseline="0" dirty="0" smtClean="0"/>
              <a:t>not said anything new </a:t>
            </a:r>
            <a:r>
              <a:rPr lang="en-GB" b="0" baseline="0" dirty="0" smtClean="0"/>
              <a:t>about information literacy we have:</a:t>
            </a:r>
          </a:p>
          <a:p>
            <a:pPr marL="457200" lvl="1" indent="0">
              <a:lnSpc>
                <a:spcPct val="100000"/>
              </a:lnSpc>
              <a:buFont typeface="Arial" panose="020B0604020202020204" pitchFamily="34" charset="0"/>
              <a:buNone/>
            </a:pPr>
            <a:endParaRPr lang="en-GB" b="0" baseline="0" dirty="0" smtClean="0"/>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smtClean="0"/>
              <a:t>We have devised </a:t>
            </a:r>
            <a:r>
              <a:rPr lang="en-GB" b="1" baseline="0" dirty="0" smtClean="0"/>
              <a:t>practical ways </a:t>
            </a:r>
            <a:r>
              <a:rPr lang="en-GB" b="0" baseline="0" dirty="0" smtClean="0"/>
              <a:t>of making a difference in the classroom which has already been widely embraced by colleagues.</a:t>
            </a:r>
          </a:p>
          <a:p>
            <a:pPr marL="914400" lvl="2" indent="0">
              <a:lnSpc>
                <a:spcPct val="100000"/>
              </a:lnSpc>
              <a:buFont typeface="Arial" panose="020B0604020202020204" pitchFamily="34" charset="0"/>
              <a:buNone/>
            </a:pPr>
            <a:endParaRPr lang="en-GB" b="0" baseline="0" dirty="0" smtClean="0"/>
          </a:p>
          <a:p>
            <a:pPr marL="1085850" lvl="2" indent="-171450">
              <a:lnSpc>
                <a:spcPct val="100000"/>
              </a:lnSpc>
              <a:buFont typeface="Arial" panose="020B0604020202020204" pitchFamily="34" charset="0"/>
              <a:buChar char="•"/>
            </a:pPr>
            <a:r>
              <a:rPr lang="en-GB" b="0" baseline="0" dirty="0" smtClean="0"/>
              <a:t>And thought about information literacy </a:t>
            </a:r>
            <a:r>
              <a:rPr lang="en-GB" b="1" baseline="0" dirty="0" smtClean="0"/>
              <a:t>above and beyond </a:t>
            </a:r>
            <a:r>
              <a:rPr lang="en-GB" b="0" baseline="0" dirty="0" smtClean="0"/>
              <a:t>our previous understanding.</a:t>
            </a:r>
            <a:endParaRPr lang="en-GB" b="0" baseline="0" dirty="0"/>
          </a:p>
          <a:p>
            <a:pPr marL="457200" lvl="1" indent="0">
              <a:lnSpc>
                <a:spcPct val="100000"/>
              </a:lnSpc>
              <a:buFont typeface="Arial" panose="020B0604020202020204" pitchFamily="34" charset="0"/>
              <a:buNone/>
            </a:pPr>
            <a:endParaRPr lang="en-GB" b="0" baseline="0" dirty="0" smtClean="0"/>
          </a:p>
          <a:p>
            <a:pPr marL="457200" lvl="1" indent="0">
              <a:lnSpc>
                <a:spcPct val="100000"/>
              </a:lnSpc>
              <a:buFont typeface="Arial" panose="020B0604020202020204" pitchFamily="34" charset="0"/>
              <a:buNone/>
            </a:pPr>
            <a:endParaRPr lang="en-GB" b="0" baseline="0" dirty="0"/>
          </a:p>
          <a:p>
            <a:pPr marL="628650" lvl="1" indent="-171450">
              <a:lnSpc>
                <a:spcPct val="100000"/>
              </a:lnSpc>
              <a:buFont typeface="Arial" panose="020B0604020202020204" pitchFamily="34" charset="0"/>
              <a:buChar char="•"/>
            </a:pPr>
            <a:r>
              <a:rPr lang="en-GB" b="0" baseline="0" dirty="0"/>
              <a:t>Through our research we are </a:t>
            </a:r>
            <a:r>
              <a:rPr lang="en-GB" b="1" baseline="0" dirty="0"/>
              <a:t>equipped</a:t>
            </a:r>
            <a:r>
              <a:rPr lang="en-GB" b="0" baseline="0" dirty="0"/>
              <a:t> with new insight, ideas, language, </a:t>
            </a:r>
            <a:r>
              <a:rPr lang="en-GB" b="0" baseline="0" dirty="0" smtClean="0"/>
              <a:t>and knowledge </a:t>
            </a:r>
            <a:r>
              <a:rPr lang="en-GB" b="0" baseline="0" dirty="0"/>
              <a:t>– all of which can help and </a:t>
            </a:r>
            <a:r>
              <a:rPr lang="en-GB" b="1" baseline="0" dirty="0"/>
              <a:t>feed </a:t>
            </a:r>
            <a:r>
              <a:rPr lang="en-GB" b="1" baseline="0" dirty="0" smtClean="0"/>
              <a:t>innovation</a:t>
            </a:r>
            <a:r>
              <a:rPr lang="en-GB" b="0" baseline="0" dirty="0"/>
              <a:t>.</a:t>
            </a:r>
          </a:p>
          <a:p>
            <a:pPr marL="628650" lvl="1" indent="-171450">
              <a:lnSpc>
                <a:spcPct val="100000"/>
              </a:lnSpc>
              <a:buFont typeface="Arial" panose="020B0604020202020204" pitchFamily="34" charset="0"/>
              <a:buChar char="•"/>
            </a:pPr>
            <a:endParaRPr lang="en-GB" b="0" baseline="0"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baseline="0" dirty="0" smtClean="0"/>
              <a:t>All of this has lead to a </a:t>
            </a:r>
            <a:r>
              <a:rPr lang="en-GB" b="1" i="0" baseline="0" dirty="0" smtClean="0"/>
              <a:t>greater </a:t>
            </a:r>
            <a:r>
              <a:rPr lang="en-GB" b="1" i="0" baseline="0" dirty="0"/>
              <a:t>ability to work with academics</a:t>
            </a:r>
            <a:r>
              <a:rPr lang="en-GB" b="0" i="0" baseline="0" dirty="0"/>
              <a:t> and bring </a:t>
            </a:r>
            <a:r>
              <a:rPr lang="en-GB" b="1" i="0" baseline="0" dirty="0"/>
              <a:t>insight, perspective and knowledge </a:t>
            </a:r>
            <a:r>
              <a:rPr lang="en-GB" b="0" i="0" baseline="0" dirty="0"/>
              <a:t>into </a:t>
            </a:r>
            <a:r>
              <a:rPr lang="en-GB" b="0" i="0" baseline="0" dirty="0" smtClean="0"/>
              <a:t>information and academic literacy </a:t>
            </a:r>
            <a:r>
              <a:rPr lang="en-GB" b="0" i="0" baseline="0" dirty="0"/>
              <a:t>discussions</a:t>
            </a:r>
            <a:r>
              <a:rPr lang="en-GB" b="0" i="0" baseline="0" dirty="0" smtClean="0"/>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i="0" baseline="0" dirty="0" smtClean="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smtClean="0"/>
              <a:t>We realise that </a:t>
            </a:r>
            <a:r>
              <a:rPr lang="en-GB" b="1" baseline="0" dirty="0" smtClean="0"/>
              <a:t>many of the assumptions</a:t>
            </a:r>
            <a:r>
              <a:rPr lang="en-GB" b="0" baseline="0" dirty="0" smtClean="0"/>
              <a:t> that we make as a profession and which are made by others about us are </a:t>
            </a:r>
            <a:r>
              <a:rPr lang="en-GB" b="1" baseline="0" dirty="0" smtClean="0"/>
              <a:t>unfounded</a:t>
            </a:r>
            <a:r>
              <a:rPr lang="en-GB" b="0" baseline="0" dirty="0" smtClean="0"/>
              <a:t>. And this leave the </a:t>
            </a:r>
            <a:r>
              <a:rPr lang="en-GB" b="1" baseline="0" dirty="0" smtClean="0"/>
              <a:t>gates open</a:t>
            </a:r>
            <a:r>
              <a:rPr lang="en-GB" b="0" baseline="0" dirty="0" smtClean="0"/>
              <a:t> for new innovation, collaboration and further public work.</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baseline="0" dirty="0"/>
          </a:p>
          <a:p>
            <a:pPr marL="628650" lvl="1" indent="-171450">
              <a:lnSpc>
                <a:spcPct val="100000"/>
              </a:lnSpc>
              <a:buFont typeface="Arial" panose="020B0604020202020204" pitchFamily="34" charset="0"/>
              <a:buChar char="•"/>
            </a:pPr>
            <a:endParaRPr lang="en-GB" b="0" baseline="0" dirty="0"/>
          </a:p>
          <a:p>
            <a:pPr marL="914400" lvl="2" indent="0">
              <a:lnSpc>
                <a:spcPct val="100000"/>
              </a:lnSpc>
              <a:buFont typeface="Arial" panose="020B0604020202020204" pitchFamily="34" charset="0"/>
              <a:buNone/>
            </a:pPr>
            <a:endParaRPr lang="en-GB" b="0" baseline="0" dirty="0"/>
          </a:p>
          <a:p>
            <a:pPr marL="914400" lvl="2" indent="0">
              <a:lnSpc>
                <a:spcPct val="100000"/>
              </a:lnSpc>
              <a:buFont typeface="Arial" panose="020B0604020202020204" pitchFamily="34" charset="0"/>
              <a:buNone/>
            </a:pPr>
            <a:endParaRPr lang="en-GB" b="0" baseline="0" dirty="0"/>
          </a:p>
          <a:p>
            <a:pPr marL="628650" lvl="1" indent="-171450">
              <a:lnSpc>
                <a:spcPct val="100000"/>
              </a:lnSpc>
              <a:buFont typeface="Arial" panose="020B0604020202020204" pitchFamily="34" charset="0"/>
              <a:buChar char="•"/>
            </a:pPr>
            <a:endParaRPr lang="en-GB" b="0" baseline="0" dirty="0"/>
          </a:p>
          <a:p>
            <a:pPr marL="457200" lvl="1" indent="0">
              <a:lnSpc>
                <a:spcPct val="100000"/>
              </a:lnSpc>
              <a:buFont typeface="Arial" panose="020B0604020202020204" pitchFamily="34" charset="0"/>
              <a:buNone/>
            </a:pPr>
            <a:endParaRPr lang="en-GB" b="0" baseline="0" dirty="0"/>
          </a:p>
          <a:p>
            <a:pPr marL="0" indent="0">
              <a:lnSpc>
                <a:spcPct val="100000"/>
              </a:lnSpc>
              <a:buFont typeface="Arial" panose="020B0604020202020204" pitchFamily="34" charset="0"/>
              <a:buNone/>
            </a:pPr>
            <a:endParaRPr lang="en-GB" b="1" i="0" baseline="0" dirty="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1" baseline="0" dirty="0"/>
          </a:p>
          <a:p>
            <a:pPr marL="171450" indent="-171450">
              <a:lnSpc>
                <a:spcPct val="100000"/>
              </a:lnSpc>
              <a:buFont typeface="Arial" panose="020B0604020202020204" pitchFamily="34" charset="0"/>
              <a:buChar char="•"/>
            </a:pPr>
            <a:endParaRPr lang="en-GB" b="0" i="0" baseline="0" dirty="0"/>
          </a:p>
        </p:txBody>
      </p:sp>
      <p:sp>
        <p:nvSpPr>
          <p:cNvPr id="5" name="Slide Number Placeholder 4"/>
          <p:cNvSpPr>
            <a:spLocks noGrp="1"/>
          </p:cNvSpPr>
          <p:nvPr>
            <p:ph type="sldNum" sz="quarter" idx="11"/>
          </p:nvPr>
        </p:nvSpPr>
        <p:spPr/>
        <p:txBody>
          <a:bodyPr/>
          <a:lstStyle/>
          <a:p>
            <a:pPr>
              <a:defRPr/>
            </a:pPr>
            <a:fld id="{C141EABC-C2A5-4AC2-A097-17F39A8F0D48}" type="slidenum">
              <a:rPr lang="en-GB" smtClean="0"/>
              <a:pPr>
                <a:defRPr/>
              </a:pPr>
              <a:t>12</a:t>
            </a:fld>
            <a:endParaRPr lang="en-GB"/>
          </a:p>
        </p:txBody>
      </p:sp>
    </p:spTree>
    <p:extLst>
      <p:ext uri="{BB962C8B-B14F-4D97-AF65-F5344CB8AC3E}">
        <p14:creationId xmlns:p14="http://schemas.microsoft.com/office/powerpoint/2010/main" val="114992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5" name="Slide Number Placeholder 4"/>
          <p:cNvSpPr>
            <a:spLocks noGrp="1"/>
          </p:cNvSpPr>
          <p:nvPr>
            <p:ph type="sldNum" sz="quarter" idx="11"/>
          </p:nvPr>
        </p:nvSpPr>
        <p:spPr/>
        <p:txBody>
          <a:bodyPr/>
          <a:lstStyle/>
          <a:p>
            <a:pPr>
              <a:defRPr/>
            </a:pPr>
            <a:fld id="{C141EABC-C2A5-4AC2-A097-17F39A8F0D48}" type="slidenum">
              <a:rPr lang="en-GB" smtClean="0"/>
              <a:pPr>
                <a:defRPr/>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just to prove we actually did it….</a:t>
            </a:r>
            <a:endParaRPr lang="en-GB" dirty="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14</a:t>
            </a:fld>
            <a:endParaRPr lang="en-GB"/>
          </a:p>
        </p:txBody>
      </p:sp>
    </p:spTree>
    <p:extLst>
      <p:ext uri="{BB962C8B-B14F-4D97-AF65-F5344CB8AC3E}">
        <p14:creationId xmlns:p14="http://schemas.microsoft.com/office/powerpoint/2010/main" val="191505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15</a:t>
            </a:fld>
            <a:endParaRPr lang="en-GB"/>
          </a:p>
        </p:txBody>
      </p:sp>
    </p:spTree>
    <p:extLst>
      <p:ext uri="{BB962C8B-B14F-4D97-AF65-F5344CB8AC3E}">
        <p14:creationId xmlns:p14="http://schemas.microsoft.com/office/powerpoint/2010/main" val="2901738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16</a:t>
            </a:fld>
            <a:endParaRPr lang="en-GB"/>
          </a:p>
        </p:txBody>
      </p:sp>
    </p:spTree>
    <p:extLst>
      <p:ext uri="{BB962C8B-B14F-4D97-AF65-F5344CB8AC3E}">
        <p14:creationId xmlns:p14="http://schemas.microsoft.com/office/powerpoint/2010/main" val="4219236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kern="1200" dirty="0" smtClean="0">
                <a:solidFill>
                  <a:schemeClr val="tx1"/>
                </a:solidFill>
                <a:effectLst/>
                <a:latin typeface="Calibri" pitchFamily="34" charset="0"/>
                <a:ea typeface="ＭＳ Ｐゴシック" charset="-128"/>
                <a:cs typeface="ＭＳ Ｐゴシック" charset="-128"/>
              </a:rPr>
              <a:t>VH</a:t>
            </a:r>
          </a:p>
          <a:p>
            <a:pPr marL="0" indent="0">
              <a:buFont typeface="Arial" panose="020B0604020202020204" pitchFamily="34" charset="0"/>
              <a:buNone/>
            </a:pPr>
            <a:endParaRPr lang="en-GB" sz="1200"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r>
              <a:rPr lang="en-GB" sz="1200" kern="1200" dirty="0">
                <a:solidFill>
                  <a:schemeClr val="tx1"/>
                </a:solidFill>
                <a:effectLst/>
                <a:latin typeface="Calibri" pitchFamily="34" charset="0"/>
                <a:ea typeface="ＭＳ Ｐゴシック" charset="-128"/>
                <a:cs typeface="ＭＳ Ｐゴシック" charset="-128"/>
              </a:rPr>
              <a:t>Librarians are </a:t>
            </a:r>
            <a:r>
              <a:rPr lang="en-GB" sz="1200" b="1" kern="1200" dirty="0">
                <a:solidFill>
                  <a:schemeClr val="tx1"/>
                </a:solidFill>
                <a:effectLst/>
                <a:latin typeface="Calibri" pitchFamily="34" charset="0"/>
                <a:ea typeface="ＭＳ Ｐゴシック" charset="-128"/>
                <a:cs typeface="ＭＳ Ｐゴシック" charset="-128"/>
              </a:rPr>
              <a:t>practice based professionals.</a:t>
            </a: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ＭＳ Ｐゴシック" charset="-128"/>
              <a:cs typeface="ＭＳ Ｐゴシック" charset="-128"/>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Calibri" pitchFamily="34" charset="0"/>
                <a:ea typeface="ＭＳ Ｐゴシック" charset="-128"/>
                <a:cs typeface="ＭＳ Ｐゴシック" charset="-128"/>
              </a:rPr>
              <a:t>We have </a:t>
            </a:r>
            <a:r>
              <a:rPr lang="en-GB" sz="1200" b="1" kern="1200" dirty="0">
                <a:solidFill>
                  <a:schemeClr val="tx1"/>
                </a:solidFill>
                <a:effectLst/>
                <a:latin typeface="Calibri" pitchFamily="34" charset="0"/>
                <a:ea typeface="ＭＳ Ｐゴシック" charset="-128"/>
                <a:cs typeface="ＭＳ Ｐゴシック" charset="-128"/>
              </a:rPr>
              <a:t>professional qualifications</a:t>
            </a:r>
            <a:r>
              <a:rPr lang="en-GB" sz="1200" kern="1200" dirty="0">
                <a:solidFill>
                  <a:schemeClr val="tx1"/>
                </a:solidFill>
                <a:effectLst/>
                <a:latin typeface="Calibri" pitchFamily="34" charset="0"/>
                <a:ea typeface="ＭＳ Ｐゴシック" charset="-128"/>
                <a:cs typeface="ＭＳ Ｐゴシック" charset="-128"/>
              </a:rPr>
              <a:t>, know lots of stuff and help people change their lives.</a:t>
            </a: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ＭＳ Ｐゴシック" charset="-128"/>
              <a:cs typeface="ＭＳ Ｐゴシック" charset="-128"/>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Calibri" pitchFamily="34" charset="0"/>
                <a:ea typeface="ＭＳ Ｐゴシック" charset="-128"/>
                <a:cs typeface="ＭＳ Ｐゴシック" charset="-128"/>
              </a:rPr>
              <a:t>We’ve both </a:t>
            </a:r>
            <a:r>
              <a:rPr lang="en-GB" sz="1200" b="1" kern="1200" dirty="0">
                <a:solidFill>
                  <a:schemeClr val="tx1"/>
                </a:solidFill>
                <a:effectLst/>
                <a:latin typeface="Calibri" pitchFamily="34" charset="0"/>
                <a:ea typeface="ＭＳ Ｐゴシック" charset="-128"/>
                <a:cs typeface="ＭＳ Ｐゴシック" charset="-128"/>
              </a:rPr>
              <a:t>worked in academic libraries for years</a:t>
            </a:r>
            <a:r>
              <a:rPr lang="en-GB" sz="1200" kern="1200" dirty="0">
                <a:solidFill>
                  <a:schemeClr val="tx1"/>
                </a:solidFill>
                <a:effectLst/>
                <a:latin typeface="Calibri" pitchFamily="34" charset="0"/>
                <a:ea typeface="ＭＳ Ｐゴシック" charset="-128"/>
                <a:cs typeface="ＭＳ Ｐゴシック" charset="-128"/>
              </a:rPr>
              <a:t>…..three decades in fact, and have seen </a:t>
            </a:r>
            <a:r>
              <a:rPr lang="en-GB" sz="1200" b="1" kern="1200" dirty="0">
                <a:solidFill>
                  <a:schemeClr val="tx1"/>
                </a:solidFill>
                <a:effectLst/>
                <a:latin typeface="Calibri" pitchFamily="34" charset="0"/>
                <a:ea typeface="ＭＳ Ｐゴシック" charset="-128"/>
                <a:cs typeface="ＭＳ Ｐゴシック" charset="-128"/>
              </a:rPr>
              <a:t>many changes </a:t>
            </a:r>
            <a:r>
              <a:rPr lang="en-GB" sz="1200" kern="1200" dirty="0">
                <a:solidFill>
                  <a:schemeClr val="tx1"/>
                </a:solidFill>
                <a:effectLst/>
                <a:latin typeface="Calibri" pitchFamily="34" charset="0"/>
                <a:ea typeface="ＭＳ Ｐゴシック" charset="-128"/>
                <a:cs typeface="ＭＳ Ｐゴシック" charset="-128"/>
              </a:rPr>
              <a:t>during our careers, most significantly:	</a:t>
            </a:r>
            <a:endParaRPr lang="en-GB" sz="1200" kern="1200" dirty="0" smtClean="0">
              <a:solidFill>
                <a:schemeClr val="tx1"/>
              </a:solidFill>
              <a:effectLst/>
              <a:latin typeface="Calibri" pitchFamily="34" charset="0"/>
              <a:ea typeface="ＭＳ Ｐゴシック" charset="-128"/>
              <a:cs typeface="ＭＳ Ｐゴシック" charset="-128"/>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Calibri" pitchFamily="34" charset="0"/>
              <a:ea typeface="ＭＳ Ｐゴシック" charset="-128"/>
              <a:cs typeface="ＭＳ Ｐゴシック" charset="-128"/>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1" kern="1200" dirty="0" smtClean="0">
                <a:solidFill>
                  <a:schemeClr val="tx1"/>
                </a:solidFill>
                <a:effectLst/>
                <a:latin typeface="Calibri" pitchFamily="34" charset="0"/>
                <a:ea typeface="ＭＳ Ｐゴシック" charset="-128"/>
                <a:cs typeface="ＭＳ Ｐゴシック" charset="-128"/>
              </a:rPr>
              <a:t>Polytechnics</a:t>
            </a:r>
            <a:r>
              <a:rPr lang="en-GB" sz="1200" kern="1200" dirty="0" smtClean="0">
                <a:solidFill>
                  <a:schemeClr val="tx1"/>
                </a:solidFill>
                <a:effectLst/>
                <a:latin typeface="Calibri" pitchFamily="34" charset="0"/>
                <a:ea typeface="ＭＳ Ｐゴシック" charset="-128"/>
                <a:cs typeface="ＭＳ Ｐゴシック" charset="-128"/>
              </a:rPr>
              <a:t> becoming Universities</a:t>
            </a:r>
            <a:endParaRPr lang="en-GB" sz="1200" kern="1200" dirty="0">
              <a:solidFill>
                <a:schemeClr val="tx1"/>
              </a:solidFill>
              <a:effectLst/>
              <a:latin typeface="Calibri" pitchFamily="34" charset="0"/>
              <a:ea typeface="ＭＳ Ｐゴシック" charset="-128"/>
              <a:cs typeface="ＭＳ Ｐゴシック" charset="-128"/>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1" kern="1200" dirty="0">
                <a:solidFill>
                  <a:schemeClr val="tx1"/>
                </a:solidFill>
                <a:effectLst/>
                <a:latin typeface="Calibri" pitchFamily="34" charset="0"/>
                <a:ea typeface="ＭＳ Ｐゴシック" charset="-128"/>
                <a:cs typeface="ＭＳ Ｐゴシック" charset="-128"/>
              </a:rPr>
              <a:t>Widening participation </a:t>
            </a:r>
            <a:r>
              <a:rPr lang="en-GB" sz="1200" kern="1200" dirty="0">
                <a:solidFill>
                  <a:schemeClr val="tx1"/>
                </a:solidFill>
                <a:effectLst/>
                <a:latin typeface="Calibri" pitchFamily="34" charset="0"/>
                <a:ea typeface="ＭＳ Ｐゴシック" charset="-128"/>
                <a:cs typeface="ＭＳ Ｐゴシック" charset="-128"/>
              </a:rPr>
              <a:t>and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Calibri" pitchFamily="34" charset="0"/>
                <a:ea typeface="ＭＳ Ｐゴシック" charset="-128"/>
                <a:cs typeface="ＭＳ Ｐゴシック" charset="-128"/>
              </a:rPr>
              <a:t>The </a:t>
            </a:r>
            <a:r>
              <a:rPr lang="en-GB" sz="1200" kern="1200" dirty="0" smtClean="0">
                <a:solidFill>
                  <a:schemeClr val="tx1"/>
                </a:solidFill>
                <a:effectLst/>
                <a:latin typeface="Calibri" pitchFamily="34" charset="0"/>
                <a:ea typeface="ＭＳ Ｐゴシック" charset="-128"/>
                <a:cs typeface="ＭＳ Ｐゴシック" charset="-128"/>
              </a:rPr>
              <a:t>emergence and proliferation of </a:t>
            </a:r>
            <a:r>
              <a:rPr lang="en-GB" sz="1200" kern="1200" dirty="0">
                <a:solidFill>
                  <a:schemeClr val="tx1"/>
                </a:solidFill>
                <a:effectLst/>
                <a:latin typeface="Calibri" pitchFamily="34" charset="0"/>
                <a:ea typeface="ＭＳ Ｐゴシック" charset="-128"/>
                <a:cs typeface="ＭＳ Ｐゴシック" charset="-128"/>
              </a:rPr>
              <a:t>the </a:t>
            </a:r>
            <a:r>
              <a:rPr lang="en-GB" sz="1200" b="1" kern="1200" dirty="0">
                <a:solidFill>
                  <a:schemeClr val="tx1"/>
                </a:solidFill>
                <a:effectLst/>
                <a:latin typeface="Calibri" pitchFamily="34" charset="0"/>
                <a:ea typeface="ＭＳ Ｐゴシック" charset="-128"/>
                <a:cs typeface="ＭＳ Ｐゴシック" charset="-128"/>
              </a:rPr>
              <a:t>Internet</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200"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r>
              <a:rPr lang="en-GB" sz="1200" kern="1200" dirty="0">
                <a:solidFill>
                  <a:schemeClr val="tx1"/>
                </a:solidFill>
                <a:effectLst/>
                <a:latin typeface="Calibri" pitchFamily="34" charset="0"/>
                <a:ea typeface="ＭＳ Ｐゴシック" charset="-128"/>
                <a:cs typeface="ＭＳ Ｐゴシック" charset="-128"/>
              </a:rPr>
              <a:t>These have had a </a:t>
            </a:r>
            <a:r>
              <a:rPr lang="en-GB" sz="1200" b="1" kern="1200" dirty="0">
                <a:solidFill>
                  <a:schemeClr val="tx1"/>
                </a:solidFill>
                <a:effectLst/>
                <a:latin typeface="Calibri" pitchFamily="34" charset="0"/>
                <a:ea typeface="ＭＳ Ｐゴシック" charset="-128"/>
                <a:cs typeface="ＭＳ Ｐゴシック" charset="-128"/>
              </a:rPr>
              <a:t>massive impact </a:t>
            </a:r>
            <a:r>
              <a:rPr lang="en-GB" sz="1200" kern="1200" dirty="0">
                <a:solidFill>
                  <a:schemeClr val="tx1"/>
                </a:solidFill>
                <a:effectLst/>
                <a:latin typeface="Calibri" pitchFamily="34" charset="0"/>
                <a:ea typeface="ＭＳ Ｐゴシック" charset="-128"/>
                <a:cs typeface="ＭＳ Ｐゴシック" charset="-128"/>
              </a:rPr>
              <a:t>on</a:t>
            </a:r>
            <a:r>
              <a:rPr lang="en-GB" sz="1200" kern="1200" dirty="0" smtClean="0">
                <a:solidFill>
                  <a:schemeClr val="tx1"/>
                </a:solidFill>
                <a:effectLst/>
                <a:latin typeface="Calibri" pitchFamily="34" charset="0"/>
                <a:ea typeface="ＭＳ Ｐゴシック" charset="-128"/>
                <a:cs typeface="ＭＳ Ｐゴシック" charset="-128"/>
              </a:rPr>
              <a:t>:</a:t>
            </a: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ＭＳ Ｐゴシック" charset="-128"/>
              <a:cs typeface="ＭＳ Ｐゴシック" charset="-128"/>
            </a:endParaRPr>
          </a:p>
          <a:p>
            <a:pPr marL="628650" lvl="1" indent="-171450">
              <a:buFont typeface="Arial" panose="020B0604020202020204" pitchFamily="34" charset="0"/>
              <a:buChar char="•"/>
            </a:pPr>
            <a:r>
              <a:rPr lang="en-GB" sz="1200" kern="1200" dirty="0">
                <a:solidFill>
                  <a:schemeClr val="tx1"/>
                </a:solidFill>
                <a:effectLst/>
                <a:latin typeface="Calibri" pitchFamily="34" charset="0"/>
                <a:ea typeface="ＭＳ Ｐゴシック" charset="-128"/>
                <a:cs typeface="ＭＳ Ｐゴシック" charset="-128"/>
              </a:rPr>
              <a:t>Our </a:t>
            </a:r>
            <a:r>
              <a:rPr lang="en-GB" sz="1200" b="1" kern="1200" dirty="0">
                <a:solidFill>
                  <a:schemeClr val="tx1"/>
                </a:solidFill>
                <a:effectLst/>
                <a:latin typeface="Calibri" pitchFamily="34" charset="0"/>
                <a:ea typeface="ＭＳ Ｐゴシック" charset="-128"/>
                <a:cs typeface="ＭＳ Ｐゴシック" charset="-128"/>
              </a:rPr>
              <a:t>working environment</a:t>
            </a:r>
          </a:p>
          <a:p>
            <a:pPr marL="628650" lvl="1" indent="-171450">
              <a:buFont typeface="Arial" panose="020B0604020202020204" pitchFamily="34" charset="0"/>
              <a:buChar char="•"/>
            </a:pPr>
            <a:r>
              <a:rPr lang="en-GB" sz="1200" kern="1200" dirty="0">
                <a:solidFill>
                  <a:schemeClr val="tx1"/>
                </a:solidFill>
                <a:effectLst/>
                <a:latin typeface="Calibri" pitchFamily="34" charset="0"/>
                <a:ea typeface="ＭＳ Ｐゴシック" charset="-128"/>
                <a:cs typeface="ＭＳ Ｐゴシック" charset="-128"/>
              </a:rPr>
              <a:t>How information is </a:t>
            </a:r>
            <a:r>
              <a:rPr lang="en-GB" sz="1200" b="1" kern="1200" dirty="0">
                <a:solidFill>
                  <a:schemeClr val="tx1"/>
                </a:solidFill>
                <a:effectLst/>
                <a:latin typeface="Calibri" pitchFamily="34" charset="0"/>
                <a:ea typeface="ＭＳ Ｐゴシック" charset="-128"/>
                <a:cs typeface="ＭＳ Ｐゴシック" charset="-128"/>
              </a:rPr>
              <a:t>accessed and used</a:t>
            </a:r>
          </a:p>
          <a:p>
            <a:pPr marL="628650" lvl="1" indent="-171450">
              <a:buFont typeface="Arial" panose="020B0604020202020204" pitchFamily="34" charset="0"/>
              <a:buChar char="•"/>
            </a:pPr>
            <a:r>
              <a:rPr lang="en-GB" sz="1200" kern="1200" dirty="0" smtClean="0">
                <a:solidFill>
                  <a:schemeClr val="tx1"/>
                </a:solidFill>
                <a:effectLst/>
                <a:latin typeface="Calibri" pitchFamily="34" charset="0"/>
                <a:ea typeface="ＭＳ Ｐゴシック" charset="-128"/>
                <a:cs typeface="ＭＳ Ｐゴシック" charset="-128"/>
              </a:rPr>
              <a:t>And our </a:t>
            </a:r>
            <a:r>
              <a:rPr lang="en-GB" sz="1200" kern="1200" dirty="0" smtClean="0">
                <a:solidFill>
                  <a:schemeClr val="tx1"/>
                </a:solidFill>
                <a:effectLst/>
                <a:latin typeface="Calibri" pitchFamily="34" charset="0"/>
                <a:ea typeface="ＭＳ Ｐゴシック" charset="-128"/>
                <a:cs typeface="ＭＳ Ｐゴシック" charset="-128"/>
              </a:rPr>
              <a:t>traditional role </a:t>
            </a:r>
            <a:r>
              <a:rPr lang="en-GB" sz="1200" kern="1200" dirty="0">
                <a:solidFill>
                  <a:schemeClr val="tx1"/>
                </a:solidFill>
                <a:effectLst/>
                <a:latin typeface="Calibri" pitchFamily="34" charset="0"/>
                <a:ea typeface="ＭＳ Ｐゴシック" charset="-128"/>
                <a:cs typeface="ＭＳ Ｐゴシック" charset="-128"/>
              </a:rPr>
              <a:t>as the </a:t>
            </a:r>
            <a:r>
              <a:rPr lang="en-GB" sz="1200" b="1" kern="1200" dirty="0">
                <a:solidFill>
                  <a:schemeClr val="tx1"/>
                </a:solidFill>
                <a:effectLst/>
                <a:latin typeface="Calibri" pitchFamily="34" charset="0"/>
                <a:ea typeface="ＭＳ Ｐゴシック" charset="-128"/>
                <a:cs typeface="ＭＳ Ｐゴシック" charset="-128"/>
              </a:rPr>
              <a:t>Guardians of </a:t>
            </a:r>
            <a:r>
              <a:rPr lang="en-GB" sz="1200" b="1" kern="1200" dirty="0" smtClean="0">
                <a:solidFill>
                  <a:schemeClr val="tx1"/>
                </a:solidFill>
                <a:effectLst/>
                <a:latin typeface="Calibri" pitchFamily="34" charset="0"/>
                <a:ea typeface="ＭＳ Ｐゴシック" charset="-128"/>
                <a:cs typeface="ＭＳ Ｐゴシック" charset="-128"/>
              </a:rPr>
              <a:t>information</a:t>
            </a:r>
          </a:p>
          <a:p>
            <a:pPr marL="457200" lvl="1" indent="0">
              <a:buFont typeface="Arial" panose="020B0604020202020204" pitchFamily="34" charset="0"/>
              <a:buNone/>
            </a:pPr>
            <a:endParaRPr lang="en-GB" sz="1200" kern="1200" dirty="0" smtClean="0">
              <a:solidFill>
                <a:schemeClr val="tx1"/>
              </a:solidFill>
              <a:effectLst/>
              <a:latin typeface="Calibri" pitchFamily="34" charset="0"/>
              <a:ea typeface="ＭＳ Ｐゴシック" charset="-128"/>
              <a:cs typeface="ＭＳ Ｐゴシック" charset="-128"/>
            </a:endParaRPr>
          </a:p>
          <a:p>
            <a:pPr marL="0" indent="0">
              <a:buFont typeface="Arial" panose="020B0604020202020204" pitchFamily="34" charset="0"/>
              <a:buNone/>
            </a:pPr>
            <a:r>
              <a:rPr lang="en-GB" sz="1200" b="1" kern="1200" dirty="0" smtClean="0">
                <a:solidFill>
                  <a:schemeClr val="tx1"/>
                </a:solidFill>
                <a:effectLst/>
                <a:latin typeface="Calibri" pitchFamily="34" charset="0"/>
                <a:ea typeface="ＭＳ Ｐゴシック" charset="-128"/>
                <a:cs typeface="ＭＳ Ｐゴシック" charset="-128"/>
              </a:rPr>
              <a:t>Our</a:t>
            </a:r>
            <a:r>
              <a:rPr lang="en-GB" sz="1200" b="1" kern="1200" baseline="0" dirty="0" smtClean="0">
                <a:solidFill>
                  <a:schemeClr val="tx1"/>
                </a:solidFill>
                <a:effectLst/>
                <a:latin typeface="Calibri" pitchFamily="34" charset="0"/>
                <a:ea typeface="ＭＳ Ｐゴシック" charset="-128"/>
                <a:cs typeface="ＭＳ Ｐゴシック" charset="-128"/>
              </a:rPr>
              <a:t> profession has totally changed.</a:t>
            </a:r>
            <a:endParaRPr lang="en-GB" sz="1200" b="1"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endParaRPr lang="en-GB" sz="1200" kern="1200" dirty="0" smtClean="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r>
              <a:rPr lang="en-GB" sz="1200" kern="1200" dirty="0" smtClean="0">
                <a:solidFill>
                  <a:schemeClr val="tx1"/>
                </a:solidFill>
                <a:effectLst/>
                <a:latin typeface="Calibri" pitchFamily="34" charset="0"/>
                <a:ea typeface="ＭＳ Ｐゴシック" charset="-128"/>
                <a:cs typeface="ＭＳ Ｐゴシック" charset="-128"/>
              </a:rPr>
              <a:t>Yet </a:t>
            </a:r>
            <a:r>
              <a:rPr lang="en-GB" sz="1200" kern="1200" dirty="0">
                <a:solidFill>
                  <a:schemeClr val="tx1"/>
                </a:solidFill>
                <a:effectLst/>
                <a:latin typeface="Calibri" pitchFamily="34" charset="0"/>
                <a:ea typeface="ＭＳ Ｐゴシック" charset="-128"/>
                <a:cs typeface="ＭＳ Ｐゴシック" charset="-128"/>
              </a:rPr>
              <a:t>despite all this change practitioner research within our profession is </a:t>
            </a:r>
            <a:r>
              <a:rPr lang="en-GB" sz="1200" kern="1200" dirty="0" smtClean="0">
                <a:solidFill>
                  <a:schemeClr val="tx1"/>
                </a:solidFill>
                <a:effectLst/>
                <a:latin typeface="Calibri" pitchFamily="34" charset="0"/>
                <a:ea typeface="ＭＳ Ｐゴシック" charset="-128"/>
                <a:cs typeface="ＭＳ Ｐゴシック" charset="-128"/>
              </a:rPr>
              <a:t>not very common.</a:t>
            </a:r>
          </a:p>
          <a:p>
            <a:pPr marL="0" indent="0">
              <a:buFont typeface="Arial" panose="020B0604020202020204" pitchFamily="34" charset="0"/>
              <a:buNone/>
            </a:pPr>
            <a:endParaRPr lang="en-GB" sz="1200"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r>
              <a:rPr lang="en-GB" sz="1200" kern="1200" dirty="0" smtClean="0">
                <a:solidFill>
                  <a:schemeClr val="tx1"/>
                </a:solidFill>
                <a:effectLst/>
                <a:latin typeface="Calibri" pitchFamily="34" charset="0"/>
                <a:ea typeface="ＭＳ Ｐゴシック" charset="-128"/>
                <a:cs typeface="ＭＳ Ｐゴシック" charset="-128"/>
              </a:rPr>
              <a:t>Librarians just </a:t>
            </a:r>
            <a:r>
              <a:rPr lang="en-GB" sz="1200" kern="1200" dirty="0">
                <a:solidFill>
                  <a:schemeClr val="tx1"/>
                </a:solidFill>
                <a:effectLst/>
                <a:latin typeface="Calibri" pitchFamily="34" charset="0"/>
                <a:ea typeface="ＭＳ Ｐゴシック" charset="-128"/>
                <a:cs typeface="ＭＳ Ｐゴシック" charset="-128"/>
              </a:rPr>
              <a:t>tend </a:t>
            </a:r>
            <a:r>
              <a:rPr lang="en-GB" sz="1200" kern="1200" dirty="0" smtClean="0">
                <a:solidFill>
                  <a:schemeClr val="tx1"/>
                </a:solidFill>
                <a:effectLst/>
                <a:latin typeface="Calibri" pitchFamily="34" charset="0"/>
                <a:ea typeface="ＭＳ Ｐゴシック" charset="-128"/>
                <a:cs typeface="ＭＳ Ｐゴシック" charset="-128"/>
              </a:rPr>
              <a:t>to get </a:t>
            </a:r>
            <a:r>
              <a:rPr lang="en-GB" sz="1200" kern="1200" dirty="0">
                <a:solidFill>
                  <a:schemeClr val="tx1"/>
                </a:solidFill>
                <a:effectLst/>
                <a:latin typeface="Calibri" pitchFamily="34" charset="0"/>
                <a:ea typeface="ＭＳ Ｐゴシック" charset="-128"/>
                <a:cs typeface="ＭＳ Ｐゴシック" charset="-128"/>
              </a:rPr>
              <a:t>on with </a:t>
            </a:r>
            <a:r>
              <a:rPr lang="en-GB" sz="1200" kern="1200" dirty="0" smtClean="0">
                <a:solidFill>
                  <a:schemeClr val="tx1"/>
                </a:solidFill>
                <a:effectLst/>
                <a:latin typeface="Calibri" pitchFamily="34" charset="0"/>
                <a:ea typeface="ＭＳ Ｐゴシック" charset="-128"/>
                <a:cs typeface="ＭＳ Ｐゴシック" charset="-128"/>
              </a:rPr>
              <a:t>their </a:t>
            </a:r>
            <a:r>
              <a:rPr lang="en-GB" sz="1200" kern="1200" dirty="0">
                <a:solidFill>
                  <a:schemeClr val="tx1"/>
                </a:solidFill>
                <a:effectLst/>
                <a:latin typeface="Calibri" pitchFamily="34" charset="0"/>
                <a:ea typeface="ＭＳ Ｐゴシック" charset="-128"/>
                <a:cs typeface="ＭＳ Ｐゴシック" charset="-128"/>
              </a:rPr>
              <a:t>job </a:t>
            </a:r>
            <a:r>
              <a:rPr lang="en-GB" sz="1200" kern="1200" dirty="0" smtClean="0">
                <a:solidFill>
                  <a:schemeClr val="tx1"/>
                </a:solidFill>
                <a:effectLst/>
                <a:latin typeface="Calibri" pitchFamily="34" charset="0"/>
                <a:ea typeface="ＭＳ Ｐゴシック" charset="-128"/>
                <a:cs typeface="ＭＳ Ｐゴシック" charset="-128"/>
              </a:rPr>
              <a:t>………. </a:t>
            </a:r>
            <a:r>
              <a:rPr lang="en-GB" sz="1200" kern="1200" dirty="0">
                <a:solidFill>
                  <a:schemeClr val="tx1"/>
                </a:solidFill>
                <a:effectLst/>
                <a:latin typeface="Calibri" pitchFamily="34" charset="0"/>
                <a:ea typeface="ＭＳ Ｐゴシック" charset="-128"/>
                <a:cs typeface="ＭＳ Ｐゴシック" charset="-128"/>
              </a:rPr>
              <a:t>But sometimes things happen which start a chain of </a:t>
            </a:r>
            <a:r>
              <a:rPr lang="en-GB" sz="1200" kern="1200" dirty="0" smtClean="0">
                <a:solidFill>
                  <a:schemeClr val="tx1"/>
                </a:solidFill>
                <a:effectLst/>
                <a:latin typeface="Calibri" pitchFamily="34" charset="0"/>
                <a:ea typeface="ＭＳ Ｐゴシック" charset="-128"/>
                <a:cs typeface="ＭＳ Ｐゴシック" charset="-128"/>
              </a:rPr>
              <a:t>events</a:t>
            </a:r>
            <a:r>
              <a:rPr lang="en-GB" sz="1200" kern="1200" baseline="0" dirty="0" smtClean="0">
                <a:solidFill>
                  <a:schemeClr val="tx1"/>
                </a:solidFill>
                <a:effectLst/>
                <a:latin typeface="Calibri" pitchFamily="34" charset="0"/>
                <a:ea typeface="ＭＳ Ｐゴシック" charset="-128"/>
                <a:cs typeface="ＭＳ Ｐゴシック" charset="-128"/>
              </a:rPr>
              <a:t> and everything changes.</a:t>
            </a:r>
            <a:endParaRPr lang="en-GB" sz="1200"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r>
              <a:rPr lang="en-GB" sz="1200" kern="1200" dirty="0" smtClean="0">
                <a:solidFill>
                  <a:schemeClr val="tx1"/>
                </a:solidFill>
                <a:effectLst/>
                <a:latin typeface="Calibri" pitchFamily="34" charset="0"/>
                <a:ea typeface="ＭＳ Ｐゴシック" charset="-128"/>
                <a:cs typeface="ＭＳ Ｐゴシック" charset="-128"/>
              </a:rPr>
              <a:t>And in the next 20 mins we would like to </a:t>
            </a:r>
            <a:r>
              <a:rPr lang="en-GB" sz="1200" kern="1200" dirty="0">
                <a:solidFill>
                  <a:schemeClr val="tx1"/>
                </a:solidFill>
                <a:effectLst/>
                <a:latin typeface="Calibri" pitchFamily="34" charset="0"/>
                <a:ea typeface="ＭＳ Ｐゴシック" charset="-128"/>
                <a:cs typeface="ＭＳ Ｐゴシック" charset="-128"/>
              </a:rPr>
              <a:t>share our story with you…..</a:t>
            </a:r>
          </a:p>
          <a:p>
            <a:pPr marL="0" indent="0">
              <a:buFont typeface="Arial" panose="020B0604020202020204" pitchFamily="34" charset="0"/>
              <a:buNone/>
            </a:pPr>
            <a:endParaRPr lang="en-GB" sz="1200" kern="1200" dirty="0">
              <a:solidFill>
                <a:schemeClr val="tx1"/>
              </a:solidFill>
              <a:effectLst/>
              <a:latin typeface="Calibri" pitchFamily="34" charset="0"/>
              <a:ea typeface="ＭＳ Ｐゴシック" charset="-128"/>
              <a:cs typeface="ＭＳ Ｐゴシック" charset="-128"/>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2</a:t>
            </a:fld>
            <a:endParaRPr lang="en-GB"/>
          </a:p>
        </p:txBody>
      </p:sp>
    </p:spTree>
    <p:extLst>
      <p:ext uri="{BB962C8B-B14F-4D97-AF65-F5344CB8AC3E}">
        <p14:creationId xmlns:p14="http://schemas.microsoft.com/office/powerpoint/2010/main" val="266815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kern="1200" dirty="0" smtClean="0">
                <a:solidFill>
                  <a:schemeClr val="tx1"/>
                </a:solidFill>
                <a:effectLst/>
                <a:latin typeface="Calibri" pitchFamily="34" charset="0"/>
                <a:ea typeface="ＭＳ Ｐゴシック" charset="-128"/>
                <a:cs typeface="ＭＳ Ｐゴシック" charset="-128"/>
              </a:rPr>
              <a:t>VH</a:t>
            </a:r>
          </a:p>
          <a:p>
            <a:pPr marL="0" indent="0">
              <a:buFont typeface="Arial" panose="020B0604020202020204" pitchFamily="34" charset="0"/>
              <a:buNone/>
            </a:pPr>
            <a:endParaRPr lang="en-GB" sz="1200"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r>
              <a:rPr lang="en-GB" sz="1200" kern="1200" dirty="0">
                <a:solidFill>
                  <a:schemeClr val="tx1"/>
                </a:solidFill>
                <a:effectLst/>
                <a:latin typeface="Calibri" pitchFamily="34" charset="0"/>
                <a:ea typeface="ＭＳ Ｐゴシック" charset="-128"/>
                <a:cs typeface="ＭＳ Ｐゴシック" charset="-128"/>
              </a:rPr>
              <a:t>Our story is a bit of a whirl wind </a:t>
            </a:r>
            <a:r>
              <a:rPr lang="en-GB" sz="1200" kern="1200" dirty="0" smtClean="0">
                <a:solidFill>
                  <a:schemeClr val="tx1"/>
                </a:solidFill>
                <a:effectLst/>
                <a:latin typeface="Calibri" pitchFamily="34" charset="0"/>
                <a:ea typeface="ＭＳ Ｐゴシック" charset="-128"/>
                <a:cs typeface="ＭＳ Ｐゴシック" charset="-128"/>
              </a:rPr>
              <a:t>……..its about how </a:t>
            </a:r>
            <a:r>
              <a:rPr lang="en-GB" sz="1200" kern="1200" dirty="0">
                <a:solidFill>
                  <a:schemeClr val="tx1"/>
                </a:solidFill>
                <a:effectLst/>
                <a:latin typeface="Calibri" pitchFamily="34" charset="0"/>
                <a:ea typeface="ＭＳ Ｐゴシック" charset="-128"/>
                <a:cs typeface="ＭＳ Ｐゴシック" charset="-128"/>
              </a:rPr>
              <a:t>a change in our </a:t>
            </a:r>
            <a:r>
              <a:rPr lang="en-GB" sz="1200" kern="1200" dirty="0" smtClean="0">
                <a:solidFill>
                  <a:schemeClr val="tx1"/>
                </a:solidFill>
                <a:effectLst/>
                <a:latin typeface="Calibri" pitchFamily="34" charset="0"/>
                <a:ea typeface="ＭＳ Ｐゴシック" charset="-128"/>
                <a:cs typeface="ＭＳ Ｐゴシック" charset="-128"/>
              </a:rPr>
              <a:t>pedagogical practice </a:t>
            </a:r>
            <a:r>
              <a:rPr lang="en-GB" sz="1200" kern="1200" dirty="0">
                <a:solidFill>
                  <a:schemeClr val="tx1"/>
                </a:solidFill>
                <a:effectLst/>
                <a:latin typeface="Calibri" pitchFamily="34" charset="0"/>
                <a:ea typeface="ＭＳ Ｐゴシック" charset="-128"/>
                <a:cs typeface="ＭＳ Ｐゴシック" charset="-128"/>
              </a:rPr>
              <a:t>back in 2011 ended up with us being awarded a joint Doctorate in Professional Studies by Public Works in March 2016.  </a:t>
            </a: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r>
              <a:rPr lang="en-GB" sz="1200" kern="1200" dirty="0">
                <a:solidFill>
                  <a:schemeClr val="tx1"/>
                </a:solidFill>
                <a:effectLst/>
                <a:latin typeface="Calibri" pitchFamily="34" charset="0"/>
                <a:ea typeface="ＭＳ Ｐゴシック" charset="-128"/>
                <a:cs typeface="ＭＳ Ｐゴシック" charset="-128"/>
              </a:rPr>
              <a:t>Its true to say that back in 2011 when we first started working </a:t>
            </a:r>
            <a:r>
              <a:rPr lang="en-GB" sz="1200" kern="1200" dirty="0" smtClean="0">
                <a:solidFill>
                  <a:schemeClr val="tx1"/>
                </a:solidFill>
                <a:effectLst/>
                <a:latin typeface="Calibri" pitchFamily="34" charset="0"/>
                <a:ea typeface="ＭＳ Ｐゴシック" charset="-128"/>
                <a:cs typeface="ＭＳ Ｐゴシック" charset="-128"/>
              </a:rPr>
              <a:t>together, </a:t>
            </a:r>
            <a:r>
              <a:rPr lang="en-GB" sz="1200" kern="1200" dirty="0">
                <a:solidFill>
                  <a:schemeClr val="tx1"/>
                </a:solidFill>
                <a:effectLst/>
                <a:latin typeface="Calibri" pitchFamily="34" charset="0"/>
                <a:ea typeface="ＭＳ Ｐゴシック" charset="-128"/>
                <a:cs typeface="ＭＳ Ｐゴシック" charset="-128"/>
              </a:rPr>
              <a:t>we didn’t see </a:t>
            </a:r>
            <a:r>
              <a:rPr lang="en-GB" sz="1200" kern="1200" dirty="0" smtClean="0">
                <a:solidFill>
                  <a:schemeClr val="tx1"/>
                </a:solidFill>
                <a:effectLst/>
                <a:latin typeface="Calibri" pitchFamily="34" charset="0"/>
                <a:ea typeface="ＭＳ Ｐゴシック" charset="-128"/>
                <a:cs typeface="ＭＳ Ｐゴシック" charset="-128"/>
              </a:rPr>
              <a:t>this </a:t>
            </a:r>
            <a:r>
              <a:rPr lang="en-GB" sz="1200" kern="1200" dirty="0">
                <a:solidFill>
                  <a:schemeClr val="tx1"/>
                </a:solidFill>
                <a:effectLst/>
                <a:latin typeface="Calibri" pitchFamily="34" charset="0"/>
                <a:ea typeface="ＭＳ Ｐゴシック" charset="-128"/>
                <a:cs typeface="ＭＳ Ｐゴシック" charset="-128"/>
              </a:rPr>
              <a:t>coming!!</a:t>
            </a: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ＭＳ Ｐゴシック" charset="-128"/>
              <a:cs typeface="ＭＳ Ｐゴシック" charset="-128"/>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Calibri" pitchFamily="34" charset="0"/>
                <a:ea typeface="ＭＳ Ｐゴシック" charset="-128"/>
                <a:cs typeface="ＭＳ Ｐゴシック" charset="-128"/>
              </a:rPr>
              <a:t>Our context is in Higher </a:t>
            </a:r>
            <a:r>
              <a:rPr lang="en-GB" sz="1200" kern="1200" dirty="0" smtClean="0">
                <a:solidFill>
                  <a:schemeClr val="tx1"/>
                </a:solidFill>
                <a:effectLst/>
                <a:latin typeface="Calibri" pitchFamily="34" charset="0"/>
                <a:ea typeface="ＭＳ Ｐゴシック" charset="-128"/>
                <a:cs typeface="ＭＳ Ｐゴシック" charset="-128"/>
              </a:rPr>
              <a:t>Education,</a:t>
            </a:r>
            <a:r>
              <a:rPr lang="en-GB" sz="1200" kern="1200" baseline="0" dirty="0" smtClean="0">
                <a:solidFill>
                  <a:schemeClr val="tx1"/>
                </a:solidFill>
                <a:effectLst/>
                <a:latin typeface="Calibri" pitchFamily="34" charset="0"/>
                <a:ea typeface="ＭＳ Ｐゴシック" charset="-128"/>
                <a:cs typeface="ＭＳ Ｐゴシック" charset="-128"/>
              </a:rPr>
              <a:t> </a:t>
            </a:r>
            <a:r>
              <a:rPr lang="en-GB" sz="1200" kern="1200" dirty="0" smtClean="0">
                <a:solidFill>
                  <a:schemeClr val="tx1"/>
                </a:solidFill>
                <a:effectLst/>
                <a:latin typeface="Calibri" pitchFamily="34" charset="0"/>
                <a:ea typeface="ＭＳ Ｐゴシック" charset="-128"/>
                <a:cs typeface="ＭＳ Ｐゴシック" charset="-128"/>
              </a:rPr>
              <a:t>but </a:t>
            </a:r>
            <a:r>
              <a:rPr lang="en-GB" sz="1200" kern="1200" dirty="0">
                <a:solidFill>
                  <a:schemeClr val="tx1"/>
                </a:solidFill>
                <a:effectLst/>
                <a:latin typeface="Calibri" pitchFamily="34" charset="0"/>
                <a:ea typeface="ＭＳ Ｐゴシック" charset="-128"/>
                <a:cs typeface="ＭＳ Ｐゴシック" charset="-128"/>
              </a:rPr>
              <a:t>our experience could apply across the profession and to any one of you sat here today.</a:t>
            </a:r>
          </a:p>
          <a:p>
            <a:pPr marL="171450" indent="-171450">
              <a:buFont typeface="Arial" panose="020B0604020202020204" pitchFamily="34" charset="0"/>
              <a:buChar char="•"/>
            </a:pPr>
            <a:endParaRPr lang="en-GB" sz="1200" kern="1200" dirty="0">
              <a:solidFill>
                <a:schemeClr val="tx1"/>
              </a:solidFill>
              <a:effectLst/>
              <a:latin typeface="Calibri" pitchFamily="34" charset="0"/>
              <a:ea typeface="ＭＳ Ｐゴシック" charset="-128"/>
              <a:cs typeface="ＭＳ Ｐゴシック" charset="-128"/>
            </a:endParaRPr>
          </a:p>
          <a:p>
            <a:pPr marL="171450" indent="-171450">
              <a:buFont typeface="Arial" panose="020B0604020202020204" pitchFamily="34" charset="0"/>
              <a:buChar char="•"/>
            </a:pPr>
            <a:r>
              <a:rPr lang="en-GB" sz="1200" kern="1200" dirty="0">
                <a:solidFill>
                  <a:schemeClr val="tx1"/>
                </a:solidFill>
                <a:effectLst/>
                <a:latin typeface="Calibri" pitchFamily="34" charset="0"/>
                <a:ea typeface="ＭＳ Ｐゴシック" charset="-128"/>
                <a:cs typeface="ＭＳ Ｐゴシック" charset="-128"/>
              </a:rPr>
              <a:t>But first of all let us explain what a Doctorate in Professional Studies by Public Work is……..</a:t>
            </a:r>
          </a:p>
          <a:p>
            <a:pPr marL="0" indent="0">
              <a:buFont typeface="Arial" panose="020B0604020202020204" pitchFamily="34" charset="0"/>
              <a:buNone/>
            </a:pPr>
            <a:endParaRPr lang="en-GB" sz="1200" kern="1200" dirty="0">
              <a:solidFill>
                <a:schemeClr val="tx1"/>
              </a:solidFill>
              <a:effectLst/>
              <a:latin typeface="Calibri" pitchFamily="34"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3</a:t>
            </a:fld>
            <a:endParaRPr lang="en-GB"/>
          </a:p>
        </p:txBody>
      </p:sp>
    </p:spTree>
    <p:extLst>
      <p:ext uri="{BB962C8B-B14F-4D97-AF65-F5344CB8AC3E}">
        <p14:creationId xmlns:p14="http://schemas.microsoft.com/office/powerpoint/2010/main" val="194211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smtClean="0"/>
              <a:t>AE</a:t>
            </a:r>
          </a:p>
          <a:p>
            <a:pPr marL="0" indent="0">
              <a:buFont typeface="Arial" panose="020B0604020202020204" pitchFamily="34" charset="0"/>
              <a:buNone/>
            </a:pPr>
            <a:endParaRPr lang="en-GB" b="0" dirty="0" smtClean="0"/>
          </a:p>
          <a:p>
            <a:pPr marL="0" indent="0">
              <a:buFont typeface="Arial" panose="020B0604020202020204" pitchFamily="34" charset="0"/>
              <a:buNone/>
            </a:pPr>
            <a:r>
              <a:rPr lang="en-GB" b="0" dirty="0" smtClean="0"/>
              <a:t>The </a:t>
            </a:r>
            <a:r>
              <a:rPr lang="en-GB" b="0" dirty="0" err="1"/>
              <a:t>DProf</a:t>
            </a:r>
            <a:r>
              <a:rPr lang="en-GB" b="0" dirty="0"/>
              <a:t> by Public Works as it is usually shortened to, is one of a number of work-based learning qualifications and awards offered by the Institute for Work Based Learning at Middlesex University. </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1" dirty="0"/>
              <a:t>What is it?</a:t>
            </a:r>
          </a:p>
          <a:p>
            <a:pPr marL="457200" lvl="1" indent="0">
              <a:buFont typeface="Arial" panose="020B0604020202020204" pitchFamily="34" charset="0"/>
              <a:buNone/>
            </a:pPr>
            <a:endParaRPr lang="en-GB" b="0"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effectLst/>
              </a:rPr>
              <a:t>The </a:t>
            </a:r>
            <a:r>
              <a:rPr lang="en-GB" dirty="0" err="1">
                <a:effectLst/>
              </a:rPr>
              <a:t>DProf</a:t>
            </a:r>
            <a:r>
              <a:rPr lang="en-GB" dirty="0">
                <a:effectLst/>
              </a:rPr>
              <a:t> by Public Works acknowledges at Doctoral level the contribution made to knowledge and practice by innovators who have brought influential thinking and practice into </a:t>
            </a:r>
            <a:r>
              <a:rPr lang="en-GB" dirty="0" smtClean="0">
                <a:effectLst/>
              </a:rPr>
              <a:t>their</a:t>
            </a:r>
            <a:r>
              <a:rPr lang="en-GB" baseline="0" dirty="0" smtClean="0">
                <a:effectLst/>
              </a:rPr>
              <a:t> community of practice</a:t>
            </a:r>
            <a:r>
              <a:rPr lang="en-GB" dirty="0" smtClean="0">
                <a:effectLst/>
              </a:rPr>
              <a:t>. </a:t>
            </a:r>
            <a:endParaRPr lang="en-GB" dirty="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effectLst/>
              </a:rPr>
              <a:t>It is aimed at professionals who have a substantial amount of outputs in the public domain which influence practice and contribute to knowledge…….these are the actual public works.</a:t>
            </a:r>
          </a:p>
          <a:p>
            <a:pPr marL="628650" lvl="1" indent="-171450">
              <a:lnSpc>
                <a:spcPct val="100000"/>
              </a:lnSpc>
              <a:buFont typeface="Arial" panose="020B0604020202020204" pitchFamily="34" charset="0"/>
              <a:buChar char="•"/>
            </a:pPr>
            <a:endParaRPr lang="en-GB" dirty="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effectLst/>
              </a:rPr>
              <a:t>It is the professional equivalent to the PhD by published works and has the same rigorous assessment methods and criteria. </a:t>
            </a:r>
            <a:endParaRPr lang="en-GB" dirty="0" smtClean="0">
              <a:effectLst/>
            </a:endParaRPr>
          </a:p>
          <a:p>
            <a:pPr marL="457200" lvl="1" indent="0">
              <a:lnSpc>
                <a:spcPct val="100000"/>
              </a:lnSpc>
              <a:buFont typeface="Arial" panose="020B0604020202020204" pitchFamily="34" charset="0"/>
              <a:buNone/>
            </a:pPr>
            <a:endParaRPr lang="en-GB"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u="none" strike="noStrike" dirty="0" smtClean="0">
                <a:effectLst/>
              </a:rPr>
              <a:t>You can also do a </a:t>
            </a:r>
            <a:r>
              <a:rPr lang="en-GB" b="1" u="none" strike="noStrike" dirty="0" err="1" smtClean="0">
                <a:effectLst/>
              </a:rPr>
              <a:t>DProf</a:t>
            </a:r>
            <a:r>
              <a:rPr lang="en-GB" b="1" u="none" strike="noStrike" dirty="0" smtClean="0">
                <a:effectLst/>
              </a:rPr>
              <a:t> by 3-5 years </a:t>
            </a:r>
            <a:r>
              <a:rPr lang="en-GB" u="none" strike="noStrike" dirty="0" smtClean="0">
                <a:effectLst/>
              </a:rPr>
              <a:t>of reflective</a:t>
            </a:r>
            <a:r>
              <a:rPr lang="en-GB" u="none" strike="noStrike" baseline="0" dirty="0" smtClean="0">
                <a:effectLst/>
              </a:rPr>
              <a:t> practice just as you can do an ordinary </a:t>
            </a:r>
            <a:r>
              <a:rPr lang="en-GB" u="none" strike="noStrike" baseline="0" dirty="0" err="1" smtClean="0">
                <a:effectLst/>
              </a:rPr>
              <a:t>Phd</a:t>
            </a:r>
            <a:r>
              <a:rPr lang="en-GB" u="none" strike="noStrike" baseline="0" dirty="0" smtClean="0">
                <a:effectLst/>
              </a:rPr>
              <a:t>.</a:t>
            </a:r>
            <a:endParaRPr lang="en-GB" u="none" strike="noStrike" dirty="0" smtClean="0">
              <a:effectLst/>
            </a:endParaRPr>
          </a:p>
          <a:p>
            <a:pPr marL="457200" lvl="1" indent="0">
              <a:lnSpc>
                <a:spcPct val="100000"/>
              </a:lnSpc>
              <a:buFont typeface="Arial" panose="020B0604020202020204" pitchFamily="34" charset="0"/>
              <a:buNone/>
            </a:pPr>
            <a:endParaRPr lang="en-GB" dirty="0">
              <a:effectLst/>
            </a:endParaRPr>
          </a:p>
          <a:p>
            <a:pPr marL="628650" lvl="1" indent="-171450">
              <a:lnSpc>
                <a:spcPct val="100000"/>
              </a:lnSpc>
              <a:buFont typeface="Arial" panose="020B0604020202020204" pitchFamily="34" charset="0"/>
              <a:buChar char="•"/>
            </a:pPr>
            <a:r>
              <a:rPr lang="en-GB" dirty="0">
                <a:effectLst/>
              </a:rPr>
              <a:t>The focus of it is defined by the candidate’s particular work context and area of activity and their own unique area of interest. </a:t>
            </a:r>
            <a:r>
              <a:rPr lang="en-GB" dirty="0" smtClean="0">
                <a:effectLst/>
              </a:rPr>
              <a:t>In our case</a:t>
            </a:r>
            <a:r>
              <a:rPr lang="en-GB" baseline="0" dirty="0" smtClean="0">
                <a:effectLst/>
              </a:rPr>
              <a:t> this was information literacy…..as you will see later.</a:t>
            </a:r>
            <a:endParaRPr lang="en-GB" dirty="0">
              <a:effectLst/>
            </a:endParaRPr>
          </a:p>
          <a:p>
            <a:pPr marL="457200" lvl="1" indent="0">
              <a:lnSpc>
                <a:spcPct val="100000"/>
              </a:lnSpc>
              <a:buFont typeface="Arial" panose="020B0604020202020204" pitchFamily="34" charset="0"/>
              <a:buNone/>
            </a:pPr>
            <a:endParaRPr lang="en-GB" dirty="0">
              <a:effectLst/>
            </a:endParaRPr>
          </a:p>
          <a:p>
            <a:pPr marL="628650" lvl="1" indent="-171450">
              <a:lnSpc>
                <a:spcPct val="100000"/>
              </a:lnSpc>
              <a:buFont typeface="Arial" panose="020B0604020202020204" pitchFamily="34" charset="0"/>
              <a:buChar char="•"/>
            </a:pPr>
            <a:r>
              <a:rPr lang="en-GB" dirty="0"/>
              <a:t>The Public works can be in various forms from published works in the traditional </a:t>
            </a:r>
            <a:r>
              <a:rPr lang="en-GB" dirty="0" smtClean="0"/>
              <a:t>sense, but they could also be other things which</a:t>
            </a:r>
            <a:r>
              <a:rPr lang="en-GB" baseline="0" dirty="0" smtClean="0"/>
              <a:t> have made a significant difference such as computer software, art works or business processes.</a:t>
            </a:r>
            <a:r>
              <a:rPr lang="en-GB" dirty="0" smtClean="0"/>
              <a:t> </a:t>
            </a:r>
            <a:r>
              <a:rPr lang="en-GB" dirty="0" smtClean="0"/>
              <a:t>For example</a:t>
            </a:r>
            <a:r>
              <a:rPr lang="en-GB" baseline="0" dirty="0" smtClean="0"/>
              <a:t> Melbourne Transit System.</a:t>
            </a:r>
            <a:endParaRPr lang="en-GB" dirty="0" smtClean="0"/>
          </a:p>
          <a:p>
            <a:pPr marL="628650" lvl="1" indent="-171450">
              <a:lnSpc>
                <a:spcPct val="100000"/>
              </a:lnSpc>
              <a:buFont typeface="Arial" panose="020B0604020202020204" pitchFamily="34" charset="0"/>
              <a:buChar char="•"/>
            </a:pPr>
            <a:endParaRPr lang="en-GB" dirty="0" smtClean="0">
              <a:effectLst/>
            </a:endParaRPr>
          </a:p>
          <a:p>
            <a:pPr marL="628650" lvl="1" indent="-171450">
              <a:lnSpc>
                <a:spcPct val="100000"/>
              </a:lnSpc>
              <a:buFont typeface="Arial" panose="020B0604020202020204" pitchFamily="34" charset="0"/>
              <a:buChar char="•"/>
            </a:pPr>
            <a:r>
              <a:rPr lang="en-GB" dirty="0" smtClean="0">
                <a:effectLst/>
              </a:rPr>
              <a:t>The </a:t>
            </a:r>
            <a:r>
              <a:rPr lang="en-GB" dirty="0">
                <a:effectLst/>
              </a:rPr>
              <a:t>value </a:t>
            </a:r>
            <a:r>
              <a:rPr lang="en-GB" dirty="0" smtClean="0">
                <a:effectLst/>
              </a:rPr>
              <a:t>to the individual is an opportunity to develop their thinking and future practice. To </a:t>
            </a:r>
            <a:r>
              <a:rPr lang="en-GB" dirty="0">
                <a:effectLst/>
              </a:rPr>
              <a:t>others it is a valuable insight into the processes and skills required to transform research into useful outputs that influence thinking, action and </a:t>
            </a:r>
            <a:r>
              <a:rPr lang="en-GB" dirty="0" smtClean="0">
                <a:effectLst/>
              </a:rPr>
              <a:t>practice</a:t>
            </a:r>
          </a:p>
          <a:p>
            <a:pPr marL="628650" lvl="1" indent="-171450">
              <a:lnSpc>
                <a:spcPct val="200000"/>
              </a:lnSpc>
              <a:buFont typeface="Arial" panose="020B0604020202020204" pitchFamily="34" charset="0"/>
              <a:buChar char="•"/>
            </a:pPr>
            <a:endParaRPr lang="en-GB" dirty="0" smtClean="0">
              <a:effectLst/>
            </a:endParaRPr>
          </a:p>
          <a:p>
            <a:pPr marL="0" indent="0">
              <a:buFont typeface="Arial" panose="020B0604020202020204" pitchFamily="34" charset="0"/>
              <a:buNone/>
            </a:pPr>
            <a:endParaRPr lang="en-GB" i="0" dirty="0"/>
          </a:p>
          <a:p>
            <a:pPr marL="0" indent="0">
              <a:buFont typeface="Arial" panose="020B0604020202020204" pitchFamily="34" charset="0"/>
              <a:buNone/>
            </a:pPr>
            <a:r>
              <a:rPr lang="en-GB" i="0" baseline="0" dirty="0"/>
              <a:t>We carried out a joint </a:t>
            </a:r>
            <a:r>
              <a:rPr lang="en-GB" i="0" baseline="0" dirty="0" err="1"/>
              <a:t>DProf</a:t>
            </a:r>
            <a:r>
              <a:rPr lang="en-GB" i="0" baseline="0" dirty="0"/>
              <a:t> which is fairly unusual, but a joint </a:t>
            </a:r>
            <a:r>
              <a:rPr lang="en-GB" i="0" baseline="0" dirty="0" err="1"/>
              <a:t>DProf</a:t>
            </a:r>
            <a:r>
              <a:rPr lang="en-GB" i="0" baseline="0" dirty="0"/>
              <a:t> by Public Works was a University first. </a:t>
            </a:r>
          </a:p>
          <a:p>
            <a:pPr marL="0" indent="0">
              <a:buFont typeface="Arial" panose="020B0604020202020204" pitchFamily="34" charset="0"/>
              <a:buNone/>
            </a:pPr>
            <a:endParaRPr lang="en-GB" i="0" baseline="0" dirty="0"/>
          </a:p>
          <a:p>
            <a:pPr marL="0" indent="0">
              <a:buFont typeface="Arial" panose="020B0604020202020204" pitchFamily="34" charset="0"/>
              <a:buNone/>
            </a:pPr>
            <a:r>
              <a:rPr lang="en-GB" i="0" baseline="0" dirty="0" smtClean="0"/>
              <a:t>However, </a:t>
            </a:r>
            <a:r>
              <a:rPr lang="en-GB" i="0" baseline="0" dirty="0"/>
              <a:t>as </a:t>
            </a:r>
            <a:r>
              <a:rPr lang="en-GB" i="0" baseline="0" dirty="0" smtClean="0"/>
              <a:t>a </a:t>
            </a:r>
            <a:r>
              <a:rPr lang="en-GB" i="0" baseline="0" dirty="0" err="1"/>
              <a:t>DProf</a:t>
            </a:r>
            <a:r>
              <a:rPr lang="en-GB" i="0" baseline="0" dirty="0"/>
              <a:t> is grounded in professional </a:t>
            </a:r>
            <a:r>
              <a:rPr lang="en-GB" i="0" baseline="0" dirty="0" smtClean="0"/>
              <a:t>practice </a:t>
            </a:r>
            <a:r>
              <a:rPr lang="en-GB" i="0" baseline="0" dirty="0"/>
              <a:t>where people work together, then a joint </a:t>
            </a:r>
            <a:r>
              <a:rPr lang="en-GB" i="0" baseline="0" dirty="0" err="1"/>
              <a:t>DProf</a:t>
            </a:r>
            <a:r>
              <a:rPr lang="en-GB" i="0" baseline="0" dirty="0"/>
              <a:t> </a:t>
            </a:r>
            <a:r>
              <a:rPr lang="en-GB" i="0" baseline="0" dirty="0" smtClean="0"/>
              <a:t>is perfectly logical.</a:t>
            </a:r>
            <a:endParaRPr lang="en-GB" i="0" baseline="0" dirty="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4</a:t>
            </a:fld>
            <a:endParaRPr lang="en-GB"/>
          </a:p>
        </p:txBody>
      </p:sp>
    </p:spTree>
    <p:extLst>
      <p:ext uri="{BB962C8B-B14F-4D97-AF65-F5344CB8AC3E}">
        <p14:creationId xmlns:p14="http://schemas.microsoft.com/office/powerpoint/2010/main" val="1184708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AE</a:t>
            </a:r>
          </a:p>
          <a:p>
            <a:endParaRPr lang="en-GB" dirty="0" smtClean="0"/>
          </a:p>
          <a:p>
            <a:r>
              <a:rPr lang="en-GB" dirty="0" smtClean="0"/>
              <a:t>So </a:t>
            </a:r>
            <a:r>
              <a:rPr lang="en-GB" dirty="0"/>
              <a:t>how did we end up doing a </a:t>
            </a:r>
            <a:r>
              <a:rPr lang="en-GB" dirty="0" err="1"/>
              <a:t>DProf</a:t>
            </a:r>
            <a:r>
              <a:rPr lang="en-GB" dirty="0"/>
              <a:t> by Public Works?</a:t>
            </a:r>
          </a:p>
          <a:p>
            <a:endParaRPr lang="en-GB" dirty="0"/>
          </a:p>
          <a:p>
            <a:pPr marL="171450" indent="-171450">
              <a:buFont typeface="Arial" panose="020B0604020202020204" pitchFamily="34" charset="0"/>
              <a:buChar char="•"/>
            </a:pPr>
            <a:r>
              <a:rPr lang="en-GB" dirty="0"/>
              <a:t>Well its all </a:t>
            </a:r>
            <a:r>
              <a:rPr lang="en-GB" dirty="0" smtClean="0"/>
              <a:t>my fault</a:t>
            </a:r>
            <a:r>
              <a:rPr lang="en-GB" baseline="0" dirty="0" smtClean="0"/>
              <a:t> apparently.</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 have both previously taken responsibility for providing library support to the Institute for Work Based Learning at Middlesex University…….therefore we were </a:t>
            </a:r>
            <a:r>
              <a:rPr lang="en-GB" dirty="0" smtClean="0"/>
              <a:t>known </a:t>
            </a:r>
            <a:r>
              <a:rPr lang="en-GB" dirty="0"/>
              <a:t>to the academics there.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resulted in the Head of </a:t>
            </a:r>
            <a:r>
              <a:rPr lang="en-GB" dirty="0" err="1"/>
              <a:t>DProfs</a:t>
            </a:r>
            <a:r>
              <a:rPr lang="en-GB" dirty="0"/>
              <a:t> – Kate Maguire - asking </a:t>
            </a:r>
            <a:r>
              <a:rPr lang="en-GB" dirty="0" smtClean="0"/>
              <a:t>me </a:t>
            </a:r>
            <a:r>
              <a:rPr lang="en-GB" dirty="0"/>
              <a:t>as a professional librarian to have a look at a </a:t>
            </a:r>
            <a:r>
              <a:rPr lang="en-GB" dirty="0" err="1"/>
              <a:t>DProf</a:t>
            </a:r>
            <a:r>
              <a:rPr lang="en-GB" dirty="0"/>
              <a:t> application from an overseas librarian in late 2013.</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Impressed with </a:t>
            </a:r>
            <a:r>
              <a:rPr lang="en-GB" dirty="0" smtClean="0"/>
              <a:t>my </a:t>
            </a:r>
            <a:r>
              <a:rPr lang="en-GB" dirty="0"/>
              <a:t>critique, and in a wider discussion about professional practice, </a:t>
            </a:r>
            <a:r>
              <a:rPr lang="en-GB" dirty="0" smtClean="0"/>
              <a:t>I </a:t>
            </a:r>
            <a:r>
              <a:rPr lang="en-GB" dirty="0"/>
              <a:t>explained how over the previous two and a half years we had made significant changes to our pedagogical practice, had introduced the use of games and were sharing this with other library professionals who were listening to what we were saying.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Kate suggested that this sounded the perfect basis for a </a:t>
            </a:r>
            <a:r>
              <a:rPr lang="en-GB" dirty="0" err="1"/>
              <a:t>DProf</a:t>
            </a:r>
            <a:r>
              <a:rPr lang="en-GB" dirty="0"/>
              <a:t> by Public Works. Had </a:t>
            </a:r>
            <a:r>
              <a:rPr lang="en-GB" dirty="0" smtClean="0"/>
              <a:t>I </a:t>
            </a:r>
            <a:r>
              <a:rPr lang="en-GB" dirty="0"/>
              <a:t>considered doing one?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As we had </a:t>
            </a:r>
            <a:r>
              <a:rPr lang="en-GB" dirty="0" smtClean="0"/>
              <a:t>worked collaboratively to develop </a:t>
            </a:r>
            <a:r>
              <a:rPr lang="en-GB" dirty="0"/>
              <a:t>our practice and the use of games, </a:t>
            </a:r>
            <a:r>
              <a:rPr lang="en-GB" dirty="0" smtClean="0"/>
              <a:t>I </a:t>
            </a:r>
            <a:r>
              <a:rPr lang="en-GB" dirty="0"/>
              <a:t>declined on the basis that it would be disingenuous to </a:t>
            </a:r>
            <a:r>
              <a:rPr lang="en-GB" dirty="0" smtClean="0"/>
              <a:t>Vanessa </a:t>
            </a:r>
            <a:r>
              <a:rPr lang="en-GB" dirty="0"/>
              <a:t>if </a:t>
            </a:r>
            <a:r>
              <a:rPr lang="en-GB" dirty="0" smtClean="0"/>
              <a:t>I </a:t>
            </a:r>
            <a:r>
              <a:rPr lang="en-GB" dirty="0"/>
              <a:t>undertook a </a:t>
            </a:r>
            <a:r>
              <a:rPr lang="en-GB" dirty="0" err="1"/>
              <a:t>DProf</a:t>
            </a:r>
            <a:r>
              <a:rPr lang="en-GB" dirty="0"/>
              <a:t> on </a:t>
            </a:r>
            <a:r>
              <a:rPr lang="en-GB" dirty="0" smtClean="0"/>
              <a:t>my </a:t>
            </a:r>
            <a:r>
              <a:rPr lang="en-GB" dirty="0"/>
              <a:t>own.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What </a:t>
            </a:r>
            <a:r>
              <a:rPr lang="en-GB" dirty="0" smtClean="0"/>
              <a:t>I </a:t>
            </a:r>
            <a:r>
              <a:rPr lang="en-GB" dirty="0"/>
              <a:t>didn’t realise was that </a:t>
            </a:r>
            <a:r>
              <a:rPr lang="en-GB" dirty="0" err="1"/>
              <a:t>DProfs</a:t>
            </a:r>
            <a:r>
              <a:rPr lang="en-GB" dirty="0"/>
              <a:t> could be undertaken jointly. Great!!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Fast forward 2 months (Jan ‘14) </a:t>
            </a:r>
            <a:r>
              <a:rPr lang="en-GB" dirty="0" smtClean="0"/>
              <a:t>and Vanessa is having </a:t>
            </a:r>
            <a:r>
              <a:rPr lang="en-GB" dirty="0"/>
              <a:t>a coffee with </a:t>
            </a:r>
            <a:r>
              <a:rPr lang="en-GB" dirty="0" smtClean="0"/>
              <a:t>Kate and I,</a:t>
            </a:r>
            <a:r>
              <a:rPr lang="en-GB" baseline="0" dirty="0" smtClean="0"/>
              <a:t> and we </a:t>
            </a:r>
            <a:r>
              <a:rPr lang="en-GB" dirty="0" smtClean="0"/>
              <a:t>are </a:t>
            </a:r>
            <a:r>
              <a:rPr lang="en-GB" dirty="0"/>
              <a:t>talking </a:t>
            </a:r>
            <a:r>
              <a:rPr lang="en-GB" dirty="0" smtClean="0"/>
              <a:t>her </a:t>
            </a:r>
            <a:r>
              <a:rPr lang="en-GB" dirty="0"/>
              <a:t>through the process. All very innocent.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2 hours later we are signed up and Vanessa remembers walking back to her car that night thinking ‘how on earth did that happen……how am I going to get out of this?’</a:t>
            </a:r>
          </a:p>
          <a:p>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5</a:t>
            </a:fld>
            <a:endParaRPr lang="en-GB"/>
          </a:p>
        </p:txBody>
      </p:sp>
    </p:spTree>
    <p:extLst>
      <p:ext uri="{BB962C8B-B14F-4D97-AF65-F5344CB8AC3E}">
        <p14:creationId xmlns:p14="http://schemas.microsoft.com/office/powerpoint/2010/main" val="378809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effectLst/>
              </a:rPr>
              <a:t>VH</a:t>
            </a:r>
          </a:p>
          <a:p>
            <a:endParaRPr lang="en-GB" b="1" dirty="0" smtClean="0">
              <a:effectLst/>
            </a:endParaRPr>
          </a:p>
          <a:p>
            <a:r>
              <a:rPr lang="en-GB" b="1" dirty="0" smtClean="0">
                <a:effectLst/>
              </a:rPr>
              <a:t>So </a:t>
            </a:r>
            <a:r>
              <a:rPr lang="en-GB" b="1" dirty="0">
                <a:effectLst/>
              </a:rPr>
              <a:t>what was our Public work and how did it develop </a:t>
            </a:r>
            <a:r>
              <a:rPr lang="en-GB" b="1" dirty="0" smtClean="0">
                <a:effectLst/>
              </a:rPr>
              <a:t>?</a:t>
            </a:r>
          </a:p>
          <a:p>
            <a:endParaRPr lang="en-GB" b="1" dirty="0">
              <a:effectLst/>
            </a:endParaRPr>
          </a:p>
          <a:p>
            <a:pPr marL="0" indent="0">
              <a:buFont typeface="Arial" panose="020B0604020202020204" pitchFamily="34" charset="0"/>
              <a:buNone/>
            </a:pPr>
            <a:r>
              <a:rPr lang="en-GB" dirty="0" smtClean="0">
                <a:effectLst/>
              </a:rPr>
              <a:t>Our </a:t>
            </a:r>
            <a:r>
              <a:rPr lang="en-GB" baseline="0" dirty="0" smtClean="0"/>
              <a:t>core </a:t>
            </a:r>
            <a:r>
              <a:rPr lang="en-GB" baseline="0" dirty="0"/>
              <a:t>public </a:t>
            </a:r>
            <a:r>
              <a:rPr lang="en-GB" baseline="0" dirty="0" smtClean="0"/>
              <a:t>work became </a:t>
            </a:r>
            <a:r>
              <a:rPr lang="en-GB" b="1" baseline="0" dirty="0"/>
              <a:t>Enhanced pedagogy for improved information literacy</a:t>
            </a:r>
            <a:r>
              <a:rPr lang="en-GB" b="0" baseline="0" dirty="0"/>
              <a:t> </a:t>
            </a:r>
            <a:r>
              <a:rPr lang="en-GB" b="0" baseline="0" dirty="0" smtClean="0"/>
              <a:t>and was the culmination </a:t>
            </a:r>
            <a:r>
              <a:rPr lang="en-GB" b="0" baseline="0" dirty="0"/>
              <a:t>of </a:t>
            </a:r>
            <a:r>
              <a:rPr lang="en-GB" b="0" baseline="0" dirty="0" smtClean="0"/>
              <a:t>changes made over </a:t>
            </a:r>
            <a:r>
              <a:rPr lang="en-GB" b="0" baseline="0" dirty="0"/>
              <a:t>a number of years to </a:t>
            </a:r>
            <a:r>
              <a:rPr lang="en-GB" b="0" baseline="0" dirty="0" smtClean="0"/>
              <a:t>our </a:t>
            </a:r>
            <a:r>
              <a:rPr lang="en-GB" b="0" baseline="0" dirty="0"/>
              <a:t>pedagogical practice.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0" baseline="0" dirty="0"/>
              <a:t>To cut a long story short</a:t>
            </a:r>
            <a:r>
              <a:rPr lang="en-GB" b="0" baseline="0" dirty="0" smtClean="0"/>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smtClean="0"/>
              <a:t>As already mentioned, we </a:t>
            </a:r>
            <a:r>
              <a:rPr lang="en-GB" b="0" baseline="0" dirty="0"/>
              <a:t>started </a:t>
            </a:r>
            <a:r>
              <a:rPr lang="en-GB" b="1" baseline="0" dirty="0"/>
              <a:t>working together </a:t>
            </a:r>
            <a:r>
              <a:rPr lang="en-GB" b="0" baseline="0" dirty="0"/>
              <a:t>in 2011</a:t>
            </a:r>
            <a:r>
              <a:rPr lang="en-GB" b="0" baseline="0" dirty="0" smtClean="0"/>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a:t>For various reasons we were </a:t>
            </a:r>
            <a:r>
              <a:rPr lang="en-GB" b="0" baseline="0" dirty="0" smtClean="0"/>
              <a:t>both </a:t>
            </a:r>
            <a:r>
              <a:rPr lang="en-GB" b="1" baseline="0" dirty="0" smtClean="0"/>
              <a:t>unhappy</a:t>
            </a:r>
            <a:r>
              <a:rPr lang="en-GB" b="0" baseline="0" dirty="0" smtClean="0"/>
              <a:t> </a:t>
            </a:r>
            <a:r>
              <a:rPr lang="en-GB" b="0" baseline="0" dirty="0"/>
              <a:t>with </a:t>
            </a:r>
            <a:r>
              <a:rPr lang="en-GB" b="0" baseline="0" dirty="0" smtClean="0"/>
              <a:t>our traditional </a:t>
            </a:r>
            <a:r>
              <a:rPr lang="en-GB" b="0" baseline="0" dirty="0"/>
              <a:t>didactic ways of teaching library skills</a:t>
            </a:r>
            <a:r>
              <a:rPr lang="en-GB" b="0" baseline="0" dirty="0" smtClean="0"/>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a:t>So we went </a:t>
            </a:r>
            <a:r>
              <a:rPr lang="en-GB" b="1" baseline="0" dirty="0"/>
              <a:t>back to </a:t>
            </a:r>
            <a:r>
              <a:rPr lang="en-GB" b="1" baseline="0" dirty="0" smtClean="0"/>
              <a:t>basics </a:t>
            </a:r>
            <a:r>
              <a:rPr lang="en-GB" b="0" baseline="0" dirty="0" smtClean="0"/>
              <a:t>and decided what we really needed to teach in Info Lit workshops.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baseline="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smtClean="0"/>
              <a:t>Therefore we </a:t>
            </a:r>
            <a:r>
              <a:rPr lang="en-GB" b="1" baseline="0" dirty="0" smtClean="0"/>
              <a:t>shifted </a:t>
            </a:r>
            <a:r>
              <a:rPr lang="en-GB" b="1" baseline="0" dirty="0"/>
              <a:t>our practice </a:t>
            </a:r>
            <a:r>
              <a:rPr lang="en-GB" b="0" baseline="0" dirty="0"/>
              <a:t>from the teaching of </a:t>
            </a:r>
            <a:r>
              <a:rPr lang="en-GB" b="0" baseline="0" dirty="0" smtClean="0"/>
              <a:t>library processes </a:t>
            </a:r>
            <a:r>
              <a:rPr lang="en-GB" b="0" baseline="0" dirty="0"/>
              <a:t>to </a:t>
            </a:r>
            <a:r>
              <a:rPr lang="en-GB" b="0" baseline="0" dirty="0" smtClean="0"/>
              <a:t>developing </a:t>
            </a:r>
            <a:r>
              <a:rPr lang="en-GB" b="0" baseline="0" dirty="0" smtClean="0"/>
              <a:t>students’ information </a:t>
            </a:r>
            <a:r>
              <a:rPr lang="en-GB" b="0" baseline="0" dirty="0" smtClean="0"/>
              <a:t>literacy.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a:t>The </a:t>
            </a:r>
            <a:r>
              <a:rPr lang="en-GB" b="1" baseline="0" dirty="0"/>
              <a:t>vehicle </a:t>
            </a:r>
            <a:r>
              <a:rPr lang="en-GB" b="0" baseline="0" dirty="0"/>
              <a:t>to </a:t>
            </a:r>
            <a:r>
              <a:rPr lang="en-GB" b="0" baseline="0" dirty="0" smtClean="0"/>
              <a:t>do this was the use of games and activities.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baseline="0" dirty="0" smtClean="0"/>
              <a:t>The </a:t>
            </a:r>
            <a:r>
              <a:rPr lang="en-GB" b="1" baseline="0" dirty="0" smtClean="0"/>
              <a:t>inspiration </a:t>
            </a:r>
            <a:r>
              <a:rPr lang="en-GB" b="1" baseline="0" dirty="0"/>
              <a:t>for the changes </a:t>
            </a:r>
            <a:r>
              <a:rPr lang="en-GB" b="0" baseline="0" dirty="0"/>
              <a:t>made came from </a:t>
            </a:r>
            <a:r>
              <a:rPr lang="en-GB" b="0" baseline="0" dirty="0" smtClean="0"/>
              <a:t>workshops we had attended at CILIP </a:t>
            </a:r>
            <a:r>
              <a:rPr lang="en-GB" b="0" baseline="0" dirty="0"/>
              <a:t>in 2010 and </a:t>
            </a:r>
            <a:r>
              <a:rPr lang="en-GB" b="0" baseline="0" dirty="0" smtClean="0"/>
              <a:t>LILAC </a:t>
            </a:r>
            <a:r>
              <a:rPr lang="en-GB" b="0" baseline="0" dirty="0"/>
              <a:t>2011</a:t>
            </a:r>
            <a:r>
              <a:rPr lang="en-GB" b="0" baseline="0" dirty="0" smtClean="0"/>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0" baseline="0" dirty="0" smtClean="0"/>
              <a:t>The changes we made </a:t>
            </a:r>
            <a:r>
              <a:rPr lang="en-GB" b="1" baseline="0" dirty="0" smtClean="0"/>
              <a:t>appeared to work</a:t>
            </a:r>
            <a:r>
              <a:rPr lang="en-GB" b="0" baseline="0" dirty="0" smtClean="0"/>
              <a:t>, so we decided to go </a:t>
            </a:r>
            <a:r>
              <a:rPr lang="en-GB" b="1" baseline="0" dirty="0" smtClean="0"/>
              <a:t>public and shar</a:t>
            </a:r>
            <a:r>
              <a:rPr lang="en-GB" b="0" baseline="0" dirty="0" smtClean="0"/>
              <a:t>e with others.</a:t>
            </a:r>
            <a:endParaRPr lang="en-GB" b="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0" baseline="0" dirty="0" smtClean="0"/>
              <a:t>The </a:t>
            </a:r>
            <a:r>
              <a:rPr lang="en-GB" b="1" baseline="0" dirty="0"/>
              <a:t>first time we shared </a:t>
            </a:r>
            <a:r>
              <a:rPr lang="en-GB" b="0" baseline="0" dirty="0"/>
              <a:t>our changed pedagogical practice to a live audience was at a Middlesex University </a:t>
            </a:r>
            <a:r>
              <a:rPr lang="en-GB" b="0" baseline="0" dirty="0" smtClean="0"/>
              <a:t>Learning </a:t>
            </a:r>
            <a:r>
              <a:rPr lang="en-GB" b="0" baseline="0" dirty="0"/>
              <a:t>and </a:t>
            </a:r>
            <a:r>
              <a:rPr lang="en-GB" b="0" baseline="0" dirty="0" smtClean="0"/>
              <a:t>Teaching </a:t>
            </a:r>
            <a:r>
              <a:rPr lang="en-GB" b="0" baseline="0" dirty="0"/>
              <a:t>conference in 2012.</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0" baseline="0" dirty="0"/>
              <a:t>The next time was at </a:t>
            </a:r>
            <a:r>
              <a:rPr lang="en-GB" b="1" baseline="0" dirty="0"/>
              <a:t>LILAC 2013 </a:t>
            </a:r>
            <a:r>
              <a:rPr lang="en-GB" b="0" baseline="0" dirty="0"/>
              <a:t>and </a:t>
            </a:r>
            <a:r>
              <a:rPr lang="en-GB" b="0" baseline="0" dirty="0" smtClean="0"/>
              <a:t>we’ve </a:t>
            </a:r>
            <a:r>
              <a:rPr lang="en-GB" b="0" baseline="0" dirty="0"/>
              <a:t>subsequently shared our practice widely through journals articles, conference papers and workshops both within and outside of our </a:t>
            </a:r>
            <a:r>
              <a:rPr lang="en-GB" b="0" baseline="0" dirty="0" smtClean="0"/>
              <a:t>sector </a:t>
            </a:r>
            <a:r>
              <a:rPr lang="en-GB" b="0" strike="noStrike" baseline="0" dirty="0" smtClean="0"/>
              <a:t>including </a:t>
            </a:r>
            <a:r>
              <a:rPr lang="en-GB" b="0" strike="noStrike" baseline="0" dirty="0" smtClean="0"/>
              <a:t>IFLA, CILIP</a:t>
            </a:r>
            <a:r>
              <a:rPr lang="en-GB" b="0" strike="noStrike" baseline="0" dirty="0"/>
              <a:t>, ILG, CPD25, </a:t>
            </a:r>
            <a:r>
              <a:rPr lang="en-GB" b="0" strike="noStrike" baseline="0" dirty="0" smtClean="0"/>
              <a:t>University Science and Technology Librarians Group, </a:t>
            </a:r>
            <a:r>
              <a:rPr lang="en-GB" b="0" strike="noStrike" baseline="0" dirty="0"/>
              <a:t>ARLIS, QMUL as well as increasingly outside of our sector for school librarians and the NHS, who are now offering their own workshop based on what they learnt from us</a:t>
            </a:r>
            <a:r>
              <a:rPr lang="en-GB" b="0" strike="noStrike" baseline="0" dirty="0" smtClean="0"/>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strike="noStrike"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0" baseline="0" dirty="0" smtClean="0"/>
              <a:t>We were also shortlisted for a THELMA in 2014.</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strike="noStrike"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0" strike="noStrike" baseline="0" dirty="0"/>
              <a:t>Following requests for more information about our games we made the templates for our games, instructions for their use and lesson plans available on </a:t>
            </a:r>
            <a:r>
              <a:rPr lang="en-GB" b="1" strike="noStrike" baseline="0" dirty="0"/>
              <a:t>JORUM</a:t>
            </a:r>
            <a:r>
              <a:rPr lang="en-GB" b="0" strike="noStrike" baseline="0" dirty="0"/>
              <a:t> </a:t>
            </a:r>
            <a:r>
              <a:rPr lang="en-GB" b="0" strike="noStrike" baseline="0" dirty="0" smtClean="0"/>
              <a:t> and following JORUM’s demise, </a:t>
            </a:r>
            <a:r>
              <a:rPr lang="en-GB" b="1" strike="noStrike" baseline="0" dirty="0" smtClean="0"/>
              <a:t>MERLOT</a:t>
            </a:r>
            <a:r>
              <a:rPr lang="en-GB" b="0" strike="noStrike" baseline="0" dirty="0" smtClean="0"/>
              <a:t> and </a:t>
            </a:r>
            <a:r>
              <a:rPr lang="en-GB" b="0" strike="noStrike" baseline="0" dirty="0"/>
              <a:t>have had </a:t>
            </a:r>
            <a:r>
              <a:rPr lang="en-GB" i="0" strike="noStrike" baseline="0" dirty="0"/>
              <a:t>a </a:t>
            </a:r>
            <a:r>
              <a:rPr lang="en-GB" b="1" i="0" strike="noStrike" baseline="0" dirty="0"/>
              <a:t>number of visits and teaching observations </a:t>
            </a:r>
            <a:r>
              <a:rPr lang="en-GB" i="0" strike="noStrike" baseline="0" dirty="0"/>
              <a:t>from librarians from the University of </a:t>
            </a:r>
            <a:r>
              <a:rPr lang="en-GB" i="0" strike="noStrike" baseline="0" dirty="0" smtClean="0"/>
              <a:t>Bath, </a:t>
            </a:r>
            <a:r>
              <a:rPr lang="en-GB" i="0" strike="noStrike" baseline="0" dirty="0" smtClean="0">
                <a:solidFill>
                  <a:srgbClr val="FF0000"/>
                </a:solidFill>
              </a:rPr>
              <a:t>Bucks New University </a:t>
            </a:r>
            <a:r>
              <a:rPr lang="en-GB" i="0" strike="noStrike" baseline="0" dirty="0"/>
              <a:t>and Regents University London.</a:t>
            </a:r>
            <a:endParaRPr lang="en-GB" i="0" strike="noStrike" dirty="0"/>
          </a:p>
          <a:p>
            <a:pPr marL="0" indent="0">
              <a:lnSpc>
                <a:spcPct val="100000"/>
              </a:lnSpc>
              <a:buFont typeface="Arial" panose="020B0604020202020204" pitchFamily="34" charset="0"/>
              <a:buNone/>
            </a:pPr>
            <a:endParaRPr lang="en-GB" i="0" strike="noStrike" baseline="0" dirty="0" smtClean="0"/>
          </a:p>
          <a:p>
            <a:pPr marL="0" indent="0">
              <a:lnSpc>
                <a:spcPct val="100000"/>
              </a:lnSpc>
              <a:buFont typeface="Arial" panose="020B0604020202020204" pitchFamily="34" charset="0"/>
              <a:buNone/>
            </a:pPr>
            <a:r>
              <a:rPr lang="en-GB" i="0" strike="noStrike" baseline="0" dirty="0" smtClean="0"/>
              <a:t>We are not trying to show-off, but the point is that people were listening to us:</a:t>
            </a:r>
          </a:p>
          <a:p>
            <a:pPr marL="0" indent="0">
              <a:lnSpc>
                <a:spcPct val="100000"/>
              </a:lnSpc>
              <a:buFont typeface="Arial" panose="020B0604020202020204" pitchFamily="34" charset="0"/>
              <a:buNone/>
            </a:pPr>
            <a:endParaRPr lang="en-GB" i="1" strike="noStrike" baseline="0" dirty="0"/>
          </a:p>
          <a:p>
            <a:pPr marL="628650" lvl="1" indent="-171450">
              <a:buFont typeface="Arial" panose="020B0604020202020204" pitchFamily="34" charset="0"/>
              <a:buChar char="•"/>
            </a:pPr>
            <a:r>
              <a:rPr lang="en-GB" b="0" strike="noStrike" dirty="0" smtClean="0"/>
              <a:t>What</a:t>
            </a:r>
            <a:r>
              <a:rPr lang="en-GB" b="0" strike="noStrike" baseline="0" dirty="0" smtClean="0"/>
              <a:t> we were doing was making a </a:t>
            </a:r>
            <a:r>
              <a:rPr lang="en-GB" b="0" strike="noStrike" dirty="0" smtClean="0"/>
              <a:t>significant</a:t>
            </a:r>
            <a:r>
              <a:rPr lang="en-GB" b="1" strike="noStrike" dirty="0" smtClean="0"/>
              <a:t> </a:t>
            </a:r>
            <a:r>
              <a:rPr lang="en-GB" b="1" strike="noStrike" dirty="0"/>
              <a:t>contribution</a:t>
            </a:r>
            <a:r>
              <a:rPr lang="en-GB" b="1" strike="noStrike" baseline="0" dirty="0"/>
              <a:t> </a:t>
            </a:r>
            <a:r>
              <a:rPr lang="en-GB" b="0" strike="noStrike" baseline="0" dirty="0"/>
              <a:t>to our </a:t>
            </a:r>
            <a:r>
              <a:rPr lang="en-GB" b="0" strike="noStrike" baseline="0" dirty="0" smtClean="0"/>
              <a:t>profession</a:t>
            </a:r>
          </a:p>
          <a:p>
            <a:pPr marL="628650" lvl="1" indent="-171450">
              <a:buFont typeface="Arial" panose="020B0604020202020204" pitchFamily="34" charset="0"/>
              <a:buChar char="•"/>
            </a:pPr>
            <a:endParaRPr lang="en-GB" b="0" strike="noStrike" baseline="0" dirty="0" smtClean="0"/>
          </a:p>
          <a:p>
            <a:pPr marL="628650" lvl="1" indent="-171450">
              <a:buFont typeface="Arial" panose="020B0604020202020204" pitchFamily="34" charset="0"/>
              <a:buChar char="•"/>
            </a:pPr>
            <a:r>
              <a:rPr lang="en-GB" b="1" strike="noStrike" baseline="0" dirty="0" smtClean="0"/>
              <a:t>Changing the professional practice </a:t>
            </a:r>
            <a:r>
              <a:rPr lang="en-GB" b="0" strike="noStrike" baseline="0" dirty="0" smtClean="0"/>
              <a:t>of other librarians……lots of other librarians had started to use our games</a:t>
            </a:r>
          </a:p>
          <a:p>
            <a:pPr marL="628650" lvl="1" indent="-171450">
              <a:buFont typeface="Arial" panose="020B0604020202020204" pitchFamily="34" charset="0"/>
              <a:buChar char="•"/>
            </a:pPr>
            <a:endParaRPr lang="en-GB" b="0" strike="noStrike" baseline="0" dirty="0"/>
          </a:p>
          <a:p>
            <a:pPr marL="628650" lvl="1" indent="-171450">
              <a:buFont typeface="Arial" panose="020B0604020202020204" pitchFamily="34" charset="0"/>
              <a:buChar char="•"/>
            </a:pPr>
            <a:r>
              <a:rPr lang="en-GB" b="0" strike="noStrike" baseline="0" dirty="0" smtClean="0"/>
              <a:t>We</a:t>
            </a:r>
            <a:r>
              <a:rPr lang="en-GB" b="1" strike="noStrike" baseline="0" dirty="0" smtClean="0"/>
              <a:t> </a:t>
            </a:r>
            <a:r>
              <a:rPr lang="en-GB" b="0" strike="noStrike" baseline="0" dirty="0" smtClean="0"/>
              <a:t>were</a:t>
            </a:r>
            <a:r>
              <a:rPr lang="en-GB" b="1" strike="noStrike" baseline="0" dirty="0" smtClean="0"/>
              <a:t> challenging </a:t>
            </a:r>
            <a:r>
              <a:rPr lang="en-GB" b="1" strike="noStrike" baseline="0" dirty="0"/>
              <a:t>established  practice </a:t>
            </a:r>
            <a:r>
              <a:rPr lang="en-GB" b="0" strike="noStrike" baseline="0" dirty="0" smtClean="0"/>
              <a:t>by looking at </a:t>
            </a:r>
            <a:r>
              <a:rPr lang="en-GB" b="0" strike="noStrike" baseline="0" dirty="0"/>
              <a:t>things from a </a:t>
            </a:r>
            <a:r>
              <a:rPr lang="en-GB" b="1" strike="noStrike" baseline="0" dirty="0"/>
              <a:t>different </a:t>
            </a:r>
            <a:r>
              <a:rPr lang="en-GB" b="1" strike="noStrike" baseline="0" dirty="0" smtClean="0"/>
              <a:t>perspective</a:t>
            </a:r>
          </a:p>
          <a:p>
            <a:pPr marL="628650" lvl="1" indent="-171450">
              <a:buFont typeface="Arial" panose="020B0604020202020204" pitchFamily="34" charset="0"/>
              <a:buChar char="•"/>
            </a:pPr>
            <a:endParaRPr lang="en-GB" b="1" strike="noStrike" baseline="0" dirty="0"/>
          </a:p>
          <a:p>
            <a:pPr marL="628650" lvl="1" indent="-171450">
              <a:buFont typeface="Arial" panose="020B0604020202020204" pitchFamily="34" charset="0"/>
              <a:buChar char="•"/>
            </a:pPr>
            <a:r>
              <a:rPr lang="en-GB" b="0" strike="noStrike" baseline="0" dirty="0" smtClean="0"/>
              <a:t>And making an </a:t>
            </a:r>
            <a:r>
              <a:rPr lang="en-GB" b="1" strike="noStrike" baseline="0" dirty="0" smtClean="0"/>
              <a:t>impact</a:t>
            </a:r>
            <a:r>
              <a:rPr lang="en-GB" b="0" strike="noStrike" baseline="0" dirty="0" smtClean="0"/>
              <a:t> </a:t>
            </a:r>
            <a:r>
              <a:rPr lang="en-GB" b="0" strike="noStrike" baseline="0" dirty="0"/>
              <a:t>within our community of practice</a:t>
            </a:r>
            <a:r>
              <a:rPr lang="en-GB" b="0" strike="noStrike" baseline="0" dirty="0" smtClean="0"/>
              <a:t>.</a:t>
            </a:r>
          </a:p>
          <a:p>
            <a:pPr marL="628650" lvl="1" indent="-171450">
              <a:buFont typeface="Arial" panose="020B0604020202020204" pitchFamily="34" charset="0"/>
              <a:buChar char="•"/>
            </a:pPr>
            <a:endParaRPr lang="en-GB" b="0" strike="noStrike" baseline="0" dirty="0" smtClean="0"/>
          </a:p>
          <a:p>
            <a:pPr marL="628650" lvl="1" indent="-171450">
              <a:buFont typeface="Arial" panose="020B0604020202020204" pitchFamily="34" charset="0"/>
              <a:buChar char="•"/>
            </a:pPr>
            <a:r>
              <a:rPr lang="en-GB" b="0" strike="noStrike" baseline="0" dirty="0" smtClean="0"/>
              <a:t>Unbeknown to us at the time, we had </a:t>
            </a:r>
            <a:r>
              <a:rPr lang="en-GB" b="1" strike="noStrike" baseline="0" dirty="0" smtClean="0"/>
              <a:t>met the criteria </a:t>
            </a:r>
            <a:r>
              <a:rPr lang="en-GB" b="0" strike="noStrike" baseline="0" dirty="0" smtClean="0"/>
              <a:t>for doing a </a:t>
            </a:r>
            <a:r>
              <a:rPr lang="en-GB" b="0" strike="noStrike" baseline="0" dirty="0" err="1" smtClean="0"/>
              <a:t>Dprof</a:t>
            </a:r>
            <a:r>
              <a:rPr lang="en-GB" b="0" strike="noStrike" baseline="0" dirty="0" smtClean="0"/>
              <a:t> by Public Works.</a:t>
            </a:r>
            <a:endParaRPr lang="en-GB" strike="noStrike" baseline="0" dirty="0"/>
          </a:p>
          <a:p>
            <a:pPr marL="171450" indent="-171450">
              <a:buFont typeface="Arial" panose="020B0604020202020204" pitchFamily="34" charset="0"/>
              <a:buChar char="•"/>
            </a:pPr>
            <a:endParaRPr lang="en-GB" dirty="0">
              <a:effectLst/>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0" baseline="0" dirty="0"/>
          </a:p>
          <a:p>
            <a:pPr marL="628650" lvl="1" indent="-171450">
              <a:lnSpc>
                <a:spcPct val="100000"/>
              </a:lnSpc>
              <a:buFont typeface="Arial" panose="020B0604020202020204" pitchFamily="34" charset="0"/>
              <a:buChar char="•"/>
            </a:pPr>
            <a:endParaRPr lang="en-GB" i="1" baseline="0" dirty="0"/>
          </a:p>
          <a:p>
            <a:pPr marL="171450" indent="-171450">
              <a:lnSpc>
                <a:spcPct val="100000"/>
              </a:lnSpc>
              <a:buFont typeface="Arial" panose="020B0604020202020204" pitchFamily="34" charset="0"/>
              <a:buChar char="•"/>
            </a:pPr>
            <a:endParaRPr lang="en-GB" i="1" dirty="0"/>
          </a:p>
          <a:p>
            <a:pPr marL="0" indent="0">
              <a:buFont typeface="Arial" panose="020B0604020202020204" pitchFamily="34" charset="0"/>
              <a:buNone/>
            </a:pPr>
            <a:endParaRPr lang="en-GB" dirty="0"/>
          </a:p>
        </p:txBody>
      </p:sp>
      <p:sp>
        <p:nvSpPr>
          <p:cNvPr id="5" name="Slide Number Placeholder 4"/>
          <p:cNvSpPr>
            <a:spLocks noGrp="1"/>
          </p:cNvSpPr>
          <p:nvPr>
            <p:ph type="sldNum" sz="quarter" idx="11"/>
          </p:nvPr>
        </p:nvSpPr>
        <p:spPr/>
        <p:txBody>
          <a:bodyPr/>
          <a:lstStyle/>
          <a:p>
            <a:pPr>
              <a:defRPr/>
            </a:pPr>
            <a:fld id="{C141EABC-C2A5-4AC2-A097-17F39A8F0D48}" type="slidenum">
              <a:rPr lang="en-GB" smtClean="0"/>
              <a:pPr>
                <a:defRPr/>
              </a:pPr>
              <a:t>6</a:t>
            </a:fld>
            <a:endParaRPr lang="en-GB"/>
          </a:p>
        </p:txBody>
      </p:sp>
    </p:spTree>
    <p:extLst>
      <p:ext uri="{BB962C8B-B14F-4D97-AF65-F5344CB8AC3E}">
        <p14:creationId xmlns:p14="http://schemas.microsoft.com/office/powerpoint/2010/main" val="443423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effectLst/>
              </a:rPr>
              <a:t>AE</a:t>
            </a:r>
          </a:p>
          <a:p>
            <a:endParaRPr lang="en-GB" b="1" dirty="0" smtClean="0">
              <a:effectLst/>
            </a:endParaRPr>
          </a:p>
          <a:p>
            <a:r>
              <a:rPr lang="en-GB" b="1" dirty="0" smtClean="0">
                <a:effectLst/>
              </a:rPr>
              <a:t>So how do you make a </a:t>
            </a:r>
            <a:r>
              <a:rPr lang="en-GB" b="1" dirty="0" err="1" smtClean="0">
                <a:effectLst/>
              </a:rPr>
              <a:t>DProf</a:t>
            </a:r>
            <a:r>
              <a:rPr lang="en-GB" b="1" dirty="0" smtClean="0">
                <a:effectLst/>
              </a:rPr>
              <a:t>?</a:t>
            </a:r>
            <a:endParaRPr lang="en-GB" b="1" dirty="0">
              <a:effectLst/>
            </a:endParaRPr>
          </a:p>
          <a:p>
            <a:pPr marL="457200" lvl="1" indent="0">
              <a:buFont typeface="Arial" panose="020B0604020202020204" pitchFamily="34" charset="0"/>
              <a:buNone/>
            </a:pPr>
            <a:endParaRPr lang="en-GB" dirty="0">
              <a:effectLst/>
            </a:endParaRPr>
          </a:p>
          <a:p>
            <a:pPr marL="628650" lvl="1" indent="-171450">
              <a:buFont typeface="Arial" panose="020B0604020202020204" pitchFamily="34" charset="0"/>
              <a:buChar char="•"/>
            </a:pPr>
            <a:r>
              <a:rPr lang="en-GB" dirty="0">
                <a:effectLst/>
              </a:rPr>
              <a:t>The application process starts by writing a </a:t>
            </a:r>
            <a:r>
              <a:rPr lang="en-GB" b="1" dirty="0">
                <a:effectLst/>
              </a:rPr>
              <a:t>detailed personal </a:t>
            </a:r>
            <a:r>
              <a:rPr lang="en-GB" b="1" dirty="0" smtClean="0">
                <a:effectLst/>
              </a:rPr>
              <a:t>reflective statement</a:t>
            </a:r>
            <a:r>
              <a:rPr lang="en-GB" dirty="0" smtClean="0">
                <a:effectLst/>
              </a:rPr>
              <a:t>….about 2,000 words each.</a:t>
            </a:r>
            <a:endParaRPr lang="en-GB" dirty="0">
              <a:effectLst/>
            </a:endParaRPr>
          </a:p>
          <a:p>
            <a:pPr marL="628650" lvl="1" indent="-171450">
              <a:buFont typeface="Arial" panose="020B0604020202020204" pitchFamily="34" charset="0"/>
              <a:buChar char="•"/>
            </a:pPr>
            <a:endParaRPr lang="en-GB" dirty="0">
              <a:effectLst/>
            </a:endParaRPr>
          </a:p>
          <a:p>
            <a:pPr marL="628650" lvl="1" indent="-171450">
              <a:buFont typeface="Arial" panose="020B0604020202020204" pitchFamily="34" charset="0"/>
              <a:buChar char="•"/>
            </a:pPr>
            <a:r>
              <a:rPr lang="en-GB" dirty="0">
                <a:effectLst/>
              </a:rPr>
              <a:t>This part of the process </a:t>
            </a:r>
            <a:r>
              <a:rPr lang="en-GB" dirty="0" smtClean="0">
                <a:effectLst/>
              </a:rPr>
              <a:t>was a</a:t>
            </a:r>
            <a:r>
              <a:rPr lang="en-GB" baseline="0" dirty="0" smtClean="0">
                <a:effectLst/>
              </a:rPr>
              <a:t> valuable</a:t>
            </a:r>
            <a:r>
              <a:rPr lang="en-GB" dirty="0" smtClean="0">
                <a:effectLst/>
              </a:rPr>
              <a:t> </a:t>
            </a:r>
            <a:r>
              <a:rPr lang="en-GB" dirty="0">
                <a:effectLst/>
              </a:rPr>
              <a:t>opportunity to </a:t>
            </a:r>
            <a:r>
              <a:rPr lang="en-GB" b="1" dirty="0">
                <a:effectLst/>
              </a:rPr>
              <a:t>critique our professional careers </a:t>
            </a:r>
            <a:r>
              <a:rPr lang="en-GB" dirty="0">
                <a:effectLst/>
              </a:rPr>
              <a:t>and </a:t>
            </a:r>
            <a:r>
              <a:rPr lang="en-GB" b="1" dirty="0">
                <a:effectLst/>
              </a:rPr>
              <a:t>reflect</a:t>
            </a:r>
            <a:r>
              <a:rPr lang="en-GB" dirty="0">
                <a:effectLst/>
              </a:rPr>
              <a:t> on why and how things had happened. How had we got to where we were, working together, questioning the norms of our </a:t>
            </a:r>
            <a:r>
              <a:rPr lang="en-GB" dirty="0" smtClean="0">
                <a:effectLst/>
              </a:rPr>
              <a:t>profession</a:t>
            </a:r>
            <a:r>
              <a:rPr lang="en-GB" baseline="0" dirty="0" smtClean="0">
                <a:effectLst/>
              </a:rPr>
              <a:t> and so on.</a:t>
            </a:r>
            <a:endParaRPr lang="en-GB" dirty="0">
              <a:effectLst/>
            </a:endParaRPr>
          </a:p>
          <a:p>
            <a:pPr marL="457200" lvl="1" indent="0">
              <a:buFont typeface="Arial" panose="020B0604020202020204" pitchFamily="34" charset="0"/>
              <a:buNone/>
            </a:pPr>
            <a:endParaRPr lang="en-GB" dirty="0">
              <a:effectLst/>
            </a:endParaRPr>
          </a:p>
          <a:p>
            <a:pPr marL="628650" lvl="1" indent="-171450">
              <a:buFont typeface="Arial" panose="020B0604020202020204" pitchFamily="34" charset="0"/>
              <a:buChar char="•"/>
            </a:pPr>
            <a:r>
              <a:rPr lang="en-GB" dirty="0">
                <a:effectLst/>
              </a:rPr>
              <a:t>Having successfully applied we were assigned an </a:t>
            </a:r>
            <a:r>
              <a:rPr lang="en-GB" b="1" dirty="0">
                <a:effectLst/>
              </a:rPr>
              <a:t>academic advisor </a:t>
            </a:r>
            <a:r>
              <a:rPr lang="en-GB" dirty="0">
                <a:effectLst/>
              </a:rPr>
              <a:t>– Kate as it turned out, she clearly wasn’t going to let us out of her </a:t>
            </a:r>
            <a:r>
              <a:rPr lang="en-GB" dirty="0" smtClean="0">
                <a:effectLst/>
              </a:rPr>
              <a:t>grip.</a:t>
            </a:r>
          </a:p>
          <a:p>
            <a:pPr marL="628650" lvl="1" indent="-171450">
              <a:buFont typeface="Arial" panose="020B0604020202020204" pitchFamily="34" charset="0"/>
              <a:buChar char="•"/>
            </a:pPr>
            <a:endParaRPr lang="en-GB" dirty="0" smtClean="0">
              <a:effectLst/>
            </a:endParaRPr>
          </a:p>
          <a:p>
            <a:pPr marL="628650" lvl="1" indent="-171450">
              <a:buFont typeface="Arial" panose="020B0604020202020204" pitchFamily="34" charset="0"/>
              <a:buChar char="•"/>
            </a:pPr>
            <a:r>
              <a:rPr lang="en-GB" dirty="0" smtClean="0">
                <a:effectLst/>
              </a:rPr>
              <a:t>Kate met </a:t>
            </a:r>
            <a:r>
              <a:rPr lang="en-GB" dirty="0">
                <a:effectLst/>
              </a:rPr>
              <a:t>with us over the following months to advise on </a:t>
            </a:r>
            <a:r>
              <a:rPr lang="en-GB" b="1" dirty="0">
                <a:effectLst/>
              </a:rPr>
              <a:t>structure, direction, focus and generally to completely fry our minds </a:t>
            </a:r>
            <a:r>
              <a:rPr lang="en-GB" dirty="0">
                <a:effectLst/>
              </a:rPr>
              <a:t>with ideas around </a:t>
            </a:r>
            <a:r>
              <a:rPr lang="en-GB" dirty="0" err="1">
                <a:effectLst/>
              </a:rPr>
              <a:t>transdisciplinarity</a:t>
            </a:r>
            <a:r>
              <a:rPr lang="en-GB" dirty="0">
                <a:effectLst/>
              </a:rPr>
              <a:t>, hermeneutics and </a:t>
            </a:r>
            <a:r>
              <a:rPr lang="en-GB" dirty="0" err="1">
                <a:effectLst/>
              </a:rPr>
              <a:t>metisage</a:t>
            </a:r>
            <a:r>
              <a:rPr lang="en-GB" dirty="0">
                <a:effectLst/>
              </a:rPr>
              <a:t>.</a:t>
            </a:r>
          </a:p>
          <a:p>
            <a:pPr marL="628650" lvl="1" indent="-171450">
              <a:buFont typeface="Arial" panose="020B0604020202020204" pitchFamily="34" charset="0"/>
              <a:buChar char="•"/>
            </a:pPr>
            <a:endParaRPr lang="en-GB" dirty="0">
              <a:effectLst/>
            </a:endParaRPr>
          </a:p>
          <a:p>
            <a:pPr marL="628650" lvl="1" indent="-171450">
              <a:buFont typeface="Arial" panose="020B0604020202020204" pitchFamily="34" charset="0"/>
              <a:buChar char="•"/>
            </a:pPr>
            <a:r>
              <a:rPr lang="en-GB" dirty="0">
                <a:effectLst/>
              </a:rPr>
              <a:t>As part of the process, applicants can also nominate an </a:t>
            </a:r>
            <a:r>
              <a:rPr lang="en-GB" b="1" dirty="0">
                <a:effectLst/>
              </a:rPr>
              <a:t>academic consultant </a:t>
            </a:r>
            <a:r>
              <a:rPr lang="en-GB" dirty="0">
                <a:effectLst/>
              </a:rPr>
              <a:t>who is specialist in their area and will engage with them on the specialist nature of their public works. In our case as joint </a:t>
            </a:r>
            <a:r>
              <a:rPr lang="en-GB" dirty="0" err="1">
                <a:effectLst/>
              </a:rPr>
              <a:t>DProffers</a:t>
            </a:r>
            <a:r>
              <a:rPr lang="en-GB" dirty="0">
                <a:effectLst/>
              </a:rPr>
              <a:t>, we had 2 consultants, chosen by ourselves – the </a:t>
            </a:r>
            <a:r>
              <a:rPr lang="en-GB" b="1" dirty="0">
                <a:effectLst/>
              </a:rPr>
              <a:t>great Dr Sharon </a:t>
            </a:r>
            <a:r>
              <a:rPr lang="en-GB" b="1" dirty="0" err="1">
                <a:effectLst/>
              </a:rPr>
              <a:t>Markless</a:t>
            </a:r>
            <a:r>
              <a:rPr lang="en-GB" dirty="0">
                <a:effectLst/>
              </a:rPr>
              <a:t> who had so influenced the developed of our public work and </a:t>
            </a:r>
            <a:r>
              <a:rPr lang="en-GB" dirty="0" smtClean="0">
                <a:effectLst/>
              </a:rPr>
              <a:t>the </a:t>
            </a:r>
            <a:r>
              <a:rPr lang="en-GB" b="1" dirty="0" smtClean="0">
                <a:effectLst/>
              </a:rPr>
              <a:t>equally great Dr </a:t>
            </a:r>
            <a:r>
              <a:rPr lang="en-GB" b="1" dirty="0">
                <a:effectLst/>
              </a:rPr>
              <a:t>Jayne Secker</a:t>
            </a:r>
            <a:r>
              <a:rPr lang="en-GB" dirty="0">
                <a:effectLst/>
              </a:rPr>
              <a:t>, an expert in the field on information literacy and co-author of ‘A new curriculum for information literacy’ (ANCIL).</a:t>
            </a:r>
          </a:p>
          <a:p>
            <a:pPr marL="628650" lvl="1" indent="-171450">
              <a:buFont typeface="Arial" panose="020B0604020202020204" pitchFamily="34" charset="0"/>
              <a:buChar char="•"/>
            </a:pPr>
            <a:endParaRPr lang="en-GB" dirty="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dirty="0" smtClean="0">
                <a:effectLst/>
              </a:rPr>
              <a:t>Individual candidates </a:t>
            </a:r>
            <a:r>
              <a:rPr lang="en-GB" b="1" dirty="0">
                <a:effectLst/>
              </a:rPr>
              <a:t>normally write </a:t>
            </a:r>
            <a:r>
              <a:rPr lang="en-GB" dirty="0">
                <a:effectLst/>
              </a:rPr>
              <a:t>a 20-25,000 word statement rather than a PhD thesis. Again as joint candidates we had to double this and ended up considerably exceeding our limit.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effectLst/>
            </a:endParaRPr>
          </a:p>
          <a:p>
            <a:pPr marL="628650" lvl="1" indent="-171450">
              <a:buFont typeface="Arial" panose="020B0604020202020204" pitchFamily="34" charset="0"/>
              <a:buChar char="•"/>
            </a:pPr>
            <a:r>
              <a:rPr lang="en-GB" dirty="0">
                <a:effectLst/>
              </a:rPr>
              <a:t>The statement is an </a:t>
            </a:r>
            <a:r>
              <a:rPr lang="en-GB" b="1" dirty="0">
                <a:effectLst/>
              </a:rPr>
              <a:t>intense critique of the public works</a:t>
            </a:r>
            <a:r>
              <a:rPr lang="en-GB" dirty="0">
                <a:effectLst/>
              </a:rPr>
              <a:t> and </a:t>
            </a:r>
            <a:r>
              <a:rPr lang="en-GB" dirty="0" smtClean="0">
                <a:effectLst/>
              </a:rPr>
              <a:t> positions them in a </a:t>
            </a:r>
            <a:r>
              <a:rPr lang="en-GB" b="1" dirty="0" smtClean="0">
                <a:effectLst/>
              </a:rPr>
              <a:t>wider context</a:t>
            </a:r>
            <a:r>
              <a:rPr lang="en-GB" dirty="0" smtClean="0">
                <a:effectLst/>
              </a:rPr>
              <a:t>, enabling us to </a:t>
            </a:r>
            <a:r>
              <a:rPr lang="en-GB" b="1" dirty="0" smtClean="0">
                <a:effectLst/>
              </a:rPr>
              <a:t>validate our practice </a:t>
            </a:r>
            <a:r>
              <a:rPr lang="en-GB" dirty="0" smtClean="0">
                <a:effectLst/>
              </a:rPr>
              <a:t>through the application of </a:t>
            </a:r>
            <a:r>
              <a:rPr lang="en-GB" b="1" dirty="0" smtClean="0">
                <a:effectLst/>
              </a:rPr>
              <a:t>theory</a:t>
            </a:r>
            <a:r>
              <a:rPr lang="en-GB" dirty="0" smtClean="0">
                <a:effectLst/>
              </a:rPr>
              <a:t>.</a:t>
            </a:r>
            <a:r>
              <a:rPr lang="en-GB" baseline="0" dirty="0" smtClean="0">
                <a:effectLst/>
              </a:rPr>
              <a:t> </a:t>
            </a:r>
            <a:endParaRPr lang="en-GB" baseline="0" dirty="0" smtClean="0">
              <a:effectLst/>
            </a:endParaRPr>
          </a:p>
          <a:p>
            <a:pPr marL="628650" lvl="1" indent="-171450">
              <a:buFont typeface="Arial" panose="020B0604020202020204" pitchFamily="34" charset="0"/>
              <a:buChar char="•"/>
            </a:pPr>
            <a:endParaRPr lang="en-GB" baseline="0" dirty="0" smtClean="0">
              <a:effectLst/>
            </a:endParaRPr>
          </a:p>
          <a:p>
            <a:pPr marL="628650" lvl="1" indent="-171450">
              <a:buFont typeface="Arial" panose="020B0604020202020204" pitchFamily="34" charset="0"/>
              <a:buChar char="•"/>
            </a:pPr>
            <a:r>
              <a:rPr lang="en-GB" baseline="0" dirty="0" smtClean="0">
                <a:effectLst/>
              </a:rPr>
              <a:t>One thing to note about a </a:t>
            </a:r>
            <a:r>
              <a:rPr lang="en-GB" baseline="0" dirty="0" err="1" smtClean="0">
                <a:effectLst/>
              </a:rPr>
              <a:t>DProf</a:t>
            </a:r>
            <a:r>
              <a:rPr lang="en-GB" baseline="0" dirty="0" smtClean="0">
                <a:effectLst/>
              </a:rPr>
              <a:t> is that </a:t>
            </a:r>
            <a:r>
              <a:rPr lang="en-GB" b="1" baseline="0" dirty="0" smtClean="0">
                <a:effectLst/>
              </a:rPr>
              <a:t>it doesn’t end</a:t>
            </a:r>
            <a:r>
              <a:rPr lang="en-GB" baseline="0" dirty="0" smtClean="0">
                <a:effectLst/>
              </a:rPr>
              <a:t>. You ‘round things up’ with </a:t>
            </a:r>
            <a:r>
              <a:rPr lang="en-GB" b="1" baseline="0" dirty="0" smtClean="0">
                <a:effectLst/>
              </a:rPr>
              <a:t>recommendations</a:t>
            </a:r>
            <a:r>
              <a:rPr lang="en-GB" baseline="0" dirty="0" smtClean="0">
                <a:effectLst/>
              </a:rPr>
              <a:t> for further action, rather than coming to any </a:t>
            </a:r>
            <a:r>
              <a:rPr lang="en-GB" b="1" baseline="0" dirty="0" smtClean="0">
                <a:effectLst/>
              </a:rPr>
              <a:t>definitive conclusion - </a:t>
            </a:r>
            <a:r>
              <a:rPr lang="en-GB" baseline="0" dirty="0" smtClean="0">
                <a:effectLst/>
              </a:rPr>
              <a:t>for any oldies out there like us it’s a bit like </a:t>
            </a:r>
            <a:r>
              <a:rPr lang="en-GB" baseline="0" dirty="0" err="1" smtClean="0">
                <a:effectLst/>
              </a:rPr>
              <a:t>Limahl’s</a:t>
            </a:r>
            <a:r>
              <a:rPr lang="en-GB" baseline="0" dirty="0" smtClean="0">
                <a:effectLst/>
              </a:rPr>
              <a:t> 1980s classic - it’s a </a:t>
            </a:r>
            <a:r>
              <a:rPr lang="en-GB" b="1" baseline="0" dirty="0" smtClean="0">
                <a:effectLst/>
              </a:rPr>
              <a:t>never ending story</a:t>
            </a:r>
            <a:r>
              <a:rPr lang="en-GB" baseline="0" dirty="0" smtClean="0">
                <a:effectLst/>
              </a:rPr>
              <a:t>.</a:t>
            </a:r>
            <a:endParaRPr lang="en-GB" dirty="0" smtClean="0">
              <a:effectLst/>
            </a:endParaRPr>
          </a:p>
          <a:p>
            <a:pPr marL="628650" lvl="1" indent="-171450">
              <a:buFont typeface="Arial" panose="020B0604020202020204" pitchFamily="34" charset="0"/>
              <a:buChar char="•"/>
            </a:pPr>
            <a:endParaRPr lang="en-GB" dirty="0" smtClean="0">
              <a:effectLst/>
            </a:endParaRPr>
          </a:p>
          <a:p>
            <a:pPr marL="628650" lvl="1" indent="-171450">
              <a:buFont typeface="Arial" panose="020B0604020202020204" pitchFamily="34" charset="0"/>
              <a:buChar char="•"/>
            </a:pPr>
            <a:endParaRPr lang="en-GB" dirty="0" smtClean="0">
              <a:effectLst/>
            </a:endParaRPr>
          </a:p>
          <a:p>
            <a:endParaRPr lang="en-GB" dirty="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7</a:t>
            </a:fld>
            <a:endParaRPr lang="en-GB"/>
          </a:p>
        </p:txBody>
      </p:sp>
    </p:spTree>
    <p:extLst>
      <p:ext uri="{BB962C8B-B14F-4D97-AF65-F5344CB8AC3E}">
        <p14:creationId xmlns:p14="http://schemas.microsoft.com/office/powerpoint/2010/main" val="578019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GB" b="1" baseline="0" dirty="0" smtClean="0">
                <a:effectLst/>
              </a:rPr>
              <a:t>AE</a:t>
            </a:r>
          </a:p>
          <a:p>
            <a:pPr marL="628650" lvl="1" indent="-171450">
              <a:buFont typeface="Arial" panose="020B0604020202020204" pitchFamily="34" charset="0"/>
              <a:buChar char="•"/>
            </a:pPr>
            <a:endParaRPr lang="en-GB" baseline="0" dirty="0" smtClean="0">
              <a:effectLst/>
            </a:endParaRPr>
          </a:p>
          <a:p>
            <a:pPr marL="628650" lvl="1" indent="-171450">
              <a:buFont typeface="Arial" panose="020B0604020202020204" pitchFamily="34" charset="0"/>
              <a:buChar char="•"/>
            </a:pPr>
            <a:r>
              <a:rPr lang="en-GB" baseline="0" dirty="0" smtClean="0">
                <a:effectLst/>
              </a:rPr>
              <a:t>The </a:t>
            </a:r>
            <a:r>
              <a:rPr lang="en-GB" b="1" baseline="0" dirty="0" smtClean="0">
                <a:effectLst/>
              </a:rPr>
              <a:t>risk with looking at your own work</a:t>
            </a:r>
            <a:r>
              <a:rPr lang="en-GB" baseline="0" dirty="0" smtClean="0">
                <a:effectLst/>
              </a:rPr>
              <a:t>, is that you might miss the </a:t>
            </a:r>
            <a:r>
              <a:rPr lang="en-GB" b="1" baseline="0" dirty="0" smtClean="0">
                <a:effectLst/>
              </a:rPr>
              <a:t>significance</a:t>
            </a:r>
            <a:r>
              <a:rPr lang="en-GB" baseline="0" dirty="0" smtClean="0">
                <a:effectLst/>
              </a:rPr>
              <a:t> of what you have done because you are focused on what you are doing and thus unaware of the </a:t>
            </a:r>
            <a:r>
              <a:rPr lang="en-GB" b="1" baseline="0" dirty="0" smtClean="0">
                <a:effectLst/>
              </a:rPr>
              <a:t>significance</a:t>
            </a:r>
            <a:r>
              <a:rPr lang="en-GB" baseline="0" dirty="0" smtClean="0">
                <a:effectLst/>
              </a:rPr>
              <a:t> to others in your profession…..or as Kate our advisor put it:</a:t>
            </a:r>
          </a:p>
          <a:p>
            <a:pPr marL="457200" lvl="1" indent="0">
              <a:buFont typeface="Arial" panose="020B0604020202020204" pitchFamily="34" charset="0"/>
              <a:buNone/>
            </a:pPr>
            <a:endParaRPr lang="en-GB" baseline="0" dirty="0" smtClean="0">
              <a:effectLst/>
            </a:endParaRPr>
          </a:p>
          <a:p>
            <a:pPr marL="1085850" lvl="2" indent="-171450">
              <a:buFont typeface="Arial" panose="020B0604020202020204" pitchFamily="34" charset="0"/>
              <a:buChar char="•"/>
            </a:pPr>
            <a:r>
              <a:rPr lang="en-GB" b="1" baseline="0" dirty="0" smtClean="0">
                <a:effectLst/>
              </a:rPr>
              <a:t>Rocket scientists forget that Rocket science isn’t rocket science to rocket scientists.</a:t>
            </a:r>
          </a:p>
          <a:p>
            <a:pPr marL="628650" lvl="1" indent="-171450">
              <a:buFont typeface="Arial" panose="020B0604020202020204" pitchFamily="34" charset="0"/>
              <a:buChar char="•"/>
            </a:pPr>
            <a:endParaRPr lang="en-GB" baseline="0" dirty="0" smtClean="0">
              <a:effectLst/>
            </a:endParaRPr>
          </a:p>
          <a:p>
            <a:pPr marL="628650" lvl="1" indent="-171450">
              <a:buFont typeface="Arial" panose="020B0604020202020204" pitchFamily="34" charset="0"/>
              <a:buChar char="•"/>
            </a:pPr>
            <a:r>
              <a:rPr lang="en-GB" baseline="0" dirty="0" smtClean="0">
                <a:effectLst/>
              </a:rPr>
              <a:t>This became </a:t>
            </a:r>
            <a:r>
              <a:rPr lang="en-GB" b="1" baseline="0" dirty="0" smtClean="0">
                <a:effectLst/>
              </a:rPr>
              <a:t>apparent</a:t>
            </a:r>
            <a:r>
              <a:rPr lang="en-GB" baseline="0" dirty="0" smtClean="0">
                <a:effectLst/>
              </a:rPr>
              <a:t> to us as our public work developed.</a:t>
            </a:r>
            <a:endParaRPr lang="en-GB" dirty="0" smtClean="0">
              <a:effectLst/>
            </a:endParaRPr>
          </a:p>
          <a:p>
            <a:pPr marL="628650" lvl="1" indent="-171450">
              <a:buFont typeface="Arial" panose="020B0604020202020204" pitchFamily="34" charset="0"/>
              <a:buChar char="•"/>
            </a:pPr>
            <a:endParaRPr lang="en-GB" dirty="0" smtClean="0">
              <a:effectLst/>
            </a:endParaRPr>
          </a:p>
          <a:p>
            <a:pPr marL="628650" lvl="1" indent="-171450">
              <a:buFont typeface="Arial" panose="020B0604020202020204" pitchFamily="34" charset="0"/>
              <a:buChar char="•"/>
            </a:pPr>
            <a:r>
              <a:rPr lang="en-GB" b="1" dirty="0" smtClean="0">
                <a:effectLst/>
              </a:rPr>
              <a:t>The process is very fluid. </a:t>
            </a:r>
            <a:r>
              <a:rPr lang="en-GB" dirty="0" smtClean="0">
                <a:effectLst/>
              </a:rPr>
              <a:t>We were constantly pursuing new ideas and lines of enquiry. In short it is a very iterative process, not linear like a PhD. Our starting point was very different to the end point </a:t>
            </a:r>
            <a:r>
              <a:rPr lang="en-GB" dirty="0" smtClean="0">
                <a:effectLst/>
              </a:rPr>
              <a:t>for</a:t>
            </a:r>
            <a:r>
              <a:rPr lang="en-GB" baseline="0" dirty="0" smtClean="0">
                <a:effectLst/>
              </a:rPr>
              <a:t> </a:t>
            </a:r>
            <a:r>
              <a:rPr lang="en-GB" baseline="0" dirty="0" smtClean="0">
                <a:effectLst/>
              </a:rPr>
              <a:t>example we had not anticipated exploring </a:t>
            </a:r>
            <a:r>
              <a:rPr lang="en-GB" b="1" dirty="0" smtClean="0">
                <a:effectLst/>
              </a:rPr>
              <a:t>ANCIL </a:t>
            </a:r>
            <a:r>
              <a:rPr lang="en-GB" b="0" dirty="0" smtClean="0">
                <a:effectLst/>
              </a:rPr>
              <a:t>or the </a:t>
            </a:r>
            <a:r>
              <a:rPr lang="en-GB" b="1" dirty="0" smtClean="0">
                <a:effectLst/>
              </a:rPr>
              <a:t>skills and attributes </a:t>
            </a:r>
            <a:r>
              <a:rPr lang="en-GB" b="1" u="none" dirty="0" smtClean="0">
                <a:effectLst/>
              </a:rPr>
              <a:t>of the </a:t>
            </a:r>
            <a:r>
              <a:rPr lang="en-GB" b="1" dirty="0" smtClean="0">
                <a:effectLst/>
              </a:rPr>
              <a:t>librarian of the future.</a:t>
            </a:r>
          </a:p>
          <a:p>
            <a:pPr marL="628650" lvl="1" indent="-171450">
              <a:buFont typeface="Arial" panose="020B0604020202020204" pitchFamily="34" charset="0"/>
              <a:buChar char="•"/>
            </a:pPr>
            <a:endParaRPr lang="en-GB" b="1"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smtClean="0">
                <a:effectLst/>
              </a:rPr>
              <a:t>We </a:t>
            </a:r>
            <a:r>
              <a:rPr lang="en-GB" b="1" dirty="0" smtClean="0">
                <a:effectLst/>
              </a:rPr>
              <a:t>looked at the literature </a:t>
            </a:r>
            <a:r>
              <a:rPr lang="en-GB" dirty="0" smtClean="0">
                <a:effectLst/>
              </a:rPr>
              <a:t>to see how our experience compared with others and as </a:t>
            </a:r>
            <a:r>
              <a:rPr lang="en-GB" b="1" dirty="0" smtClean="0">
                <a:effectLst/>
              </a:rPr>
              <a:t>part of the process we engaged in some research </a:t>
            </a:r>
            <a:r>
              <a:rPr lang="en-GB" dirty="0" smtClean="0">
                <a:effectLst/>
              </a:rPr>
              <a:t>to check that the assumptions we were making about academics’ perception of information literacy </a:t>
            </a:r>
            <a:r>
              <a:rPr lang="en-GB" u="none" dirty="0" smtClean="0">
                <a:effectLst/>
              </a:rPr>
              <a:t>at Middlesex </a:t>
            </a:r>
            <a:r>
              <a:rPr lang="en-GB" u="none" dirty="0" err="1" smtClean="0">
                <a:effectLst/>
              </a:rPr>
              <a:t>Uni</a:t>
            </a:r>
            <a:r>
              <a:rPr lang="en-GB" u="none" dirty="0" smtClean="0">
                <a:effectLst/>
              </a:rPr>
              <a:t> </a:t>
            </a:r>
            <a:r>
              <a:rPr lang="en-GB" dirty="0" smtClean="0">
                <a:effectLst/>
              </a:rPr>
              <a:t>were correct. They were.</a:t>
            </a:r>
            <a:endParaRPr lang="en-GB" b="1" dirty="0" smtClean="0">
              <a:effectLst/>
            </a:endParaRPr>
          </a:p>
          <a:p>
            <a:pPr marL="457200" lvl="1" indent="0">
              <a:buFont typeface="Arial" panose="020B0604020202020204" pitchFamily="34" charset="0"/>
              <a:buNone/>
            </a:pPr>
            <a:endParaRPr lang="en-GB" dirty="0" smtClean="0">
              <a:effectLs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smtClean="0">
                <a:effectLst/>
              </a:rPr>
              <a:t>Our work was finally presented to a </a:t>
            </a:r>
            <a:r>
              <a:rPr lang="en-GB" b="1" dirty="0" smtClean="0">
                <a:effectLst/>
              </a:rPr>
              <a:t>viva panel </a:t>
            </a:r>
            <a:r>
              <a:rPr lang="en-GB" dirty="0" smtClean="0">
                <a:effectLst/>
              </a:rPr>
              <a:t>on the 20</a:t>
            </a:r>
            <a:r>
              <a:rPr lang="en-GB" baseline="30000" dirty="0" smtClean="0">
                <a:effectLst/>
              </a:rPr>
              <a:t>th</a:t>
            </a:r>
            <a:r>
              <a:rPr lang="en-GB" dirty="0" smtClean="0">
                <a:effectLst/>
              </a:rPr>
              <a:t> November 2015….a date forever etched into our memory!!</a:t>
            </a:r>
          </a:p>
          <a:p>
            <a:pPr marL="457200" lvl="1" indent="0">
              <a:buFont typeface="Arial" panose="020B0604020202020204" pitchFamily="34" charset="0"/>
              <a:buNone/>
            </a:pPr>
            <a:endParaRPr lang="en-GB" dirty="0" smtClean="0">
              <a:effectLst/>
            </a:endParaRPr>
          </a:p>
          <a:p>
            <a:pPr marL="628650" lvl="1" indent="-171450">
              <a:buFont typeface="Arial" panose="020B0604020202020204" pitchFamily="34" charset="0"/>
              <a:buChar char="•"/>
            </a:pPr>
            <a:r>
              <a:rPr lang="en-GB" dirty="0" smtClean="0">
                <a:effectLst/>
              </a:rPr>
              <a:t>It </a:t>
            </a:r>
            <a:r>
              <a:rPr lang="en-GB" b="1" dirty="0" smtClean="0">
                <a:effectLst/>
              </a:rPr>
              <a:t>all went well </a:t>
            </a:r>
            <a:r>
              <a:rPr lang="en-GB" dirty="0" smtClean="0">
                <a:effectLst/>
              </a:rPr>
              <a:t>and following a </a:t>
            </a:r>
            <a:r>
              <a:rPr lang="en-GB" u="none" dirty="0" smtClean="0">
                <a:effectLst/>
              </a:rPr>
              <a:t>few </a:t>
            </a:r>
            <a:r>
              <a:rPr lang="en-GB" b="1" u="none" dirty="0" smtClean="0">
                <a:effectLst/>
              </a:rPr>
              <a:t>“minor amendments” </a:t>
            </a:r>
            <a:r>
              <a:rPr lang="en-GB" dirty="0" smtClean="0">
                <a:effectLst/>
              </a:rPr>
              <a:t>we finally submitted in January 2016, with it all becoming official in March 2016. Happy Days!</a:t>
            </a:r>
          </a:p>
          <a:p>
            <a:endParaRPr lang="en-GB" dirty="0"/>
          </a:p>
        </p:txBody>
      </p:sp>
      <p:sp>
        <p:nvSpPr>
          <p:cNvPr id="4" name="Slide Number Placeholder 3"/>
          <p:cNvSpPr>
            <a:spLocks noGrp="1"/>
          </p:cNvSpPr>
          <p:nvPr>
            <p:ph type="sldNum" sz="quarter" idx="10"/>
          </p:nvPr>
        </p:nvSpPr>
        <p:spPr/>
        <p:txBody>
          <a:bodyPr/>
          <a:lstStyle/>
          <a:p>
            <a:pPr>
              <a:defRPr/>
            </a:pPr>
            <a:fld id="{C141EABC-C2A5-4AC2-A097-17F39A8F0D48}" type="slidenum">
              <a:rPr lang="en-GB" smtClean="0"/>
              <a:pPr>
                <a:defRPr/>
              </a:pPr>
              <a:t>8</a:t>
            </a:fld>
            <a:endParaRPr lang="en-GB"/>
          </a:p>
        </p:txBody>
      </p:sp>
    </p:spTree>
    <p:extLst>
      <p:ext uri="{BB962C8B-B14F-4D97-AF65-F5344CB8AC3E}">
        <p14:creationId xmlns:p14="http://schemas.microsoft.com/office/powerpoint/2010/main" val="396605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i="0" dirty="0" smtClean="0"/>
              <a:t>VH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i="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i="0" dirty="0" smtClean="0"/>
              <a:t>We </a:t>
            </a:r>
            <a:r>
              <a:rPr lang="en-GB" i="0" dirty="0"/>
              <a:t>realise as a result of our research that there are </a:t>
            </a:r>
            <a:r>
              <a:rPr lang="en-GB" b="1" i="0" dirty="0"/>
              <a:t>bigger </a:t>
            </a:r>
            <a:r>
              <a:rPr lang="en-GB" b="1" i="0" dirty="0" smtClean="0"/>
              <a:t>issues that the library profession needs to think about</a:t>
            </a:r>
            <a:r>
              <a:rPr lang="en-GB" i="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i="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i="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smtClean="0"/>
              <a:t>As long serving librarians in Higher Education </a:t>
            </a:r>
            <a:r>
              <a:rPr lang="en-GB" b="1" i="0" baseline="0" dirty="0" smtClean="0"/>
              <a:t>academic </a:t>
            </a:r>
            <a:r>
              <a:rPr lang="en-GB" b="1" i="0" baseline="0" dirty="0" smtClean="0"/>
              <a:t>perceptions of our role appear not to have significantly changed</a:t>
            </a:r>
            <a:r>
              <a:rPr lang="en-GB" i="0" baseline="0" dirty="0" smtClean="0"/>
              <a:t>…indeed Adam wrote about this during</a:t>
            </a:r>
            <a:r>
              <a:rPr lang="en-GB" i="0" u="none" baseline="0" dirty="0" smtClean="0"/>
              <a:t> his </a:t>
            </a:r>
            <a:r>
              <a:rPr lang="en-GB" i="0" baseline="0" dirty="0" smtClean="0"/>
              <a:t>MSc Lib course in 1986 and is evidenced by the research interviews that we carried out as part of the </a:t>
            </a:r>
            <a:r>
              <a:rPr lang="en-GB" i="0" baseline="0" dirty="0" err="1" smtClean="0"/>
              <a:t>DProf</a:t>
            </a:r>
            <a:r>
              <a:rPr lang="en-GB" i="0" baseline="0" dirty="0" smtClean="0"/>
              <a:t>.</a:t>
            </a:r>
            <a:endParaRPr lang="en-GB" i="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i="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u="none" baseline="0" dirty="0" smtClean="0"/>
              <a:t>Skills </a:t>
            </a:r>
            <a:r>
              <a:rPr lang="en-GB" i="0" u="none" baseline="0" dirty="0"/>
              <a:t>of the librarian </a:t>
            </a:r>
            <a:r>
              <a:rPr lang="en-GB" i="0" u="none" baseline="0" dirty="0" smtClean="0"/>
              <a:t> especially our role in the curriculum are </a:t>
            </a:r>
            <a:r>
              <a:rPr lang="en-GB" i="0" u="none" baseline="0" dirty="0"/>
              <a:t>still </a:t>
            </a:r>
            <a:r>
              <a:rPr lang="en-GB" b="1" i="0" u="none" baseline="0" dirty="0"/>
              <a:t>overlooked</a:t>
            </a:r>
            <a:r>
              <a:rPr lang="en-GB" i="0" u="none" baseline="0" dirty="0"/>
              <a:t>.  </a:t>
            </a:r>
            <a:endParaRPr lang="en-GB" i="0" u="none"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u="none" baseline="0" dirty="0">
              <a:effectLst>
                <a:outerShdw blurRad="38100" dist="38100" dir="2700000" algn="tl">
                  <a:srgbClr val="000000">
                    <a:alpha val="43137"/>
                  </a:srgbClr>
                </a:outerShdw>
              </a:effectLst>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dirty="0" smtClean="0"/>
              <a:t>Information Literacy </a:t>
            </a:r>
            <a:r>
              <a:rPr lang="en-GB" i="0" dirty="0"/>
              <a:t>skills are </a:t>
            </a:r>
            <a:r>
              <a:rPr lang="en-GB" b="1" i="0" dirty="0" smtClean="0"/>
              <a:t>not </a:t>
            </a:r>
            <a:r>
              <a:rPr lang="en-GB" b="1" i="0" u="none" dirty="0" smtClean="0"/>
              <a:t>generally </a:t>
            </a:r>
            <a:r>
              <a:rPr lang="en-GB" b="1" i="0" dirty="0" smtClean="0"/>
              <a:t>integrated</a:t>
            </a:r>
            <a:r>
              <a:rPr lang="en-GB" b="1" i="0" baseline="0" dirty="0" smtClean="0"/>
              <a:t> </a:t>
            </a:r>
            <a:r>
              <a:rPr lang="en-GB" i="0" dirty="0" smtClean="0"/>
              <a:t>in to </a:t>
            </a:r>
            <a:r>
              <a:rPr lang="en-GB" i="0" dirty="0"/>
              <a:t>the </a:t>
            </a:r>
            <a:r>
              <a:rPr lang="en-GB" i="0" dirty="0" smtClean="0"/>
              <a:t>curriculum.</a:t>
            </a:r>
            <a:endParaRPr lang="en-GB" i="0" dirty="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1"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0" i="0" baseline="0" dirty="0"/>
              <a:t>There </a:t>
            </a:r>
            <a:r>
              <a:rPr lang="en-GB" b="0" i="0" baseline="0" dirty="0" smtClean="0"/>
              <a:t>are often </a:t>
            </a:r>
            <a:r>
              <a:rPr lang="en-GB" b="1" i="0" baseline="0" dirty="0" smtClean="0"/>
              <a:t>conflicting </a:t>
            </a:r>
            <a:r>
              <a:rPr lang="en-GB" b="1" i="0" baseline="0" dirty="0"/>
              <a:t>views </a:t>
            </a:r>
            <a:r>
              <a:rPr lang="en-GB" i="0" baseline="0" dirty="0" smtClean="0"/>
              <a:t>around the notion </a:t>
            </a:r>
            <a:r>
              <a:rPr lang="en-GB" i="0" baseline="0" dirty="0"/>
              <a:t>of information and research.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a:t>Librarians </a:t>
            </a:r>
            <a:r>
              <a:rPr lang="en-GB" i="0" baseline="0" dirty="0" smtClean="0"/>
              <a:t> can tend </a:t>
            </a:r>
            <a:r>
              <a:rPr lang="en-GB" i="0" baseline="0" dirty="0"/>
              <a:t>to see information as </a:t>
            </a:r>
            <a:r>
              <a:rPr lang="en-GB" b="1" i="0" baseline="0" dirty="0"/>
              <a:t>‘functional’ </a:t>
            </a:r>
            <a:r>
              <a:rPr lang="en-GB" i="0" baseline="0" dirty="0"/>
              <a:t>and </a:t>
            </a:r>
            <a:r>
              <a:rPr lang="en-GB" b="1" i="0" baseline="0" dirty="0"/>
              <a:t>research</a:t>
            </a:r>
            <a:r>
              <a:rPr lang="en-GB" i="0" baseline="0" dirty="0"/>
              <a:t> as a </a:t>
            </a:r>
            <a:r>
              <a:rPr lang="en-GB" b="1" i="0" baseline="0" dirty="0" smtClean="0"/>
              <a:t>process</a:t>
            </a:r>
            <a:r>
              <a:rPr lang="en-GB" i="0" baseline="0" dirty="0" smtClean="0"/>
              <a:t> whereas…..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i="0" baseline="0"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a:t>Academics </a:t>
            </a:r>
            <a:r>
              <a:rPr lang="en-GB" i="0" baseline="0" dirty="0" smtClean="0"/>
              <a:t>tend see </a:t>
            </a:r>
            <a:r>
              <a:rPr lang="en-GB" i="0" baseline="0" dirty="0"/>
              <a:t>information </a:t>
            </a:r>
            <a:r>
              <a:rPr lang="en-GB" i="0" baseline="0" dirty="0" smtClean="0"/>
              <a:t>as </a:t>
            </a:r>
            <a:r>
              <a:rPr lang="en-GB" i="0" baseline="0" dirty="0"/>
              <a:t>the ingredients to make new knowledge, whilst research is the means of ‘</a:t>
            </a:r>
            <a:r>
              <a:rPr lang="en-GB" b="1" i="0" baseline="0" dirty="0"/>
              <a:t>tapping into a scholarly network’.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1" i="0" baseline="0"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a:t>Students themselves need to appreciate the </a:t>
            </a:r>
            <a:r>
              <a:rPr lang="en-GB" b="1" i="0" baseline="0" dirty="0"/>
              <a:t>difference</a:t>
            </a:r>
            <a:r>
              <a:rPr lang="en-GB" i="0" baseline="0" dirty="0"/>
              <a:t> between </a:t>
            </a:r>
            <a:r>
              <a:rPr lang="en-GB" b="1" i="0" baseline="0" dirty="0"/>
              <a:t>gathering information </a:t>
            </a:r>
            <a:r>
              <a:rPr lang="en-GB" i="0" baseline="0" dirty="0"/>
              <a:t>and </a:t>
            </a:r>
            <a:r>
              <a:rPr lang="en-GB" b="1" i="0" baseline="0" dirty="0"/>
              <a:t>creating knowledge </a:t>
            </a:r>
            <a:r>
              <a:rPr lang="en-GB" i="0" baseline="0" dirty="0"/>
              <a:t>and if library workshops </a:t>
            </a:r>
            <a:r>
              <a:rPr lang="en-GB" i="0" baseline="0" dirty="0" smtClean="0"/>
              <a:t>remain </a:t>
            </a:r>
            <a:r>
              <a:rPr lang="en-GB" i="0" baseline="0" dirty="0"/>
              <a:t>separate to the main business of academia, then nothing will change</a:t>
            </a:r>
            <a:r>
              <a:rPr lang="en-GB" i="0" baseline="0" dirty="0" smtClean="0"/>
              <a: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i="0" baseline="0" dirty="0" smtClean="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i="0" baseline="0" dirty="0" smtClean="0"/>
              <a:t>Librarians are </a:t>
            </a:r>
            <a:r>
              <a:rPr lang="en-GB" b="1" i="0" baseline="0" dirty="0" smtClean="0"/>
              <a:t>generally well thought of </a:t>
            </a:r>
            <a:r>
              <a:rPr lang="en-GB" i="0" baseline="0" dirty="0" smtClean="0"/>
              <a:t>by academic colleagues, however the risk is that although we are seen as being </a:t>
            </a:r>
            <a:r>
              <a:rPr lang="en-GB" b="1" i="0" baseline="0" dirty="0" smtClean="0"/>
              <a:t>competent</a:t>
            </a:r>
            <a:r>
              <a:rPr lang="en-GB" i="0" baseline="0" dirty="0" smtClean="0"/>
              <a:t>, our role is not perceived as being </a:t>
            </a:r>
            <a:r>
              <a:rPr lang="en-GB" b="1" i="0" baseline="0" dirty="0" smtClean="0"/>
              <a:t>crucial</a:t>
            </a:r>
            <a:r>
              <a:rPr lang="en-GB" i="0" baseline="0" dirty="0" smtClean="0"/>
              <a:t> to the academic process.</a:t>
            </a:r>
            <a:endParaRPr lang="en-GB" i="1" baseline="0" dirty="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u="none" baseline="0" dirty="0" smtClean="0"/>
              <a:t>This can lead to </a:t>
            </a:r>
            <a:r>
              <a:rPr lang="en-GB" b="1" u="none" baseline="0" dirty="0" smtClean="0"/>
              <a:t>“Passive harm by neglect” </a:t>
            </a:r>
            <a:r>
              <a:rPr lang="en-GB" u="none" baseline="0" dirty="0" smtClean="0"/>
              <a:t>as </a:t>
            </a:r>
            <a:r>
              <a:rPr lang="en-GB" u="none" baseline="0" dirty="0" err="1" smtClean="0"/>
              <a:t>Pagowsky</a:t>
            </a:r>
            <a:r>
              <a:rPr lang="en-GB" u="none" baseline="0" dirty="0" smtClean="0"/>
              <a:t> and </a:t>
            </a:r>
            <a:r>
              <a:rPr lang="en-GB" u="none" baseline="0" dirty="0" err="1" smtClean="0"/>
              <a:t>DeFrain</a:t>
            </a:r>
            <a:r>
              <a:rPr lang="en-GB" u="none" baseline="0" dirty="0" smtClean="0"/>
              <a:t> put it and raises </a:t>
            </a:r>
            <a:r>
              <a:rPr lang="en-GB" b="1" u="none" baseline="0" dirty="0" smtClean="0"/>
              <a:t>interesting questions </a:t>
            </a:r>
            <a:r>
              <a:rPr lang="en-GB" u="none" baseline="0" dirty="0" smtClean="0"/>
              <a:t>about our </a:t>
            </a:r>
            <a:r>
              <a:rPr lang="en-GB" b="1" u="none" baseline="0" dirty="0" smtClean="0"/>
              <a:t>positioning as professionals and our professionalism </a:t>
            </a:r>
            <a:r>
              <a:rPr lang="en-GB" u="none" baseline="0" dirty="0" smtClean="0"/>
              <a:t>which we also explored in the </a:t>
            </a:r>
            <a:r>
              <a:rPr lang="en-GB" u="none" baseline="0" dirty="0" err="1" smtClean="0"/>
              <a:t>DProf</a:t>
            </a:r>
            <a:r>
              <a:rPr lang="en-GB" u="none"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1" baseline="0" dirty="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endParaRPr lang="en-GB" dirty="0"/>
          </a:p>
        </p:txBody>
      </p:sp>
      <p:sp>
        <p:nvSpPr>
          <p:cNvPr id="5" name="Slide Number Placeholder 4"/>
          <p:cNvSpPr>
            <a:spLocks noGrp="1"/>
          </p:cNvSpPr>
          <p:nvPr>
            <p:ph type="sldNum" sz="quarter" idx="11"/>
          </p:nvPr>
        </p:nvSpPr>
        <p:spPr/>
        <p:txBody>
          <a:bodyPr/>
          <a:lstStyle/>
          <a:p>
            <a:pPr>
              <a:defRPr/>
            </a:pPr>
            <a:fld id="{C141EABC-C2A5-4AC2-A097-17F39A8F0D48}" type="slidenum">
              <a:rPr lang="en-GB" smtClean="0"/>
              <a:pPr>
                <a:defRPr/>
              </a:pPr>
              <a:t>9</a:t>
            </a:fld>
            <a:endParaRPr lang="en-GB" dirty="0"/>
          </a:p>
        </p:txBody>
      </p:sp>
    </p:spTree>
    <p:extLst>
      <p:ext uri="{BB962C8B-B14F-4D97-AF65-F5344CB8AC3E}">
        <p14:creationId xmlns:p14="http://schemas.microsoft.com/office/powerpoint/2010/main" val="34042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20" name="Rectangle 24"/>
          <p:cNvSpPr>
            <a:spLocks noGrp="1" noChangeArrowheads="1"/>
          </p:cNvSpPr>
          <p:nvPr>
            <p:ph type="ctrTitle"/>
          </p:nvPr>
        </p:nvSpPr>
        <p:spPr>
          <a:xfrm>
            <a:off x="608013" y="2208213"/>
            <a:ext cx="7737475" cy="4019550"/>
          </a:xfrm>
        </p:spPr>
        <p:txBody>
          <a:bodyPr/>
          <a:lstStyle>
            <a:lvl1pPr>
              <a:defRPr sz="4400"/>
            </a:lvl1pPr>
          </a:lstStyle>
          <a:p>
            <a:r>
              <a:rPr lang="en-GB"/>
              <a:t/>
            </a:r>
            <a:br>
              <a:rPr lang="en-GB"/>
            </a:br>
            <a:r>
              <a:rPr lang="en-GB"/>
              <a:t/>
            </a:r>
            <a:br>
              <a:rPr lang="en-GB"/>
            </a:br>
            <a:r>
              <a:rPr lang="en-GB"/>
              <a:t/>
            </a:r>
            <a:br>
              <a:rPr lang="en-GB"/>
            </a:br>
            <a:r>
              <a:rPr lang="en-GB"/>
              <a:t/>
            </a:r>
            <a:br>
              <a:rPr lang="en-GB"/>
            </a:br>
            <a:r>
              <a:rPr lang="en-GB"/>
              <a:t/>
            </a:r>
            <a:br>
              <a:rPr lang="en-GB"/>
            </a:br>
            <a:endParaRPr lang="en-GB"/>
          </a:p>
        </p:txBody>
      </p:sp>
      <p:sp>
        <p:nvSpPr>
          <p:cNvPr id="4" name="Date Placeholder 3"/>
          <p:cNvSpPr>
            <a:spLocks noGrp="1"/>
          </p:cNvSpPr>
          <p:nvPr>
            <p:ph type="dt" sz="half" idx="10"/>
          </p:nvPr>
        </p:nvSpPr>
        <p:spPr/>
        <p:txBody>
          <a:bodyPr/>
          <a:lstStyle>
            <a:lvl1pPr>
              <a:defRPr>
                <a:solidFill>
                  <a:srgbClr val="000000"/>
                </a:solidFill>
              </a:defRPr>
            </a:lvl1pPr>
          </a:lstStyle>
          <a:p>
            <a:pPr>
              <a:defRPr/>
            </a:pPr>
            <a:fld id="{B9ABDD3D-2238-430B-92A7-575640198A7B}" type="datetime1">
              <a:rPr lang="en-GB"/>
              <a:pPr>
                <a:defRPr/>
              </a:pPr>
              <a:t>04/04/2017</a:t>
            </a:fld>
            <a:endParaRPr lang="en-US"/>
          </a:p>
        </p:txBody>
      </p:sp>
      <p:sp>
        <p:nvSpPr>
          <p:cNvPr id="5"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134140C4-EEEA-4F80-AF0F-0CD1339F76B8}" type="slidenum">
              <a:rPr lang="en-US"/>
              <a:pPr>
                <a:defRPr/>
              </a:pPr>
              <a:t>‹#›</a:t>
            </a:fld>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rgbClr val="000000"/>
                </a:solidFill>
              </a:defRPr>
            </a:lvl1pPr>
          </a:lstStyle>
          <a:p>
            <a:pPr>
              <a:defRPr/>
            </a:pPr>
            <a:fld id="{B68C110C-4FAC-4A09-9A9B-A0228FA4DA18}" type="datetime1">
              <a:rPr lang="en-GB"/>
              <a:pPr>
                <a:defRPr/>
              </a:pPr>
              <a:t>04/04/2017</a:t>
            </a:fld>
            <a:endParaRPr lang="en-US"/>
          </a:p>
        </p:txBody>
      </p:sp>
      <p:sp>
        <p:nvSpPr>
          <p:cNvPr id="5"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3A84B96C-DD44-4EDB-9F45-E1092C5CBA13}" type="slidenum">
              <a:rPr lang="en-US"/>
              <a:pPr>
                <a:defRPr/>
              </a:pPr>
              <a:t>‹#›</a:t>
            </a:fld>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56325" y="685800"/>
            <a:ext cx="1933575" cy="51831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52425" y="685800"/>
            <a:ext cx="5651500" cy="5183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rgbClr val="000000"/>
                </a:solidFill>
              </a:defRPr>
            </a:lvl1pPr>
          </a:lstStyle>
          <a:p>
            <a:pPr>
              <a:defRPr/>
            </a:pPr>
            <a:fld id="{CD054FE5-D31A-4A56-AB78-E1A19D253F24}" type="datetime1">
              <a:rPr lang="en-GB"/>
              <a:pPr>
                <a:defRPr/>
              </a:pPr>
              <a:t>04/04/2017</a:t>
            </a:fld>
            <a:endParaRPr lang="en-US"/>
          </a:p>
        </p:txBody>
      </p:sp>
      <p:sp>
        <p:nvSpPr>
          <p:cNvPr id="5"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81CF5E77-CFB7-45CF-BDD3-34797EB3F7D5}" type="slidenum">
              <a:rPr lang="en-US"/>
              <a:pPr>
                <a:defRPr/>
              </a:pPr>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rgbClr val="000000"/>
                </a:solidFill>
              </a:defRPr>
            </a:lvl1pPr>
          </a:lstStyle>
          <a:p>
            <a:pPr>
              <a:defRPr/>
            </a:pPr>
            <a:fld id="{57B0869F-A35A-468A-A7A3-6835EAE532F8}" type="datetime1">
              <a:rPr lang="en-GB"/>
              <a:pPr>
                <a:defRPr/>
              </a:pPr>
              <a:t>04/04/2017</a:t>
            </a:fld>
            <a:endParaRPr lang="en-US"/>
          </a:p>
        </p:txBody>
      </p:sp>
      <p:sp>
        <p:nvSpPr>
          <p:cNvPr id="5"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B6555E52-B468-40CD-AFDC-5D6742215A7A}" type="slidenum">
              <a:rPr lang="en-US"/>
              <a:pPr>
                <a:defRPr/>
              </a:pPr>
              <a:t>‹#›</a:t>
            </a:fld>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1181100" y="6416675"/>
            <a:ext cx="2133600" cy="365125"/>
          </a:xfrm>
        </p:spPr>
        <p:txBody>
          <a:bodyPr/>
          <a:lstStyle>
            <a:lvl1pPr>
              <a:defRPr>
                <a:solidFill>
                  <a:srgbClr val="000000"/>
                </a:solidFill>
              </a:defRPr>
            </a:lvl1pPr>
          </a:lstStyle>
          <a:p>
            <a:pPr>
              <a:defRPr/>
            </a:pPr>
            <a:fld id="{5B3536E5-059F-40B4-9BC3-9F7B86CA55FE}" type="datetime1">
              <a:rPr lang="en-GB"/>
              <a:pPr>
                <a:defRPr/>
              </a:pPr>
              <a:t>04/04/2017</a:t>
            </a:fld>
            <a:endParaRPr lang="en-US"/>
          </a:p>
        </p:txBody>
      </p:sp>
      <p:sp>
        <p:nvSpPr>
          <p:cNvPr id="5" name="Slide Number Placeholder 5"/>
          <p:cNvSpPr>
            <a:spLocks noGrp="1"/>
          </p:cNvSpPr>
          <p:nvPr>
            <p:ph type="sldNum" sz="quarter" idx="11"/>
          </p:nvPr>
        </p:nvSpPr>
        <p:spPr>
          <a:xfrm>
            <a:off x="190500" y="6416675"/>
            <a:ext cx="990600" cy="365125"/>
          </a:xfrm>
        </p:spPr>
        <p:txBody>
          <a:bodyPr/>
          <a:lstStyle>
            <a:lvl1pPr>
              <a:defRPr>
                <a:solidFill>
                  <a:srgbClr val="000000"/>
                </a:solidFill>
              </a:defRPr>
            </a:lvl1pPr>
          </a:lstStyle>
          <a:p>
            <a:pPr>
              <a:defRPr/>
            </a:pPr>
            <a:r>
              <a:rPr lang="en-US"/>
              <a:t>Slide </a:t>
            </a:r>
            <a:fld id="{8473FE67-0A0C-48AE-A00C-3660D7C98625}" type="slidenum">
              <a:rPr lang="en-US"/>
              <a:pPr>
                <a:defRPr/>
              </a:pPr>
              <a:t>‹#›</a:t>
            </a:fld>
            <a:endParaRPr 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52425" y="1676400"/>
            <a:ext cx="3792538" cy="4192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297363" y="1676400"/>
            <a:ext cx="3792537" cy="4192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solidFill>
                  <a:srgbClr val="000000"/>
                </a:solidFill>
              </a:defRPr>
            </a:lvl1pPr>
          </a:lstStyle>
          <a:p>
            <a:pPr>
              <a:defRPr/>
            </a:pPr>
            <a:fld id="{2CF86113-3942-4BC9-A4DC-A3F3A21BBF49}" type="datetime1">
              <a:rPr lang="en-GB"/>
              <a:pPr>
                <a:defRPr/>
              </a:pPr>
              <a:t>04/04/2017</a:t>
            </a:fld>
            <a:endParaRPr lang="en-US"/>
          </a:p>
        </p:txBody>
      </p:sp>
      <p:sp>
        <p:nvSpPr>
          <p:cNvPr id="6"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3EC1CBD2-6DC5-42BC-A54C-B4DCE7F9F545}" type="slidenum">
              <a:rPr lang="en-US"/>
              <a:pPr>
                <a:defRPr/>
              </a:pPr>
              <a:t>‹#›</a:t>
            </a:fld>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solidFill>
                  <a:srgbClr val="000000"/>
                </a:solidFill>
              </a:defRPr>
            </a:lvl1pPr>
          </a:lstStyle>
          <a:p>
            <a:pPr>
              <a:defRPr/>
            </a:pPr>
            <a:fld id="{515A24F5-2D3C-462D-AD99-BA26940B6294}" type="datetime1">
              <a:rPr lang="en-GB"/>
              <a:pPr>
                <a:defRPr/>
              </a:pPr>
              <a:t>04/04/2017</a:t>
            </a:fld>
            <a:endParaRPr lang="en-US"/>
          </a:p>
        </p:txBody>
      </p:sp>
      <p:sp>
        <p:nvSpPr>
          <p:cNvPr id="8"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897D2AD2-AF6A-4FF4-92B8-921057292D87}" type="slidenum">
              <a:rPr lang="en-US"/>
              <a:pPr>
                <a:defRPr/>
              </a:pPr>
              <a:t>‹#›</a:t>
            </a:fld>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solidFill>
                  <a:srgbClr val="000000"/>
                </a:solidFill>
              </a:defRPr>
            </a:lvl1pPr>
          </a:lstStyle>
          <a:p>
            <a:pPr>
              <a:defRPr/>
            </a:pPr>
            <a:fld id="{7D67A3ED-FA5F-42B1-AE32-3D777E8E5E2D}" type="datetime1">
              <a:rPr lang="en-GB"/>
              <a:pPr>
                <a:defRPr/>
              </a:pPr>
              <a:t>04/04/2017</a:t>
            </a:fld>
            <a:endParaRPr lang="en-US"/>
          </a:p>
        </p:txBody>
      </p:sp>
      <p:sp>
        <p:nvSpPr>
          <p:cNvPr id="4"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66B0BBFB-8F11-42DA-BACA-6DDDD762F27C}" type="slidenum">
              <a:rPr lang="en-US"/>
              <a:pPr>
                <a:defRPr/>
              </a:pPr>
              <a:t>‹#›</a:t>
            </a:fld>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solidFill>
                  <a:srgbClr val="000000"/>
                </a:solidFill>
              </a:defRPr>
            </a:lvl1pPr>
          </a:lstStyle>
          <a:p>
            <a:pPr>
              <a:defRPr/>
            </a:pPr>
            <a:fld id="{976A3F5D-FB55-4A21-93B5-AF26C5BA5058}" type="datetime1">
              <a:rPr lang="en-GB"/>
              <a:pPr>
                <a:defRPr/>
              </a:pPr>
              <a:t>04/04/2017</a:t>
            </a:fld>
            <a:endParaRPr lang="en-US"/>
          </a:p>
        </p:txBody>
      </p:sp>
      <p:sp>
        <p:nvSpPr>
          <p:cNvPr id="3"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3BB542BE-1DDC-4481-BE95-FD702725E5E9}" type="slidenum">
              <a:rPr lang="en-US"/>
              <a:pPr>
                <a:defRPr/>
              </a:pPr>
              <a:t>‹#›</a:t>
            </a:fld>
            <a:endParaRPr 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solidFill>
                  <a:srgbClr val="000000"/>
                </a:solidFill>
              </a:defRPr>
            </a:lvl1pPr>
          </a:lstStyle>
          <a:p>
            <a:pPr>
              <a:defRPr/>
            </a:pPr>
            <a:fld id="{5D69E3A4-3FB3-441B-8068-82220878CB43}" type="datetime1">
              <a:rPr lang="en-GB"/>
              <a:pPr>
                <a:defRPr/>
              </a:pPr>
              <a:t>04/04/2017</a:t>
            </a:fld>
            <a:endParaRPr lang="en-US"/>
          </a:p>
        </p:txBody>
      </p:sp>
      <p:sp>
        <p:nvSpPr>
          <p:cNvPr id="6"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F921A4F8-B1B0-4959-A93A-2BFE21D8212A}" type="slidenum">
              <a:rPr lang="en-US"/>
              <a:pPr>
                <a:defRPr/>
              </a:pPr>
              <a:t>‹#›</a:t>
            </a:fld>
            <a:endParaRPr 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solidFill>
                  <a:srgbClr val="000000"/>
                </a:solidFill>
              </a:defRPr>
            </a:lvl1pPr>
          </a:lstStyle>
          <a:p>
            <a:pPr>
              <a:defRPr/>
            </a:pPr>
            <a:fld id="{7E2D06C3-FAE7-4581-96F9-96683CCAA03B}" type="datetime1">
              <a:rPr lang="en-GB"/>
              <a:pPr>
                <a:defRPr/>
              </a:pPr>
              <a:t>04/04/2017</a:t>
            </a:fld>
            <a:endParaRPr lang="en-US"/>
          </a:p>
        </p:txBody>
      </p:sp>
      <p:sp>
        <p:nvSpPr>
          <p:cNvPr id="6" name="Slide Number Placeholder 5"/>
          <p:cNvSpPr>
            <a:spLocks noGrp="1"/>
          </p:cNvSpPr>
          <p:nvPr>
            <p:ph type="sldNum" sz="quarter" idx="11"/>
          </p:nvPr>
        </p:nvSpPr>
        <p:spPr/>
        <p:txBody>
          <a:bodyPr/>
          <a:lstStyle>
            <a:lvl1pPr>
              <a:defRPr>
                <a:solidFill>
                  <a:srgbClr val="000000"/>
                </a:solidFill>
              </a:defRPr>
            </a:lvl1pPr>
          </a:lstStyle>
          <a:p>
            <a:pPr>
              <a:defRPr/>
            </a:pPr>
            <a:r>
              <a:rPr lang="en-US"/>
              <a:t>Slide </a:t>
            </a:r>
            <a:fld id="{A33C6198-5D83-4903-884D-6A1F74C5B640}" type="slidenum">
              <a:rPr lang="en-US"/>
              <a:pPr>
                <a:defRPr/>
              </a:pPr>
              <a:t>‹#›</a:t>
            </a:fld>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2425" y="685800"/>
            <a:ext cx="7737475" cy="4746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title style</a:t>
            </a:r>
          </a:p>
        </p:txBody>
      </p:sp>
      <p:sp>
        <p:nvSpPr>
          <p:cNvPr id="1027" name="Rectangle 17"/>
          <p:cNvSpPr>
            <a:spLocks noGrp="1" noChangeArrowheads="1"/>
          </p:cNvSpPr>
          <p:nvPr>
            <p:ph type="body" idx="1"/>
          </p:nvPr>
        </p:nvSpPr>
        <p:spPr bwMode="auto">
          <a:xfrm>
            <a:off x="352425" y="1676400"/>
            <a:ext cx="7737475" cy="419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0"/>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11811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FFFFFF"/>
                </a:solidFill>
                <a:cs typeface="Arial" charset="0"/>
              </a:defRPr>
            </a:lvl1pPr>
          </a:lstStyle>
          <a:p>
            <a:pPr>
              <a:defRPr/>
            </a:pPr>
            <a:fld id="{4CFED27F-6FCF-425B-AE82-FDA549CC18C3}" type="datetime1">
              <a:rPr lang="en-GB"/>
              <a:pPr>
                <a:defRPr/>
              </a:pPr>
              <a:t>04/04/2017</a:t>
            </a:fld>
            <a:endParaRPr lang="en-US"/>
          </a:p>
        </p:txBody>
      </p:sp>
      <p:sp>
        <p:nvSpPr>
          <p:cNvPr id="8" name="Slide Number Placeholder 5"/>
          <p:cNvSpPr>
            <a:spLocks noGrp="1"/>
          </p:cNvSpPr>
          <p:nvPr>
            <p:ph type="sldNum" sz="quarter" idx="4"/>
          </p:nvPr>
        </p:nvSpPr>
        <p:spPr>
          <a:xfrm>
            <a:off x="190500" y="6356350"/>
            <a:ext cx="990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FFFFFF"/>
                </a:solidFill>
                <a:cs typeface="Arial" charset="0"/>
              </a:defRPr>
            </a:lvl1pPr>
          </a:lstStyle>
          <a:p>
            <a:pPr>
              <a:defRPr/>
            </a:pPr>
            <a:r>
              <a:rPr lang="en-US"/>
              <a:t>Slide </a:t>
            </a:r>
            <a:fld id="{918CF5AD-1978-4319-8CC5-F68928680A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spd="slow"/>
  <p:txStyles>
    <p:titleStyle>
      <a:lvl1pPr algn="l" rtl="0" eaLnBrk="0" fontAlgn="base" hangingPunct="0">
        <a:spcBef>
          <a:spcPct val="0"/>
        </a:spcBef>
        <a:spcAft>
          <a:spcPct val="0"/>
        </a:spcAft>
        <a:defRPr sz="2800" b="1">
          <a:solidFill>
            <a:srgbClr val="FF3300"/>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5pPr>
      <a:lvl6pPr marL="457200" algn="l" rtl="0" fontAlgn="base">
        <a:spcBef>
          <a:spcPct val="0"/>
        </a:spcBef>
        <a:spcAft>
          <a:spcPct val="0"/>
        </a:spcAft>
        <a:defRPr sz="2800" b="1">
          <a:solidFill>
            <a:srgbClr val="FF3300"/>
          </a:solidFill>
          <a:latin typeface="Arial" charset="0"/>
        </a:defRPr>
      </a:lvl6pPr>
      <a:lvl7pPr marL="914400" algn="l" rtl="0" fontAlgn="base">
        <a:spcBef>
          <a:spcPct val="0"/>
        </a:spcBef>
        <a:spcAft>
          <a:spcPct val="0"/>
        </a:spcAft>
        <a:defRPr sz="2800" b="1">
          <a:solidFill>
            <a:srgbClr val="FF3300"/>
          </a:solidFill>
          <a:latin typeface="Arial" charset="0"/>
        </a:defRPr>
      </a:lvl7pPr>
      <a:lvl8pPr marL="1371600" algn="l" rtl="0" fontAlgn="base">
        <a:spcBef>
          <a:spcPct val="0"/>
        </a:spcBef>
        <a:spcAft>
          <a:spcPct val="0"/>
        </a:spcAft>
        <a:defRPr sz="2800" b="1">
          <a:solidFill>
            <a:srgbClr val="FF3300"/>
          </a:solidFill>
          <a:latin typeface="Arial" charset="0"/>
        </a:defRPr>
      </a:lvl8pPr>
      <a:lvl9pPr marL="1828800" algn="l" rtl="0" fontAlgn="base">
        <a:spcBef>
          <a:spcPct val="0"/>
        </a:spcBef>
        <a:spcAft>
          <a:spcPct val="0"/>
        </a:spcAft>
        <a:defRPr sz="2800" b="1">
          <a:solidFill>
            <a:srgbClr val="FF3300"/>
          </a:solidFill>
          <a:latin typeface="Arial" charset="0"/>
        </a:defRPr>
      </a:lvl9pPr>
    </p:titleStyle>
    <p:bodyStyle>
      <a:lvl1pPr marL="246063" indent="-246063" algn="l" rtl="0" eaLnBrk="0" fontAlgn="base" hangingPunct="0">
        <a:spcBef>
          <a:spcPct val="70000"/>
        </a:spcBef>
        <a:spcAft>
          <a:spcPct val="0"/>
        </a:spcAft>
        <a:buClr>
          <a:srgbClr val="FF3300"/>
        </a:buClr>
        <a:buChar char="•"/>
        <a:defRPr sz="2400">
          <a:solidFill>
            <a:schemeClr val="tx2"/>
          </a:solidFill>
          <a:latin typeface="+mn-lt"/>
          <a:ea typeface="ＭＳ Ｐゴシック" charset="-128"/>
          <a:cs typeface="ＭＳ Ｐゴシック" charset="-128"/>
        </a:defRPr>
      </a:lvl1pPr>
      <a:lvl2pPr marL="461963" indent="-214313" algn="l" rtl="0" eaLnBrk="0" fontAlgn="base" hangingPunct="0">
        <a:spcBef>
          <a:spcPct val="40000"/>
        </a:spcBef>
        <a:spcAft>
          <a:spcPct val="0"/>
        </a:spcAft>
        <a:buChar char="•"/>
        <a:defRPr sz="1700">
          <a:solidFill>
            <a:schemeClr val="tx1"/>
          </a:solidFill>
          <a:latin typeface="Trebuchet MS" pitchFamily="34" charset="0"/>
          <a:ea typeface="ＭＳ Ｐゴシック" charset="-128"/>
        </a:defRPr>
      </a:lvl2pPr>
      <a:lvl3pPr marL="708025" indent="-244475" algn="l" rtl="0" eaLnBrk="0" fontAlgn="base" hangingPunct="0">
        <a:spcBef>
          <a:spcPct val="20000"/>
        </a:spcBef>
        <a:spcAft>
          <a:spcPct val="0"/>
        </a:spcAft>
        <a:buClr>
          <a:srgbClr val="FF3300"/>
        </a:buClr>
        <a:buChar char="—"/>
        <a:defRPr sz="2000">
          <a:solidFill>
            <a:schemeClr val="tx2"/>
          </a:solidFill>
          <a:latin typeface="+mn-lt"/>
          <a:ea typeface="ＭＳ Ｐゴシック" charset="-128"/>
        </a:defRPr>
      </a:lvl3pPr>
      <a:lvl4pPr marL="927100" indent="-217488" algn="l" rtl="0" eaLnBrk="0" fontAlgn="base" hangingPunct="0">
        <a:spcBef>
          <a:spcPct val="20000"/>
        </a:spcBef>
        <a:spcAft>
          <a:spcPct val="0"/>
        </a:spcAft>
        <a:buClr>
          <a:srgbClr val="FF3300"/>
        </a:buClr>
        <a:buChar char="•"/>
        <a:defRPr sz="2000">
          <a:solidFill>
            <a:schemeClr val="tx2"/>
          </a:solidFill>
          <a:latin typeface="+mn-lt"/>
          <a:ea typeface="ＭＳ Ｐゴシック" charset="-128"/>
        </a:defRPr>
      </a:lvl4pPr>
      <a:lvl5pPr marL="1125538" indent="-196850" algn="l" rtl="0" eaLnBrk="0" fontAlgn="base" hangingPunct="0">
        <a:spcBef>
          <a:spcPct val="20000"/>
        </a:spcBef>
        <a:spcAft>
          <a:spcPct val="0"/>
        </a:spcAft>
        <a:buClr>
          <a:srgbClr val="FF3300"/>
        </a:buClr>
        <a:buChar char="•"/>
        <a:defRPr sz="2000">
          <a:solidFill>
            <a:schemeClr val="tx2"/>
          </a:solidFill>
          <a:latin typeface="+mn-lt"/>
          <a:ea typeface="ＭＳ Ｐゴシック" charset="-128"/>
        </a:defRPr>
      </a:lvl5pPr>
      <a:lvl6pPr marL="1582738" indent="-196850" algn="l" rtl="0" fontAlgn="base">
        <a:spcBef>
          <a:spcPct val="20000"/>
        </a:spcBef>
        <a:spcAft>
          <a:spcPct val="0"/>
        </a:spcAft>
        <a:buClr>
          <a:srgbClr val="FF3300"/>
        </a:buClr>
        <a:buChar char="•"/>
        <a:defRPr sz="2000">
          <a:solidFill>
            <a:schemeClr val="tx2"/>
          </a:solidFill>
          <a:latin typeface="+mn-lt"/>
        </a:defRPr>
      </a:lvl6pPr>
      <a:lvl7pPr marL="2039938" indent="-196850" algn="l" rtl="0" fontAlgn="base">
        <a:spcBef>
          <a:spcPct val="20000"/>
        </a:spcBef>
        <a:spcAft>
          <a:spcPct val="0"/>
        </a:spcAft>
        <a:buClr>
          <a:srgbClr val="FF3300"/>
        </a:buClr>
        <a:buChar char="•"/>
        <a:defRPr sz="2000">
          <a:solidFill>
            <a:schemeClr val="tx2"/>
          </a:solidFill>
          <a:latin typeface="+mn-lt"/>
        </a:defRPr>
      </a:lvl7pPr>
      <a:lvl8pPr marL="2497138" indent="-196850" algn="l" rtl="0" fontAlgn="base">
        <a:spcBef>
          <a:spcPct val="20000"/>
        </a:spcBef>
        <a:spcAft>
          <a:spcPct val="0"/>
        </a:spcAft>
        <a:buClr>
          <a:srgbClr val="FF3300"/>
        </a:buClr>
        <a:buChar char="•"/>
        <a:defRPr sz="2000">
          <a:solidFill>
            <a:schemeClr val="tx2"/>
          </a:solidFill>
          <a:latin typeface="+mn-lt"/>
        </a:defRPr>
      </a:lvl8pPr>
      <a:lvl9pPr marL="2954338" indent="-196850" algn="l" rtl="0" fontAlgn="base">
        <a:spcBef>
          <a:spcPct val="20000"/>
        </a:spcBef>
        <a:spcAft>
          <a:spcPct val="0"/>
        </a:spcAft>
        <a:buClr>
          <a:srgbClr val="FF3300"/>
        </a:buClr>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cademia.edu/9261623/The_F_word_information_literacy_find_and_other_verbs" TargetMode="External"/><Relationship Id="rId7" Type="http://schemas.openxmlformats.org/officeDocument/2006/relationships/hyperlink" Target="http://www.inthelibrarywiththeleadpipe.org/2014/ice-ice-baby-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sld.demon.co.uk/profnal.pdf" TargetMode="External"/><Relationship Id="rId5" Type="http://schemas.openxmlformats.org/officeDocument/2006/relationships/hyperlink" Target="http://eprints.mdx.ac.uk/18944/" TargetMode="External"/><Relationship Id="rId4" Type="http://schemas.openxmlformats.org/officeDocument/2006/relationships/hyperlink" Target="https://drive.google.com/file/d/0BzT2sL8tu8HDNFRpbzZJNWNGUGc/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1020303.JPG"/>
          <p:cNvPicPr>
            <a:picLocks noChangeAspect="1"/>
          </p:cNvPicPr>
          <p:nvPr/>
        </p:nvPicPr>
        <p:blipFill rotWithShape="1">
          <a:blip r:embed="rId3" cstate="print"/>
          <a:srcRect r="1190"/>
          <a:stretch/>
        </p:blipFill>
        <p:spPr>
          <a:xfrm>
            <a:off x="-11414" y="0"/>
            <a:ext cx="9144000" cy="6940627"/>
          </a:xfrm>
          <a:prstGeom prst="rect">
            <a:avLst/>
          </a:prstGeom>
        </p:spPr>
      </p:pic>
      <p:sp>
        <p:nvSpPr>
          <p:cNvPr id="5" name="Right Triangle 4"/>
          <p:cNvSpPr/>
          <p:nvPr/>
        </p:nvSpPr>
        <p:spPr>
          <a:xfrm rot="5400000">
            <a:off x="20764" y="-36004"/>
            <a:ext cx="3384376" cy="345638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MU_LDN_CMYK_small.jpg"/>
          <p:cNvPicPr>
            <a:picLocks noChangeAspect="1"/>
          </p:cNvPicPr>
          <p:nvPr/>
        </p:nvPicPr>
        <p:blipFill>
          <a:blip r:embed="rId4" cstate="print"/>
          <a:stretch>
            <a:fillRect/>
          </a:stretch>
        </p:blipFill>
        <p:spPr>
          <a:xfrm>
            <a:off x="287524" y="440668"/>
            <a:ext cx="1408156" cy="576064"/>
          </a:xfrm>
          <a:prstGeom prst="rect">
            <a:avLst/>
          </a:prstGeom>
        </p:spPr>
      </p:pic>
      <p:sp>
        <p:nvSpPr>
          <p:cNvPr id="4" name="Rectangle 3"/>
          <p:cNvSpPr/>
          <p:nvPr/>
        </p:nvSpPr>
        <p:spPr>
          <a:xfrm>
            <a:off x="-11414" y="5814117"/>
            <a:ext cx="9144000" cy="846386"/>
          </a:xfrm>
          <a:prstGeom prst="rect">
            <a:avLst/>
          </a:prstGeom>
          <a:solidFill>
            <a:srgbClr val="FF0000"/>
          </a:solidFill>
          <a:ln>
            <a:solidFill>
              <a:srgbClr val="FF0000"/>
            </a:solidFill>
          </a:ln>
        </p:spPr>
        <p:txBody>
          <a:bodyPr wrap="square">
            <a:spAutoFit/>
          </a:bodyPr>
          <a:lstStyle/>
          <a:p>
            <a:pPr algn="ctr"/>
            <a:endParaRPr lang="en-GB" sz="900" b="1" dirty="0">
              <a:solidFill>
                <a:schemeClr val="bg1"/>
              </a:solidFill>
              <a:latin typeface="+mn-lt"/>
            </a:endParaRPr>
          </a:p>
          <a:p>
            <a:pPr algn="ctr"/>
            <a:r>
              <a:rPr lang="en-GB" sz="2800" b="1" dirty="0">
                <a:solidFill>
                  <a:schemeClr val="bg1"/>
                </a:solidFill>
                <a:latin typeface="+mn-lt"/>
              </a:rPr>
              <a:t>Practitioner research for librarians: a case study </a:t>
            </a:r>
          </a:p>
          <a:p>
            <a:pPr algn="ctr"/>
            <a:endParaRPr lang="en-GB" sz="1100" b="1" dirty="0">
              <a:solidFill>
                <a:schemeClr val="bg1"/>
              </a:solidFill>
              <a:latin typeface="+mn-lt"/>
            </a:endParaRPr>
          </a:p>
        </p:txBody>
      </p:sp>
      <p:sp>
        <p:nvSpPr>
          <p:cNvPr id="2" name="TextBox 1"/>
          <p:cNvSpPr txBox="1"/>
          <p:nvPr/>
        </p:nvSpPr>
        <p:spPr>
          <a:xfrm>
            <a:off x="6004560" y="240613"/>
            <a:ext cx="2895858" cy="461665"/>
          </a:xfrm>
          <a:prstGeom prst="rect">
            <a:avLst/>
          </a:prstGeom>
          <a:noFill/>
        </p:spPr>
        <p:txBody>
          <a:bodyPr wrap="square" rtlCol="0">
            <a:spAutoFit/>
          </a:bodyPr>
          <a:lstStyle/>
          <a:p>
            <a:pPr algn="r"/>
            <a:r>
              <a:rPr lang="en-GB" sz="2400" b="1" dirty="0">
                <a:solidFill>
                  <a:schemeClr val="bg1"/>
                </a:solidFill>
                <a:latin typeface="+mn-lt"/>
              </a:rPr>
              <a:t>LILAC  April 2017</a:t>
            </a:r>
          </a:p>
        </p:txBody>
      </p:sp>
    </p:spTree>
    <p:extLst>
      <p:ext uri="{BB962C8B-B14F-4D97-AF65-F5344CB8AC3E}">
        <p14:creationId xmlns:p14="http://schemas.microsoft.com/office/powerpoint/2010/main" val="164945185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236x/9e/7f/69/9e7f6989c938d4c5734d220a9850a1c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439" y="4048757"/>
            <a:ext cx="1655828" cy="2518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media-cache-ak0.pinimg.com/236x/20/ec/4a/20ec4a4ec574b2de90f08242397d75f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916" y="4045702"/>
            <a:ext cx="1755814" cy="25072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media-cache-ak0.pinimg.com/236x/b8/5f/b9/b85fb998ef496fa2e15bfb7e948c61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208" y="4114810"/>
            <a:ext cx="1580788" cy="24853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ooklikes.com/upload/post/d/7/d72d3c0672c3d60d33187b0628bcd9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3811" y="4040346"/>
            <a:ext cx="1501285" cy="25188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126.photobucket.com/albums/p85/Rehvenge/Book%20Covers/killerlibrarian_zpsa4efb4b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5633" y="1312444"/>
            <a:ext cx="1580374" cy="258854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media-cache-ak0.pinimg.com/236x/81/74/13/8174132ad8ec2ad4d669965d0a217a31.jpg"/>
          <p:cNvPicPr>
            <a:picLocks noChangeAspect="1" noChangeArrowheads="1"/>
          </p:cNvPicPr>
          <p:nvPr/>
        </p:nvPicPr>
        <p:blipFill rotWithShape="1">
          <a:blip r:embed="rId8">
            <a:extLst>
              <a:ext uri="{28A0092B-C50C-407E-A947-70E740481C1C}">
                <a14:useLocalDpi xmlns:a14="http://schemas.microsoft.com/office/drawing/2010/main" val="0"/>
              </a:ext>
            </a:extLst>
          </a:blip>
          <a:srcRect t="2752"/>
          <a:stretch/>
        </p:blipFill>
        <p:spPr bwMode="auto">
          <a:xfrm>
            <a:off x="5728085" y="1282924"/>
            <a:ext cx="1560829" cy="253408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s-media-cache-ak0.pinimg.com/236x/c3/25/9d/c3259d689a2967783b198f8a8bd6174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015" y="1295008"/>
            <a:ext cx="1718756" cy="25708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s-media-cache-ak0.pinimg.com/236x/a0/99/c6/a099c6a54c301ad2978a7489de10f66c.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339" y="1277352"/>
            <a:ext cx="1573027" cy="260616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s-media-cache-ak0.pinimg.com/236x/5f/48/d8/5f48d876450e82ceecb97b09102aaa9f.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7198" y="1296171"/>
            <a:ext cx="1868500" cy="26048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40.media.tumblr.com/ebb663a4b66204b1d710f035428dbb13/tumblr_nkhw99tQM41ti23fgo1_40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38800" y="4062209"/>
            <a:ext cx="1754207" cy="251454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1" y="190500"/>
            <a:ext cx="4787900" cy="723900"/>
          </a:xfrm>
          <a:solidFill>
            <a:srgbClr val="FF0000"/>
          </a:solidFill>
          <a:ln>
            <a:solidFill>
              <a:srgbClr val="FF0000"/>
            </a:solidFill>
          </a:ln>
        </p:spPr>
        <p:txBody>
          <a:bodyPr/>
          <a:lstStyle/>
          <a:p>
            <a:pPr algn="ctr"/>
            <a:r>
              <a:rPr lang="en-GB" sz="4400" dirty="0" smtClean="0">
                <a:solidFill>
                  <a:schemeClr val="bg1"/>
                </a:solidFill>
              </a:rPr>
              <a:t>Professionalism</a:t>
            </a:r>
            <a:endParaRPr lang="en-GB" sz="4400" dirty="0">
              <a:solidFill>
                <a:schemeClr val="bg1"/>
              </a:solidFill>
            </a:endParaRPr>
          </a:p>
        </p:txBody>
      </p:sp>
    </p:spTree>
    <p:extLst>
      <p:ext uri="{BB962C8B-B14F-4D97-AF65-F5344CB8AC3E}">
        <p14:creationId xmlns:p14="http://schemas.microsoft.com/office/powerpoint/2010/main" val="194751125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l="16667"/>
          <a:stretch/>
        </p:blipFill>
        <p:spPr>
          <a:xfrm>
            <a:off x="0" y="0"/>
            <a:ext cx="9144000" cy="6858000"/>
          </a:xfrm>
          <a:prstGeom prst="rect">
            <a:avLst/>
          </a:prstGeom>
        </p:spPr>
      </p:pic>
      <p:sp>
        <p:nvSpPr>
          <p:cNvPr id="2" name="Title 1"/>
          <p:cNvSpPr>
            <a:spLocks noGrp="1"/>
          </p:cNvSpPr>
          <p:nvPr>
            <p:ph type="title"/>
          </p:nvPr>
        </p:nvSpPr>
        <p:spPr>
          <a:xfrm>
            <a:off x="225425" y="221996"/>
            <a:ext cx="7737475" cy="474663"/>
          </a:xfrm>
        </p:spPr>
        <p:txBody>
          <a:bodyPr/>
          <a:lstStyle/>
          <a:p>
            <a:r>
              <a:rPr lang="en-GB" sz="4400" dirty="0" smtClean="0">
                <a:solidFill>
                  <a:srgbClr val="FF0000"/>
                </a:solidFill>
              </a:rPr>
              <a:t>Onwards and upwards</a:t>
            </a:r>
            <a:endParaRPr lang="en-GB" sz="4400" dirty="0">
              <a:solidFill>
                <a:srgbClr val="FF0000"/>
              </a:solidFill>
            </a:endParaRPr>
          </a:p>
        </p:txBody>
      </p:sp>
    </p:spTree>
    <p:extLst>
      <p:ext uri="{BB962C8B-B14F-4D97-AF65-F5344CB8AC3E}">
        <p14:creationId xmlns:p14="http://schemas.microsoft.com/office/powerpoint/2010/main" val="425370997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2383" r="2270" b="3607"/>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0101" y="6504972"/>
            <a:ext cx="3565002" cy="215444"/>
          </a:xfrm>
          <a:prstGeom prst="rect">
            <a:avLst/>
          </a:prstGeom>
          <a:noFill/>
        </p:spPr>
        <p:txBody>
          <a:bodyPr wrap="square" rtlCol="0">
            <a:spAutoFit/>
          </a:bodyPr>
          <a:lstStyle/>
          <a:p>
            <a:pPr algn="r" eaLnBrk="0" hangingPunct="0">
              <a:spcBef>
                <a:spcPct val="30000"/>
              </a:spcBef>
              <a:defRPr/>
            </a:pPr>
            <a:r>
              <a:rPr lang="en-GB" sz="800" dirty="0">
                <a:solidFill>
                  <a:schemeClr val="bg1"/>
                </a:solidFill>
                <a:latin typeface="+mn-lt"/>
              </a:rPr>
              <a:t>Image: https://www.flickr.com/photos/seatbelt67/502255276</a:t>
            </a:r>
          </a:p>
        </p:txBody>
      </p:sp>
      <p:sp>
        <p:nvSpPr>
          <p:cNvPr id="7" name="Title 1"/>
          <p:cNvSpPr txBox="1">
            <a:spLocks/>
          </p:cNvSpPr>
          <p:nvPr/>
        </p:nvSpPr>
        <p:spPr bwMode="auto">
          <a:xfrm>
            <a:off x="190982" y="131079"/>
            <a:ext cx="7998460" cy="10958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FF3300"/>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5pPr>
            <a:lvl6pPr marL="457200" algn="l" rtl="0" fontAlgn="base">
              <a:spcBef>
                <a:spcPct val="0"/>
              </a:spcBef>
              <a:spcAft>
                <a:spcPct val="0"/>
              </a:spcAft>
              <a:defRPr sz="2800" b="1">
                <a:solidFill>
                  <a:srgbClr val="FF3300"/>
                </a:solidFill>
                <a:latin typeface="Arial" charset="0"/>
              </a:defRPr>
            </a:lvl6pPr>
            <a:lvl7pPr marL="914400" algn="l" rtl="0" fontAlgn="base">
              <a:spcBef>
                <a:spcPct val="0"/>
              </a:spcBef>
              <a:spcAft>
                <a:spcPct val="0"/>
              </a:spcAft>
              <a:defRPr sz="2800" b="1">
                <a:solidFill>
                  <a:srgbClr val="FF3300"/>
                </a:solidFill>
                <a:latin typeface="Arial" charset="0"/>
              </a:defRPr>
            </a:lvl7pPr>
            <a:lvl8pPr marL="1371600" algn="l" rtl="0" fontAlgn="base">
              <a:spcBef>
                <a:spcPct val="0"/>
              </a:spcBef>
              <a:spcAft>
                <a:spcPct val="0"/>
              </a:spcAft>
              <a:defRPr sz="2800" b="1">
                <a:solidFill>
                  <a:srgbClr val="FF3300"/>
                </a:solidFill>
                <a:latin typeface="Arial" charset="0"/>
              </a:defRPr>
            </a:lvl8pPr>
            <a:lvl9pPr marL="1828800" algn="l" rtl="0" fontAlgn="base">
              <a:spcBef>
                <a:spcPct val="0"/>
              </a:spcBef>
              <a:spcAft>
                <a:spcPct val="0"/>
              </a:spcAft>
              <a:defRPr sz="2800" b="1">
                <a:solidFill>
                  <a:srgbClr val="FF3300"/>
                </a:solidFill>
                <a:latin typeface="Arial" charset="0"/>
              </a:defRPr>
            </a:lvl9pPr>
          </a:lstStyle>
          <a:p>
            <a:r>
              <a:rPr lang="en-GB" sz="5400" kern="0" dirty="0">
                <a:solidFill>
                  <a:srgbClr val="FF0000"/>
                </a:solidFill>
              </a:rPr>
              <a:t>Final thoughts</a:t>
            </a:r>
          </a:p>
        </p:txBody>
      </p:sp>
    </p:spTree>
    <p:extLst>
      <p:ext uri="{BB962C8B-B14F-4D97-AF65-F5344CB8AC3E}">
        <p14:creationId xmlns:p14="http://schemas.microsoft.com/office/powerpoint/2010/main" val="4019605574"/>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the end.jpg"/>
          <p:cNvPicPr>
            <a:picLocks noGrp="1" noChangeAspect="1"/>
          </p:cNvPicPr>
          <p:nvPr>
            <p:ph idx="1"/>
          </p:nvPr>
        </p:nvPicPr>
        <p:blipFill>
          <a:blip r:embed="rId3" cstate="print"/>
          <a:srcRect l="11432"/>
          <a:stretch>
            <a:fillRect/>
          </a:stretch>
        </p:blipFill>
        <p:spPr>
          <a:xfrm>
            <a:off x="0" y="-30233"/>
            <a:ext cx="9144000" cy="6888233"/>
          </a:xfrm>
        </p:spPr>
      </p:pic>
      <p:sp>
        <p:nvSpPr>
          <p:cNvPr id="3" name="TextBox 2"/>
          <p:cNvSpPr txBox="1"/>
          <p:nvPr/>
        </p:nvSpPr>
        <p:spPr>
          <a:xfrm>
            <a:off x="333155" y="274320"/>
            <a:ext cx="7119205" cy="1200329"/>
          </a:xfrm>
          <a:prstGeom prst="rect">
            <a:avLst/>
          </a:prstGeom>
          <a:noFill/>
        </p:spPr>
        <p:txBody>
          <a:bodyPr wrap="square" rtlCol="0">
            <a:spAutoFit/>
          </a:bodyPr>
          <a:lstStyle/>
          <a:p>
            <a:r>
              <a:rPr lang="en-GB" sz="2400" b="1" dirty="0">
                <a:solidFill>
                  <a:srgbClr val="FF0000"/>
                </a:solidFill>
                <a:latin typeface="+mn-lt"/>
              </a:rPr>
              <a:t>Dr Adam Edwards </a:t>
            </a:r>
            <a:r>
              <a:rPr lang="en-GB" sz="2400" dirty="0">
                <a:solidFill>
                  <a:schemeClr val="bg1"/>
                </a:solidFill>
                <a:latin typeface="+mn-lt"/>
              </a:rPr>
              <a:t>a.edwards@mdx.ac.uk</a:t>
            </a:r>
          </a:p>
          <a:p>
            <a:endParaRPr lang="en-GB" sz="2400" dirty="0">
              <a:solidFill>
                <a:schemeClr val="bg1"/>
              </a:solidFill>
              <a:latin typeface="+mn-lt"/>
            </a:endParaRPr>
          </a:p>
          <a:p>
            <a:r>
              <a:rPr lang="en-GB" sz="2400" b="1" dirty="0">
                <a:solidFill>
                  <a:srgbClr val="FF0000"/>
                </a:solidFill>
                <a:latin typeface="+mn-lt"/>
              </a:rPr>
              <a:t>Dr Vanessa Hill </a:t>
            </a:r>
            <a:r>
              <a:rPr lang="en-GB" sz="2400" dirty="0">
                <a:solidFill>
                  <a:schemeClr val="bg1"/>
                </a:solidFill>
                <a:latin typeface="+mn-lt"/>
              </a:rPr>
              <a:t>v.hill@mdx.ac.uk</a:t>
            </a:r>
          </a:p>
        </p:txBody>
      </p:sp>
      <p:sp>
        <p:nvSpPr>
          <p:cNvPr id="6" name="Rectangle 5"/>
          <p:cNvSpPr/>
          <p:nvPr/>
        </p:nvSpPr>
        <p:spPr>
          <a:xfrm>
            <a:off x="416057" y="6210714"/>
            <a:ext cx="8311896" cy="538609"/>
          </a:xfrm>
          <a:prstGeom prst="rect">
            <a:avLst/>
          </a:prstGeom>
          <a:solidFill>
            <a:srgbClr val="FF0000"/>
          </a:solidFill>
          <a:ln>
            <a:solidFill>
              <a:srgbClr val="FF0000"/>
            </a:solidFill>
          </a:ln>
        </p:spPr>
        <p:txBody>
          <a:bodyPr wrap="square">
            <a:spAutoFit/>
          </a:bodyPr>
          <a:lstStyle>
            <a:defPPr>
              <a:defRPr lang="en-GB"/>
            </a:defPPr>
            <a:lvl1pPr algn="l" rtl="0" fontAlgn="base">
              <a:spcBef>
                <a:spcPct val="0"/>
              </a:spcBef>
              <a:spcAft>
                <a:spcPct val="0"/>
              </a:spcAft>
              <a:defRPr sz="20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0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0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0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000" kern="1200">
                <a:solidFill>
                  <a:schemeClr val="tx1"/>
                </a:solidFill>
                <a:latin typeface="Times New Roman" charset="0"/>
                <a:ea typeface="ＭＳ Ｐゴシック" charset="-128"/>
                <a:cs typeface="+mn-cs"/>
              </a:defRPr>
            </a:lvl5pPr>
            <a:lvl6pPr marL="2286000" algn="l" defTabSz="914400" rtl="0" eaLnBrk="1" latinLnBrk="0" hangingPunct="1">
              <a:defRPr sz="2000" kern="1200">
                <a:solidFill>
                  <a:schemeClr val="tx1"/>
                </a:solidFill>
                <a:latin typeface="Times New Roman" charset="0"/>
                <a:ea typeface="ＭＳ Ｐゴシック" charset="-128"/>
                <a:cs typeface="+mn-cs"/>
              </a:defRPr>
            </a:lvl6pPr>
            <a:lvl7pPr marL="2743200" algn="l" defTabSz="914400" rtl="0" eaLnBrk="1" latinLnBrk="0" hangingPunct="1">
              <a:defRPr sz="2000" kern="1200">
                <a:solidFill>
                  <a:schemeClr val="tx1"/>
                </a:solidFill>
                <a:latin typeface="Times New Roman" charset="0"/>
                <a:ea typeface="ＭＳ Ｐゴシック" charset="-128"/>
                <a:cs typeface="+mn-cs"/>
              </a:defRPr>
            </a:lvl7pPr>
            <a:lvl8pPr marL="3200400" algn="l" defTabSz="914400" rtl="0" eaLnBrk="1" latinLnBrk="0" hangingPunct="1">
              <a:defRPr sz="2000" kern="1200">
                <a:solidFill>
                  <a:schemeClr val="tx1"/>
                </a:solidFill>
                <a:latin typeface="Times New Roman" charset="0"/>
                <a:ea typeface="ＭＳ Ｐゴシック" charset="-128"/>
                <a:cs typeface="+mn-cs"/>
              </a:defRPr>
            </a:lvl8pPr>
            <a:lvl9pPr marL="3657600" algn="l" defTabSz="914400" rtl="0" eaLnBrk="1" latinLnBrk="0" hangingPunct="1">
              <a:defRPr sz="2000" kern="1200">
                <a:solidFill>
                  <a:schemeClr val="tx1"/>
                </a:solidFill>
                <a:latin typeface="Times New Roman" charset="0"/>
                <a:ea typeface="ＭＳ Ｐゴシック" charset="-128"/>
                <a:cs typeface="+mn-cs"/>
              </a:defRPr>
            </a:lvl9pPr>
          </a:lstStyle>
          <a:p>
            <a:pPr algn="ctr"/>
            <a:endParaRPr lang="en-GB" sz="400" b="1" dirty="0" smtClean="0">
              <a:solidFill>
                <a:schemeClr val="bg1"/>
              </a:solidFill>
              <a:latin typeface="+mn-lt"/>
            </a:endParaRPr>
          </a:p>
          <a:p>
            <a:pPr algn="ctr"/>
            <a:r>
              <a:rPr lang="en-GB" b="1" dirty="0" smtClean="0">
                <a:solidFill>
                  <a:schemeClr val="bg1"/>
                </a:solidFill>
                <a:latin typeface="+mn-lt"/>
              </a:rPr>
              <a:t>https</a:t>
            </a:r>
            <a:r>
              <a:rPr lang="en-GB" b="1" dirty="0">
                <a:solidFill>
                  <a:schemeClr val="bg1"/>
                </a:solidFill>
                <a:latin typeface="+mn-lt"/>
              </a:rPr>
              <a:t>://</a:t>
            </a:r>
            <a:r>
              <a:rPr lang="en-GB" b="1" dirty="0" smtClean="0">
                <a:solidFill>
                  <a:schemeClr val="bg1"/>
                </a:solidFill>
                <a:latin typeface="+mn-lt"/>
              </a:rPr>
              <a:t>contentbuilder.merlot.org/toolkit/users/Adam17/edwardshill</a:t>
            </a:r>
          </a:p>
          <a:p>
            <a:pPr algn="ctr"/>
            <a:r>
              <a:rPr lang="en-GB" sz="500" b="1" dirty="0" smtClean="0"/>
              <a:t> </a:t>
            </a:r>
            <a:endParaRPr lang="en-GB" sz="500" b="1" dirty="0"/>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415"/>
          <a:stretch/>
        </p:blipFill>
        <p:spPr>
          <a:xfrm>
            <a:off x="0" y="0"/>
            <a:ext cx="9144000" cy="6858000"/>
          </a:xfrm>
          <a:prstGeom prst="rect">
            <a:avLst/>
          </a:prstGeom>
        </p:spPr>
      </p:pic>
      <p:sp>
        <p:nvSpPr>
          <p:cNvPr id="3" name="Content Placeholder 2"/>
          <p:cNvSpPr>
            <a:spLocks noGrp="1"/>
          </p:cNvSpPr>
          <p:nvPr>
            <p:ph idx="1"/>
          </p:nvPr>
        </p:nvSpPr>
        <p:spPr>
          <a:xfrm>
            <a:off x="0" y="5938890"/>
            <a:ext cx="9143999" cy="669303"/>
          </a:xfrm>
          <a:solidFill>
            <a:schemeClr val="bg1"/>
          </a:solidFill>
          <a:ln>
            <a:solidFill>
              <a:schemeClr val="bg1"/>
            </a:solidFill>
          </a:ln>
        </p:spPr>
        <p:txBody>
          <a:bodyPr/>
          <a:lstStyle/>
          <a:p>
            <a:pPr marL="0" indent="0">
              <a:buNone/>
            </a:pPr>
            <a:endParaRPr lang="en-GB" sz="100" b="1" dirty="0" smtClean="0">
              <a:solidFill>
                <a:srgbClr val="FF0000"/>
              </a:solidFill>
            </a:endParaRPr>
          </a:p>
          <a:p>
            <a:pPr marL="0" indent="0" algn="ctr">
              <a:buNone/>
            </a:pPr>
            <a:r>
              <a:rPr lang="en-GB" sz="1700" b="1" dirty="0" smtClean="0">
                <a:solidFill>
                  <a:srgbClr val="FF0000"/>
                </a:solidFill>
              </a:rPr>
              <a:t>http</a:t>
            </a:r>
            <a:r>
              <a:rPr lang="en-GB" sz="1700" b="1" dirty="0">
                <a:solidFill>
                  <a:srgbClr val="FF0000"/>
                </a:solidFill>
              </a:rPr>
              <a:t>://</a:t>
            </a:r>
            <a:r>
              <a:rPr lang="en-GB" sz="1700" b="1" dirty="0" smtClean="0">
                <a:solidFill>
                  <a:srgbClr val="FF0000"/>
                </a:solidFill>
              </a:rPr>
              <a:t>www.mdx.ac.uk/courses/postgraduate-research-degrees/iwbl-dprof-public-works</a:t>
            </a:r>
            <a:endParaRPr lang="en-GB" sz="1700" b="1" dirty="0">
              <a:solidFill>
                <a:srgbClr val="FF0000"/>
              </a:solidFill>
            </a:endParaRPr>
          </a:p>
        </p:txBody>
      </p:sp>
    </p:spTree>
    <p:extLst>
      <p:ext uri="{BB962C8B-B14F-4D97-AF65-F5344CB8AC3E}">
        <p14:creationId xmlns:p14="http://schemas.microsoft.com/office/powerpoint/2010/main" val="293732926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336"/>
          <a:stretch/>
        </p:blipFill>
        <p:spPr>
          <a:xfrm>
            <a:off x="0" y="0"/>
            <a:ext cx="9144000" cy="6858000"/>
          </a:xfrm>
          <a:prstGeom prst="rect">
            <a:avLst/>
          </a:prstGeom>
        </p:spPr>
      </p:pic>
    </p:spTree>
    <p:extLst>
      <p:ext uri="{BB962C8B-B14F-4D97-AF65-F5344CB8AC3E}">
        <p14:creationId xmlns:p14="http://schemas.microsoft.com/office/powerpoint/2010/main" val="80319407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343529"/>
            <a:ext cx="7737475" cy="474663"/>
          </a:xfrm>
        </p:spPr>
        <p:txBody>
          <a:bodyPr/>
          <a:lstStyle/>
          <a:p>
            <a:r>
              <a:rPr lang="en-GB" sz="3200" dirty="0">
                <a:solidFill>
                  <a:srgbClr val="FF0000"/>
                </a:solidFill>
              </a:rPr>
              <a:t>References</a:t>
            </a:r>
          </a:p>
        </p:txBody>
      </p:sp>
      <p:sp>
        <p:nvSpPr>
          <p:cNvPr id="3" name="Content Placeholder 2"/>
          <p:cNvSpPr>
            <a:spLocks noGrp="1"/>
          </p:cNvSpPr>
          <p:nvPr>
            <p:ph idx="1"/>
          </p:nvPr>
        </p:nvSpPr>
        <p:spPr>
          <a:xfrm>
            <a:off x="352425" y="1041399"/>
            <a:ext cx="7737475" cy="5279501"/>
          </a:xfrm>
        </p:spPr>
        <p:txBody>
          <a:bodyPr/>
          <a:lstStyle/>
          <a:p>
            <a:r>
              <a:rPr lang="en-GB" sz="1400" dirty="0">
                <a:solidFill>
                  <a:schemeClr val="bg1"/>
                </a:solidFill>
              </a:rPr>
              <a:t>Coonan, E. (2014). </a:t>
            </a:r>
            <a:r>
              <a:rPr lang="en-GB" sz="1400" i="1" dirty="0">
                <a:solidFill>
                  <a:schemeClr val="bg1"/>
                </a:solidFill>
              </a:rPr>
              <a:t>The 'F' word: information literacy, 'find', and other verbs. </a:t>
            </a:r>
            <a:r>
              <a:rPr lang="en-GB" sz="1400" dirty="0">
                <a:solidFill>
                  <a:schemeClr val="bg1"/>
                </a:solidFill>
              </a:rPr>
              <a:t>Academia.edu. Available at </a:t>
            </a:r>
            <a:r>
              <a:rPr lang="en-GB" sz="1400" dirty="0">
                <a:solidFill>
                  <a:srgbClr val="FF0000"/>
                </a:solidFill>
                <a:hlinkClick r:id="rId3"/>
              </a:rPr>
              <a:t>https://www.academia.edu/9261623/The_F_word_information_literacy_find_and_other_verbs</a:t>
            </a:r>
            <a:endParaRPr lang="en-GB" sz="1400" dirty="0">
              <a:solidFill>
                <a:srgbClr val="FF0000"/>
              </a:solidFill>
            </a:endParaRPr>
          </a:p>
          <a:p>
            <a:r>
              <a:rPr lang="en-GB" sz="1400" dirty="0" smtClean="0">
                <a:solidFill>
                  <a:schemeClr val="bg1"/>
                </a:solidFill>
              </a:rPr>
              <a:t>Coonan, E. (2017) Towards a constructive unbalancing: the reflexive turn in information literacy. In </a:t>
            </a:r>
            <a:r>
              <a:rPr lang="en-GB" sz="1400" i="1" dirty="0" smtClean="0">
                <a:solidFill>
                  <a:schemeClr val="bg1"/>
                </a:solidFill>
              </a:rPr>
              <a:t>Global Perspectives on Information Literacy: Fostering a dialogue for international understanding</a:t>
            </a:r>
            <a:r>
              <a:rPr lang="en-GB" sz="1400" dirty="0" smtClean="0">
                <a:solidFill>
                  <a:schemeClr val="bg1"/>
                </a:solidFill>
              </a:rPr>
              <a:t>. ARCL White Paper. Not yet published.  Available at </a:t>
            </a:r>
            <a:r>
              <a:rPr lang="en-GB" sz="1400" dirty="0" smtClean="0">
                <a:solidFill>
                  <a:schemeClr val="bg1"/>
                </a:solidFill>
                <a:hlinkClick r:id="rId4"/>
              </a:rPr>
              <a:t>https://drive.google.com/file/d/0BzT2sL8tu8HDNFRpbzZJNWNGUGc/view</a:t>
            </a:r>
            <a:r>
              <a:rPr lang="en-GB" sz="1400" dirty="0" smtClean="0">
                <a:solidFill>
                  <a:schemeClr val="bg1"/>
                </a:solidFill>
              </a:rPr>
              <a:t> </a:t>
            </a:r>
          </a:p>
          <a:p>
            <a:r>
              <a:rPr lang="en-GB" sz="1400" dirty="0">
                <a:solidFill>
                  <a:schemeClr val="bg1"/>
                </a:solidFill>
              </a:rPr>
              <a:t>Edwards, J. A. and Hill, V. (2016). </a:t>
            </a:r>
            <a:r>
              <a:rPr lang="en-GB" sz="1400" i="1" dirty="0">
                <a:solidFill>
                  <a:schemeClr val="bg1"/>
                </a:solidFill>
              </a:rPr>
              <a:t>Demythologising librarianship: future librarians in a changing literacy landscape</a:t>
            </a:r>
            <a:r>
              <a:rPr lang="en-GB" sz="1400" dirty="0">
                <a:solidFill>
                  <a:schemeClr val="bg1"/>
                </a:solidFill>
              </a:rPr>
              <a:t>. </a:t>
            </a:r>
            <a:r>
              <a:rPr lang="en-GB" sz="1400" dirty="0" err="1">
                <a:solidFill>
                  <a:schemeClr val="bg1"/>
                </a:solidFill>
              </a:rPr>
              <a:t>DProf</a:t>
            </a:r>
            <a:r>
              <a:rPr lang="en-GB" sz="1400" dirty="0">
                <a:solidFill>
                  <a:schemeClr val="bg1"/>
                </a:solidFill>
              </a:rPr>
              <a:t>. Middlesex University. Available at </a:t>
            </a:r>
            <a:r>
              <a:rPr lang="en-GB" sz="1400" u="sng" dirty="0">
                <a:hlinkClick r:id="rId5"/>
              </a:rPr>
              <a:t>http://eprints.mdx.ac.uk/18944/</a:t>
            </a:r>
            <a:r>
              <a:rPr lang="en-GB" sz="1400" u="sng" dirty="0"/>
              <a:t> </a:t>
            </a:r>
          </a:p>
          <a:p>
            <a:r>
              <a:rPr lang="en-GB" sz="1400" dirty="0" smtClean="0">
                <a:solidFill>
                  <a:schemeClr val="bg1"/>
                </a:solidFill>
              </a:rPr>
              <a:t>Lester</a:t>
            </a:r>
            <a:r>
              <a:rPr lang="en-GB" sz="1400" dirty="0">
                <a:solidFill>
                  <a:schemeClr val="bg1"/>
                </a:solidFill>
              </a:rPr>
              <a:t>, S. (2010). </a:t>
            </a:r>
            <a:r>
              <a:rPr lang="en-GB" sz="1400" i="1" dirty="0">
                <a:solidFill>
                  <a:schemeClr val="bg1"/>
                </a:solidFill>
              </a:rPr>
              <a:t>On professions and being professional. </a:t>
            </a:r>
            <a:r>
              <a:rPr lang="en-GB" sz="1400" dirty="0">
                <a:solidFill>
                  <a:schemeClr val="bg1"/>
                </a:solidFill>
              </a:rPr>
              <a:t>Available at</a:t>
            </a:r>
            <a:r>
              <a:rPr lang="en-GB" sz="1400" dirty="0"/>
              <a:t> </a:t>
            </a:r>
            <a:r>
              <a:rPr lang="en-GB" sz="1400" dirty="0">
                <a:solidFill>
                  <a:srgbClr val="FF0000"/>
                </a:solidFill>
                <a:hlinkClick r:id="rId6"/>
              </a:rPr>
              <a:t>http://</a:t>
            </a:r>
            <a:r>
              <a:rPr lang="en-GB" sz="1400" dirty="0" smtClean="0">
                <a:solidFill>
                  <a:srgbClr val="FF0000"/>
                </a:solidFill>
                <a:hlinkClick r:id="rId6"/>
              </a:rPr>
              <a:t>www.sld.demon.co.uk/profnal.pdf</a:t>
            </a:r>
            <a:endParaRPr lang="en-GB" sz="1400" dirty="0" smtClean="0">
              <a:solidFill>
                <a:srgbClr val="FF0000"/>
              </a:solidFill>
            </a:endParaRPr>
          </a:p>
          <a:p>
            <a:r>
              <a:rPr lang="en-GB" sz="1400" dirty="0" err="1" smtClean="0">
                <a:solidFill>
                  <a:schemeClr val="bg1"/>
                </a:solidFill>
              </a:rPr>
              <a:t>Pagowsky</a:t>
            </a:r>
            <a:r>
              <a:rPr lang="en-GB" sz="1400" dirty="0">
                <a:solidFill>
                  <a:schemeClr val="bg1"/>
                </a:solidFill>
              </a:rPr>
              <a:t>, N. and </a:t>
            </a:r>
            <a:r>
              <a:rPr lang="en-GB" sz="1400" dirty="0" err="1">
                <a:solidFill>
                  <a:schemeClr val="bg1"/>
                </a:solidFill>
              </a:rPr>
              <a:t>DeFrain</a:t>
            </a:r>
            <a:r>
              <a:rPr lang="en-GB" sz="1400" dirty="0">
                <a:solidFill>
                  <a:schemeClr val="bg1"/>
                </a:solidFill>
              </a:rPr>
              <a:t>, E. (2014). Ice, ice baby: Are librarian stereotypes freezing us out of instruction? </a:t>
            </a:r>
            <a:r>
              <a:rPr lang="en-GB" sz="1400" i="1" dirty="0">
                <a:solidFill>
                  <a:schemeClr val="bg1"/>
                </a:solidFill>
              </a:rPr>
              <a:t>In the Library with the Lead Pipe, 3/6/14. </a:t>
            </a:r>
            <a:r>
              <a:rPr lang="en-GB" sz="1400" dirty="0">
                <a:solidFill>
                  <a:schemeClr val="bg1"/>
                </a:solidFill>
              </a:rPr>
              <a:t>Available at </a:t>
            </a:r>
            <a:r>
              <a:rPr lang="en-GB" sz="1400" dirty="0">
                <a:hlinkClick r:id="rId7"/>
              </a:rPr>
              <a:t>http://www.inthelibrarywiththeleadpipe.org/2014/ice-ice-baby-2</a:t>
            </a:r>
            <a:r>
              <a:rPr lang="en-GB" sz="1400" dirty="0" smtClean="0">
                <a:hlinkClick r:id="rId7"/>
              </a:rPr>
              <a:t>/</a:t>
            </a:r>
            <a:endParaRPr lang="en-GB" sz="1400" dirty="0" smtClean="0"/>
          </a:p>
          <a:p>
            <a:r>
              <a:rPr lang="en-GB" sz="1400" dirty="0" err="1" smtClean="0">
                <a:solidFill>
                  <a:schemeClr val="bg1"/>
                </a:solidFill>
              </a:rPr>
              <a:t>Schön</a:t>
            </a:r>
            <a:r>
              <a:rPr lang="en-GB" sz="1400" dirty="0">
                <a:solidFill>
                  <a:schemeClr val="bg1"/>
                </a:solidFill>
              </a:rPr>
              <a:t>, D. A. (1990). </a:t>
            </a:r>
            <a:r>
              <a:rPr lang="en-GB" sz="1400" i="1" dirty="0">
                <a:solidFill>
                  <a:schemeClr val="bg1"/>
                </a:solidFill>
              </a:rPr>
              <a:t>Educating the reflective practitioner. </a:t>
            </a:r>
            <a:r>
              <a:rPr lang="en-GB" sz="1400" dirty="0" err="1">
                <a:solidFill>
                  <a:schemeClr val="bg1"/>
                </a:solidFill>
              </a:rPr>
              <a:t>Jossey</a:t>
            </a:r>
            <a:r>
              <a:rPr lang="en-GB" sz="1400" dirty="0">
                <a:solidFill>
                  <a:schemeClr val="bg1"/>
                </a:solidFill>
              </a:rPr>
              <a:t>-Bass, San Francisco. </a:t>
            </a:r>
          </a:p>
          <a:p>
            <a:r>
              <a:rPr lang="en-GB" sz="1400" dirty="0" smtClean="0">
                <a:solidFill>
                  <a:schemeClr val="bg1"/>
                </a:solidFill>
              </a:rPr>
              <a:t>Vieira</a:t>
            </a:r>
            <a:r>
              <a:rPr lang="en-GB" sz="1400" dirty="0">
                <a:solidFill>
                  <a:schemeClr val="bg1"/>
                </a:solidFill>
              </a:rPr>
              <a:t>, R. (2014) Life stories, cultural </a:t>
            </a:r>
            <a:r>
              <a:rPr lang="en-GB" sz="1400" dirty="0" err="1">
                <a:solidFill>
                  <a:schemeClr val="bg1"/>
                </a:solidFill>
              </a:rPr>
              <a:t>metissage</a:t>
            </a:r>
            <a:r>
              <a:rPr lang="en-GB" sz="1400" dirty="0">
                <a:solidFill>
                  <a:schemeClr val="bg1"/>
                </a:solidFill>
              </a:rPr>
              <a:t>, and personal identities, </a:t>
            </a:r>
            <a:r>
              <a:rPr lang="en-GB" sz="1400" i="1" dirty="0">
                <a:solidFill>
                  <a:schemeClr val="bg1"/>
                </a:solidFill>
              </a:rPr>
              <a:t>SAGE Open, </a:t>
            </a:r>
            <a:r>
              <a:rPr lang="en-GB" sz="1400" dirty="0">
                <a:solidFill>
                  <a:schemeClr val="bg1"/>
                </a:solidFill>
              </a:rPr>
              <a:t>4 (1). </a:t>
            </a:r>
            <a:r>
              <a:rPr lang="en-GB" sz="1400" dirty="0" smtClean="0">
                <a:solidFill>
                  <a:schemeClr val="bg1"/>
                </a:solidFill>
              </a:rPr>
              <a:t>pp.5-6</a:t>
            </a:r>
            <a:r>
              <a:rPr lang="en-GB" sz="1400" dirty="0">
                <a:solidFill>
                  <a:schemeClr val="bg1"/>
                </a:solidFill>
              </a:rPr>
              <a:t>. </a:t>
            </a:r>
          </a:p>
          <a:p>
            <a:r>
              <a:rPr lang="en-GB" sz="1400" dirty="0" smtClean="0">
                <a:solidFill>
                  <a:schemeClr val="bg1"/>
                </a:solidFill>
              </a:rPr>
              <a:t>Wilson</a:t>
            </a:r>
            <a:r>
              <a:rPr lang="en-GB" sz="1400" dirty="0">
                <a:solidFill>
                  <a:schemeClr val="bg1"/>
                </a:solidFill>
              </a:rPr>
              <a:t>, P. (1983). </a:t>
            </a:r>
            <a:r>
              <a:rPr lang="en-GB" sz="1400" i="1" dirty="0">
                <a:solidFill>
                  <a:schemeClr val="bg1"/>
                </a:solidFill>
              </a:rPr>
              <a:t>Second-hand knowledge: An inquiry into Cognitive authority</a:t>
            </a:r>
            <a:r>
              <a:rPr lang="en-GB" sz="1400" dirty="0">
                <a:solidFill>
                  <a:schemeClr val="bg1"/>
                </a:solidFill>
              </a:rPr>
              <a:t>. Westport, CT: Greenwood Press.</a:t>
            </a:r>
          </a:p>
          <a:p>
            <a:endParaRPr lang="en-GB" sz="1400" dirty="0" smtClean="0">
              <a:solidFill>
                <a:schemeClr val="bg1"/>
              </a:solidFill>
            </a:endParaRPr>
          </a:p>
          <a:p>
            <a:endParaRPr lang="en-GB" sz="1400" dirty="0" smtClean="0">
              <a:solidFill>
                <a:schemeClr val="bg1"/>
              </a:solidFill>
            </a:endParaRPr>
          </a:p>
          <a:p>
            <a:endParaRPr lang="en-GB" sz="1400" dirty="0" smtClean="0">
              <a:solidFill>
                <a:schemeClr val="bg1"/>
              </a:solidFill>
            </a:endParaRPr>
          </a:p>
          <a:p>
            <a:endParaRPr lang="en-GB" sz="1400" dirty="0">
              <a:solidFill>
                <a:schemeClr val="bg1"/>
              </a:solidFill>
            </a:endParaRPr>
          </a:p>
        </p:txBody>
      </p:sp>
    </p:spTree>
    <p:extLst>
      <p:ext uri="{BB962C8B-B14F-4D97-AF65-F5344CB8AC3E}">
        <p14:creationId xmlns:p14="http://schemas.microsoft.com/office/powerpoint/2010/main" val="203355605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474" r="2846"/>
          <a:stretch/>
        </p:blipFill>
        <p:spPr>
          <a:xfrm>
            <a:off x="0" y="-24690"/>
            <a:ext cx="9144000" cy="6882690"/>
          </a:xfrm>
          <a:prstGeom prst="rect">
            <a:avLst/>
          </a:prstGeom>
        </p:spPr>
      </p:pic>
    </p:spTree>
    <p:extLst>
      <p:ext uri="{BB962C8B-B14F-4D97-AF65-F5344CB8AC3E}">
        <p14:creationId xmlns:p14="http://schemas.microsoft.com/office/powerpoint/2010/main" val="118083673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235821" cy="6858000"/>
          </a:xfrm>
          <a:prstGeom prst="rect">
            <a:avLst/>
          </a:prstGeom>
        </p:spPr>
      </p:pic>
    </p:spTree>
    <p:extLst>
      <p:ext uri="{BB962C8B-B14F-4D97-AF65-F5344CB8AC3E}">
        <p14:creationId xmlns:p14="http://schemas.microsoft.com/office/powerpoint/2010/main" val="398988450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londoncalling.com/images/uploads/feature_images/2062/picture_2__gallery_image.png"/>
          <p:cNvPicPr>
            <a:picLocks noChangeAspect="1" noChangeArrowheads="1"/>
          </p:cNvPicPr>
          <p:nvPr/>
        </p:nvPicPr>
        <p:blipFill rotWithShape="1">
          <a:blip r:embed="rId3">
            <a:extLst>
              <a:ext uri="{28A0092B-C50C-407E-A947-70E740481C1C}">
                <a14:useLocalDpi xmlns:a14="http://schemas.microsoft.com/office/drawing/2010/main" val="0"/>
              </a:ext>
            </a:extLst>
          </a:blip>
          <a:srcRect l="6204" r="723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bwMode="auto">
          <a:xfrm>
            <a:off x="0" y="175466"/>
            <a:ext cx="9144000" cy="936642"/>
          </a:xfrm>
          <a:prstGeom prst="rect">
            <a:avLst/>
          </a:prstGeom>
          <a:solidFill>
            <a:srgbClr val="FF0000"/>
          </a:solidFill>
          <a:ln w="9525">
            <a:solidFill>
              <a:srgbClr val="FF0000"/>
            </a:solid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FF3300"/>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5pPr>
            <a:lvl6pPr marL="457200" algn="l" rtl="0" fontAlgn="base">
              <a:spcBef>
                <a:spcPct val="0"/>
              </a:spcBef>
              <a:spcAft>
                <a:spcPct val="0"/>
              </a:spcAft>
              <a:defRPr sz="2800" b="1">
                <a:solidFill>
                  <a:srgbClr val="FF3300"/>
                </a:solidFill>
                <a:latin typeface="Arial" charset="0"/>
              </a:defRPr>
            </a:lvl6pPr>
            <a:lvl7pPr marL="914400" algn="l" rtl="0" fontAlgn="base">
              <a:spcBef>
                <a:spcPct val="0"/>
              </a:spcBef>
              <a:spcAft>
                <a:spcPct val="0"/>
              </a:spcAft>
              <a:defRPr sz="2800" b="1">
                <a:solidFill>
                  <a:srgbClr val="FF3300"/>
                </a:solidFill>
                <a:latin typeface="Arial" charset="0"/>
              </a:defRPr>
            </a:lvl7pPr>
            <a:lvl8pPr marL="1371600" algn="l" rtl="0" fontAlgn="base">
              <a:spcBef>
                <a:spcPct val="0"/>
              </a:spcBef>
              <a:spcAft>
                <a:spcPct val="0"/>
              </a:spcAft>
              <a:defRPr sz="2800" b="1">
                <a:solidFill>
                  <a:srgbClr val="FF3300"/>
                </a:solidFill>
                <a:latin typeface="Arial" charset="0"/>
              </a:defRPr>
            </a:lvl8pPr>
            <a:lvl9pPr marL="1828800" algn="l" rtl="0" fontAlgn="base">
              <a:spcBef>
                <a:spcPct val="0"/>
              </a:spcBef>
              <a:spcAft>
                <a:spcPct val="0"/>
              </a:spcAft>
              <a:defRPr sz="2800" b="1">
                <a:solidFill>
                  <a:srgbClr val="FF3300"/>
                </a:solidFill>
                <a:latin typeface="Arial" charset="0"/>
              </a:defRPr>
            </a:lvl9pPr>
          </a:lstStyle>
          <a:p>
            <a:pPr algn="ctr"/>
            <a:endParaRPr lang="en-GB" sz="1050" kern="0" dirty="0">
              <a:solidFill>
                <a:schemeClr val="bg1"/>
              </a:solidFill>
            </a:endParaRPr>
          </a:p>
          <a:p>
            <a:pPr algn="ctr"/>
            <a:r>
              <a:rPr lang="en-GB" sz="4000" kern="0" dirty="0">
                <a:solidFill>
                  <a:schemeClr val="bg1"/>
                </a:solidFill>
              </a:rPr>
              <a:t>What is a </a:t>
            </a:r>
            <a:r>
              <a:rPr lang="en-GB" sz="4000" kern="0" dirty="0" err="1" smtClean="0">
                <a:solidFill>
                  <a:schemeClr val="bg1"/>
                </a:solidFill>
              </a:rPr>
              <a:t>DProf</a:t>
            </a:r>
            <a:r>
              <a:rPr lang="en-GB" sz="4000" kern="0" dirty="0" smtClean="0">
                <a:solidFill>
                  <a:schemeClr val="bg1"/>
                </a:solidFill>
              </a:rPr>
              <a:t> </a:t>
            </a:r>
            <a:r>
              <a:rPr lang="en-GB" sz="4000" kern="0" dirty="0">
                <a:solidFill>
                  <a:schemeClr val="bg1"/>
                </a:solidFill>
              </a:rPr>
              <a:t>by Public Works?</a:t>
            </a:r>
          </a:p>
        </p:txBody>
      </p:sp>
    </p:spTree>
    <p:extLst>
      <p:ext uri="{BB962C8B-B14F-4D97-AF65-F5344CB8AC3E}">
        <p14:creationId xmlns:p14="http://schemas.microsoft.com/office/powerpoint/2010/main" val="20578372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83" r="4616"/>
          <a:stretch/>
        </p:blipFill>
        <p:spPr>
          <a:xfrm>
            <a:off x="-1" y="0"/>
            <a:ext cx="9144001" cy="6858000"/>
          </a:xfrm>
          <a:prstGeom prst="rect">
            <a:avLst/>
          </a:prstGeom>
        </p:spPr>
      </p:pic>
    </p:spTree>
    <p:extLst>
      <p:ext uri="{BB962C8B-B14F-4D97-AF65-F5344CB8AC3E}">
        <p14:creationId xmlns:p14="http://schemas.microsoft.com/office/powerpoint/2010/main" val="400506246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40" r="25410"/>
          <a:stretch/>
        </p:blipFill>
        <p:spPr bwMode="auto">
          <a:xfrm rot="5400000">
            <a:off x="678107" y="1778110"/>
            <a:ext cx="2330443" cy="338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336" t="9895" r="23210"/>
          <a:stretch/>
        </p:blipFill>
        <p:spPr bwMode="auto">
          <a:xfrm rot="5400000">
            <a:off x="868985" y="4039680"/>
            <a:ext cx="1938733" cy="339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0143" t="22717" r="5792" b="32651"/>
          <a:stretch/>
        </p:blipFill>
        <p:spPr>
          <a:xfrm>
            <a:off x="3656383" y="180590"/>
            <a:ext cx="2797426" cy="1980301"/>
          </a:xfrm>
          <a:prstGeom prst="rect">
            <a:avLst/>
          </a:prstGeom>
        </p:spPr>
      </p:pic>
      <p:pic>
        <p:nvPicPr>
          <p:cNvPr id="5"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601" r="37011"/>
          <a:stretch/>
        </p:blipFill>
        <p:spPr bwMode="auto">
          <a:xfrm rot="5400000">
            <a:off x="830105" y="-532293"/>
            <a:ext cx="2016493" cy="3393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0696" y="1764653"/>
            <a:ext cx="2682241" cy="338554"/>
          </a:xfrm>
          <a:prstGeom prst="rect">
            <a:avLst/>
          </a:prstGeom>
          <a:solidFill>
            <a:srgbClr val="FF0000"/>
          </a:solidFill>
        </p:spPr>
        <p:txBody>
          <a:bodyPr wrap="square" rtlCol="0">
            <a:spAutoFit/>
          </a:bodyPr>
          <a:lstStyle/>
          <a:p>
            <a:pPr algn="ctr"/>
            <a:r>
              <a:rPr lang="en-GB" sz="1600" b="1" dirty="0">
                <a:solidFill>
                  <a:schemeClr val="bg1"/>
                </a:solidFill>
                <a:latin typeface="+mn-lt"/>
              </a:rPr>
              <a:t>NHS workshop Sept 2014</a:t>
            </a:r>
          </a:p>
        </p:txBody>
      </p:sp>
      <p:sp>
        <p:nvSpPr>
          <p:cNvPr id="7" name="TextBox 6"/>
          <p:cNvSpPr txBox="1"/>
          <p:nvPr/>
        </p:nvSpPr>
        <p:spPr>
          <a:xfrm>
            <a:off x="430696" y="6245489"/>
            <a:ext cx="2682241" cy="338554"/>
          </a:xfrm>
          <a:prstGeom prst="rect">
            <a:avLst/>
          </a:prstGeom>
          <a:solidFill>
            <a:srgbClr val="FF0000"/>
          </a:solidFill>
        </p:spPr>
        <p:txBody>
          <a:bodyPr wrap="square" rtlCol="0">
            <a:spAutoFit/>
          </a:bodyPr>
          <a:lstStyle/>
          <a:p>
            <a:pPr algn="ctr"/>
            <a:r>
              <a:rPr lang="en-GB" sz="1600" b="1" dirty="0">
                <a:solidFill>
                  <a:schemeClr val="bg1"/>
                </a:solidFill>
                <a:latin typeface="+mn-lt"/>
              </a:rPr>
              <a:t>NHS workshop Sept 2014</a:t>
            </a:r>
          </a:p>
        </p:txBody>
      </p:sp>
      <p:sp>
        <p:nvSpPr>
          <p:cNvPr id="8" name="TextBox 7"/>
          <p:cNvSpPr txBox="1"/>
          <p:nvPr/>
        </p:nvSpPr>
        <p:spPr>
          <a:xfrm>
            <a:off x="3740479" y="1727896"/>
            <a:ext cx="2682241" cy="338554"/>
          </a:xfrm>
          <a:prstGeom prst="rect">
            <a:avLst/>
          </a:prstGeom>
          <a:solidFill>
            <a:srgbClr val="FF0000"/>
          </a:solidFill>
        </p:spPr>
        <p:txBody>
          <a:bodyPr wrap="square" rtlCol="0">
            <a:spAutoFit/>
          </a:bodyPr>
          <a:lstStyle/>
          <a:p>
            <a:pPr algn="ctr"/>
            <a:r>
              <a:rPr lang="en-GB" sz="1600" b="1" dirty="0">
                <a:solidFill>
                  <a:schemeClr val="bg1"/>
                </a:solidFill>
                <a:latin typeface="+mn-lt"/>
              </a:rPr>
              <a:t>British Library Jan 2014</a:t>
            </a:r>
          </a:p>
        </p:txBody>
      </p:sp>
      <p:sp>
        <p:nvSpPr>
          <p:cNvPr id="9" name="TextBox 8"/>
          <p:cNvSpPr txBox="1"/>
          <p:nvPr/>
        </p:nvSpPr>
        <p:spPr>
          <a:xfrm>
            <a:off x="609599" y="4190339"/>
            <a:ext cx="2438401" cy="338554"/>
          </a:xfrm>
          <a:prstGeom prst="rect">
            <a:avLst/>
          </a:prstGeom>
          <a:solidFill>
            <a:srgbClr val="FF0000"/>
          </a:solidFill>
        </p:spPr>
        <p:txBody>
          <a:bodyPr wrap="square" rtlCol="0">
            <a:spAutoFit/>
          </a:bodyPr>
          <a:lstStyle/>
          <a:p>
            <a:pPr algn="ctr"/>
            <a:r>
              <a:rPr lang="en-GB" sz="1600" b="1" dirty="0" smtClean="0">
                <a:solidFill>
                  <a:schemeClr val="bg1"/>
                </a:solidFill>
                <a:latin typeface="+mn-lt"/>
              </a:rPr>
              <a:t>CILIP conference </a:t>
            </a:r>
            <a:r>
              <a:rPr lang="en-GB" sz="1600" b="1" dirty="0">
                <a:solidFill>
                  <a:schemeClr val="bg1"/>
                </a:solidFill>
                <a:latin typeface="+mn-lt"/>
              </a:rPr>
              <a:t>2015</a:t>
            </a:r>
          </a:p>
        </p:txBody>
      </p:sp>
      <p:pic>
        <p:nvPicPr>
          <p:cNvPr id="4" name="Picture 3"/>
          <p:cNvPicPr>
            <a:picLocks noChangeAspect="1"/>
          </p:cNvPicPr>
          <p:nvPr/>
        </p:nvPicPr>
        <p:blipFill>
          <a:blip r:embed="rId7"/>
          <a:stretch>
            <a:fillRect/>
          </a:stretch>
        </p:blipFill>
        <p:spPr>
          <a:xfrm>
            <a:off x="6564410" y="182181"/>
            <a:ext cx="2467162" cy="3303142"/>
          </a:xfrm>
          <a:prstGeom prst="rect">
            <a:avLst/>
          </a:prstGeom>
        </p:spPr>
      </p:pic>
      <p:sp>
        <p:nvSpPr>
          <p:cNvPr id="12" name="TextBox 11"/>
          <p:cNvSpPr txBox="1"/>
          <p:nvPr/>
        </p:nvSpPr>
        <p:spPr>
          <a:xfrm>
            <a:off x="6679096" y="3024713"/>
            <a:ext cx="2226365" cy="338554"/>
          </a:xfrm>
          <a:prstGeom prst="rect">
            <a:avLst/>
          </a:prstGeom>
          <a:solidFill>
            <a:srgbClr val="FF0000"/>
          </a:solidFill>
        </p:spPr>
        <p:txBody>
          <a:bodyPr wrap="square" rtlCol="0">
            <a:spAutoFit/>
          </a:bodyPr>
          <a:lstStyle/>
          <a:p>
            <a:pPr algn="ctr"/>
            <a:r>
              <a:rPr lang="en-GB" sz="1600" b="1" dirty="0">
                <a:solidFill>
                  <a:schemeClr val="bg1"/>
                </a:solidFill>
                <a:latin typeface="+mn-lt"/>
              </a:rPr>
              <a:t>CILIP SLG Nov 2015</a:t>
            </a:r>
          </a:p>
        </p:txBody>
      </p:sp>
      <p:pic>
        <p:nvPicPr>
          <p:cNvPr id="14" name="Picture 13"/>
          <p:cNvPicPr>
            <a:picLocks noChangeAspect="1"/>
          </p:cNvPicPr>
          <p:nvPr/>
        </p:nvPicPr>
        <p:blipFill rotWithShape="1">
          <a:blip r:embed="rId8"/>
          <a:srcRect l="11423" t="27449" r="26940" b="4089"/>
          <a:stretch/>
        </p:blipFill>
        <p:spPr>
          <a:xfrm>
            <a:off x="3659639" y="4375157"/>
            <a:ext cx="2797426" cy="2330444"/>
          </a:xfrm>
          <a:prstGeom prst="rect">
            <a:avLst/>
          </a:prstGeom>
        </p:spPr>
      </p:pic>
      <p:sp>
        <p:nvSpPr>
          <p:cNvPr id="17" name="TextBox 16"/>
          <p:cNvSpPr txBox="1"/>
          <p:nvPr/>
        </p:nvSpPr>
        <p:spPr>
          <a:xfrm>
            <a:off x="3968416" y="6245489"/>
            <a:ext cx="2226365" cy="338554"/>
          </a:xfrm>
          <a:prstGeom prst="rect">
            <a:avLst/>
          </a:prstGeom>
          <a:solidFill>
            <a:srgbClr val="FF0000"/>
          </a:solidFill>
        </p:spPr>
        <p:txBody>
          <a:bodyPr wrap="square" rtlCol="0">
            <a:spAutoFit/>
          </a:bodyPr>
          <a:lstStyle/>
          <a:p>
            <a:pPr algn="ctr"/>
            <a:r>
              <a:rPr lang="en-GB" sz="1600" b="1" dirty="0">
                <a:solidFill>
                  <a:schemeClr val="bg1"/>
                </a:solidFill>
                <a:latin typeface="+mn-lt"/>
              </a:rPr>
              <a:t>THELMAs June 2014</a:t>
            </a:r>
          </a:p>
        </p:txBody>
      </p:sp>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t="9004" r="4992" b="14455"/>
          <a:stretch/>
        </p:blipFill>
        <p:spPr>
          <a:xfrm>
            <a:off x="3671680" y="2304466"/>
            <a:ext cx="2785385" cy="1938733"/>
          </a:xfrm>
          <a:prstGeom prst="rect">
            <a:avLst/>
          </a:prstGeom>
        </p:spPr>
      </p:pic>
      <p:sp>
        <p:nvSpPr>
          <p:cNvPr id="18" name="TextBox 17"/>
          <p:cNvSpPr txBox="1"/>
          <p:nvPr/>
        </p:nvSpPr>
        <p:spPr>
          <a:xfrm>
            <a:off x="3780171" y="3806974"/>
            <a:ext cx="2567956" cy="338554"/>
          </a:xfrm>
          <a:prstGeom prst="rect">
            <a:avLst/>
          </a:prstGeom>
          <a:solidFill>
            <a:srgbClr val="FF0000"/>
          </a:solidFill>
        </p:spPr>
        <p:txBody>
          <a:bodyPr wrap="square" rtlCol="0">
            <a:spAutoFit/>
          </a:bodyPr>
          <a:lstStyle/>
          <a:p>
            <a:pPr algn="ctr"/>
            <a:r>
              <a:rPr lang="en-GB" sz="1600" b="1" dirty="0" smtClean="0">
                <a:solidFill>
                  <a:schemeClr val="bg1"/>
                </a:solidFill>
                <a:latin typeface="+mn-lt"/>
              </a:rPr>
              <a:t>Wellington School 2016</a:t>
            </a:r>
            <a:endParaRPr lang="en-GB" sz="1600" b="1" dirty="0">
              <a:solidFill>
                <a:schemeClr val="bg1"/>
              </a:solidFill>
              <a:latin typeface="+mn-lt"/>
            </a:endParaRPr>
          </a:p>
        </p:txBody>
      </p:sp>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32486" t="44525" r="18594" b="6462"/>
          <a:stretch/>
        </p:blipFill>
        <p:spPr>
          <a:xfrm>
            <a:off x="6564411" y="3601039"/>
            <a:ext cx="2484816" cy="3104562"/>
          </a:xfrm>
          <a:prstGeom prst="rect">
            <a:avLst/>
          </a:prstGeom>
        </p:spPr>
      </p:pic>
      <p:sp>
        <p:nvSpPr>
          <p:cNvPr id="20" name="TextBox 19"/>
          <p:cNvSpPr txBox="1"/>
          <p:nvPr/>
        </p:nvSpPr>
        <p:spPr>
          <a:xfrm>
            <a:off x="6889687" y="6234461"/>
            <a:ext cx="1874067" cy="338554"/>
          </a:xfrm>
          <a:prstGeom prst="rect">
            <a:avLst/>
          </a:prstGeom>
          <a:solidFill>
            <a:srgbClr val="FF0000"/>
          </a:solidFill>
        </p:spPr>
        <p:txBody>
          <a:bodyPr wrap="square" rtlCol="0">
            <a:spAutoFit/>
          </a:bodyPr>
          <a:lstStyle/>
          <a:p>
            <a:pPr algn="ctr"/>
            <a:r>
              <a:rPr lang="en-GB" sz="1600" b="1" dirty="0" smtClean="0">
                <a:solidFill>
                  <a:schemeClr val="bg1"/>
                </a:solidFill>
                <a:latin typeface="+mn-lt"/>
              </a:rPr>
              <a:t>LISSEE Mar 2016</a:t>
            </a:r>
            <a:endParaRPr lang="en-GB" sz="1600" b="1" dirty="0">
              <a:solidFill>
                <a:schemeClr val="bg1"/>
              </a:solidFill>
              <a:latin typeface="+mn-lt"/>
            </a:endParaRPr>
          </a:p>
        </p:txBody>
      </p:sp>
    </p:spTree>
    <p:extLst>
      <p:ext uri="{BB962C8B-B14F-4D97-AF65-F5344CB8AC3E}">
        <p14:creationId xmlns:p14="http://schemas.microsoft.com/office/powerpoint/2010/main" val="20150687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928" r="2876"/>
          <a:stretch/>
        </p:blipFill>
        <p:spPr>
          <a:xfrm>
            <a:off x="0" y="-10436"/>
            <a:ext cx="9144000" cy="6868436"/>
          </a:xfrm>
          <a:prstGeom prst="rect">
            <a:avLst/>
          </a:prstGeom>
        </p:spPr>
      </p:pic>
      <p:sp>
        <p:nvSpPr>
          <p:cNvPr id="8" name="Title 1"/>
          <p:cNvSpPr txBox="1">
            <a:spLocks/>
          </p:cNvSpPr>
          <p:nvPr/>
        </p:nvSpPr>
        <p:spPr bwMode="auto">
          <a:xfrm>
            <a:off x="-1" y="5688370"/>
            <a:ext cx="3291841" cy="936642"/>
          </a:xfrm>
          <a:prstGeom prst="rect">
            <a:avLst/>
          </a:prstGeom>
          <a:solidFill>
            <a:srgbClr val="FF0000"/>
          </a:solidFill>
          <a:ln w="9525">
            <a:solidFill>
              <a:srgbClr val="FF0000"/>
            </a:solid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FF3300"/>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5pPr>
            <a:lvl6pPr marL="457200" algn="l" rtl="0" fontAlgn="base">
              <a:spcBef>
                <a:spcPct val="0"/>
              </a:spcBef>
              <a:spcAft>
                <a:spcPct val="0"/>
              </a:spcAft>
              <a:defRPr sz="2800" b="1">
                <a:solidFill>
                  <a:srgbClr val="FF3300"/>
                </a:solidFill>
                <a:latin typeface="Arial" charset="0"/>
              </a:defRPr>
            </a:lvl6pPr>
            <a:lvl7pPr marL="914400" algn="l" rtl="0" fontAlgn="base">
              <a:spcBef>
                <a:spcPct val="0"/>
              </a:spcBef>
              <a:spcAft>
                <a:spcPct val="0"/>
              </a:spcAft>
              <a:defRPr sz="2800" b="1">
                <a:solidFill>
                  <a:srgbClr val="FF3300"/>
                </a:solidFill>
                <a:latin typeface="Arial" charset="0"/>
              </a:defRPr>
            </a:lvl7pPr>
            <a:lvl8pPr marL="1371600" algn="l" rtl="0" fontAlgn="base">
              <a:spcBef>
                <a:spcPct val="0"/>
              </a:spcBef>
              <a:spcAft>
                <a:spcPct val="0"/>
              </a:spcAft>
              <a:defRPr sz="2800" b="1">
                <a:solidFill>
                  <a:srgbClr val="FF3300"/>
                </a:solidFill>
                <a:latin typeface="Arial" charset="0"/>
              </a:defRPr>
            </a:lvl8pPr>
            <a:lvl9pPr marL="1828800" algn="l" rtl="0" fontAlgn="base">
              <a:spcBef>
                <a:spcPct val="0"/>
              </a:spcBef>
              <a:spcAft>
                <a:spcPct val="0"/>
              </a:spcAft>
              <a:defRPr sz="2800" b="1">
                <a:solidFill>
                  <a:srgbClr val="FF3300"/>
                </a:solidFill>
                <a:latin typeface="Arial" charset="0"/>
              </a:defRPr>
            </a:lvl9pPr>
          </a:lstStyle>
          <a:p>
            <a:pPr algn="ctr"/>
            <a:r>
              <a:rPr lang="en-GB" sz="5400" kern="0" dirty="0">
                <a:solidFill>
                  <a:schemeClr val="bg1"/>
                </a:solidFill>
              </a:rPr>
              <a:t>P</a:t>
            </a:r>
            <a:r>
              <a:rPr lang="en-GB" sz="5400" kern="0" dirty="0" smtClean="0">
                <a:solidFill>
                  <a:schemeClr val="bg1"/>
                </a:solidFill>
              </a:rPr>
              <a:t>rocess</a:t>
            </a:r>
            <a:endParaRPr lang="en-GB" sz="23900" kern="0" dirty="0">
              <a:solidFill>
                <a:schemeClr val="bg1"/>
              </a:solidFill>
            </a:endParaRPr>
          </a:p>
        </p:txBody>
      </p:sp>
    </p:spTree>
    <p:extLst>
      <p:ext uri="{BB962C8B-B14F-4D97-AF65-F5344CB8AC3E}">
        <p14:creationId xmlns:p14="http://schemas.microsoft.com/office/powerpoint/2010/main" val="49834921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gilmoisawesome.files.wordpress.com/2014/08/space-rocket-taking-flight-wallpap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6737"/>
          <a:stretch/>
        </p:blipFill>
        <p:spPr bwMode="auto">
          <a:xfrm>
            <a:off x="0" y="0"/>
            <a:ext cx="9144000" cy="686671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1" y="5688370"/>
            <a:ext cx="3794761" cy="936642"/>
          </a:xfrm>
          <a:prstGeom prst="rect">
            <a:avLst/>
          </a:prstGeom>
          <a:solidFill>
            <a:srgbClr val="FF0000"/>
          </a:solidFill>
          <a:ln w="9525">
            <a:solidFill>
              <a:srgbClr val="FF0000"/>
            </a:solid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a:solidFill>
                  <a:srgbClr val="FF3300"/>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rgbClr val="FF3300"/>
                </a:solidFill>
                <a:latin typeface="Arial" charset="0"/>
                <a:ea typeface="ＭＳ Ｐゴシック" charset="-128"/>
                <a:cs typeface="ＭＳ Ｐゴシック" charset="-128"/>
              </a:defRPr>
            </a:lvl5pPr>
            <a:lvl6pPr marL="457200" algn="l" rtl="0" fontAlgn="base">
              <a:spcBef>
                <a:spcPct val="0"/>
              </a:spcBef>
              <a:spcAft>
                <a:spcPct val="0"/>
              </a:spcAft>
              <a:defRPr sz="2800" b="1">
                <a:solidFill>
                  <a:srgbClr val="FF3300"/>
                </a:solidFill>
                <a:latin typeface="Arial" charset="0"/>
              </a:defRPr>
            </a:lvl6pPr>
            <a:lvl7pPr marL="914400" algn="l" rtl="0" fontAlgn="base">
              <a:spcBef>
                <a:spcPct val="0"/>
              </a:spcBef>
              <a:spcAft>
                <a:spcPct val="0"/>
              </a:spcAft>
              <a:defRPr sz="2800" b="1">
                <a:solidFill>
                  <a:srgbClr val="FF3300"/>
                </a:solidFill>
                <a:latin typeface="Arial" charset="0"/>
              </a:defRPr>
            </a:lvl7pPr>
            <a:lvl8pPr marL="1371600" algn="l" rtl="0" fontAlgn="base">
              <a:spcBef>
                <a:spcPct val="0"/>
              </a:spcBef>
              <a:spcAft>
                <a:spcPct val="0"/>
              </a:spcAft>
              <a:defRPr sz="2800" b="1">
                <a:solidFill>
                  <a:srgbClr val="FF3300"/>
                </a:solidFill>
                <a:latin typeface="Arial" charset="0"/>
              </a:defRPr>
            </a:lvl8pPr>
            <a:lvl9pPr marL="1828800" algn="l" rtl="0" fontAlgn="base">
              <a:spcBef>
                <a:spcPct val="0"/>
              </a:spcBef>
              <a:spcAft>
                <a:spcPct val="0"/>
              </a:spcAft>
              <a:defRPr sz="2800" b="1">
                <a:solidFill>
                  <a:srgbClr val="FF3300"/>
                </a:solidFill>
                <a:latin typeface="Arial" charset="0"/>
              </a:defRPr>
            </a:lvl9pPr>
          </a:lstStyle>
          <a:p>
            <a:pPr algn="ctr"/>
            <a:r>
              <a:rPr lang="en-GB" sz="5400" kern="0" dirty="0" smtClean="0">
                <a:solidFill>
                  <a:schemeClr val="bg1"/>
                </a:solidFill>
              </a:rPr>
              <a:t>Discovery</a:t>
            </a:r>
            <a:endParaRPr lang="en-GB" sz="23900" kern="0" dirty="0">
              <a:solidFill>
                <a:schemeClr val="bg1"/>
              </a:solidFill>
            </a:endParaRPr>
          </a:p>
        </p:txBody>
      </p:sp>
    </p:spTree>
    <p:extLst>
      <p:ext uri="{BB962C8B-B14F-4D97-AF65-F5344CB8AC3E}">
        <p14:creationId xmlns:p14="http://schemas.microsoft.com/office/powerpoint/2010/main" val="38679413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92066" y="343118"/>
            <a:ext cx="7650480" cy="769441"/>
          </a:xfrm>
          <a:prstGeom prst="rect">
            <a:avLst/>
          </a:prstGeom>
          <a:noFill/>
        </p:spPr>
        <p:txBody>
          <a:bodyPr wrap="square" rtlCol="0">
            <a:spAutoFit/>
          </a:bodyPr>
          <a:lstStyle/>
          <a:p>
            <a:pPr algn="ctr"/>
            <a:r>
              <a:rPr lang="en-GB" sz="4400" b="1" dirty="0" smtClean="0">
                <a:solidFill>
                  <a:srgbClr val="FF0000"/>
                </a:solidFill>
                <a:latin typeface="+mn-lt"/>
              </a:rPr>
              <a:t>Food for thought</a:t>
            </a:r>
            <a:endParaRPr lang="en-GB" sz="4400" b="1" dirty="0">
              <a:solidFill>
                <a:srgbClr val="FF0000"/>
              </a:solidFill>
              <a:latin typeface="+mn-lt"/>
            </a:endParaRPr>
          </a:p>
        </p:txBody>
      </p:sp>
      <p:pic>
        <p:nvPicPr>
          <p:cNvPr id="1028" name="Picture 4" descr="https://public-media.interaction-design.org/images/ux-daily/5808a05cf3b85.jpg"/>
          <p:cNvPicPr>
            <a:picLocks noChangeAspect="1" noChangeArrowheads="1"/>
          </p:cNvPicPr>
          <p:nvPr/>
        </p:nvPicPr>
        <p:blipFill rotWithShape="1">
          <a:blip r:embed="rId3">
            <a:extLst>
              <a:ext uri="{28A0092B-C50C-407E-A947-70E740481C1C}">
                <a14:useLocalDpi xmlns:a14="http://schemas.microsoft.com/office/drawing/2010/main" val="0"/>
              </a:ext>
            </a:extLst>
          </a:blip>
          <a:srcRect l="2598" r="1862"/>
          <a:stretch/>
        </p:blipFill>
        <p:spPr bwMode="auto">
          <a:xfrm>
            <a:off x="266412" y="1574800"/>
            <a:ext cx="8549385" cy="447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407515"/>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9244&quot;&gt;&lt;property id=&quot;20148&quot; value=&quot;5&quot;/&gt;&lt;property id=&quot;20300&quot; value=&quot;Slide 10 - &amp;quot;SOS&amp;quot;&quot;/&gt;&lt;property id=&quot;20307&quot; value=&quot;458&quot;/&gt;&lt;/object&gt;&lt;object type=&quot;3&quot; unique_id=&quot;19247&quot;&gt;&lt;property id=&quot;20148&quot; value=&quot;5&quot;/&gt;&lt;property id=&quot;20300&quot; value=&quot;Slide 21 - &amp;quot;Greatest Hits&amp;quot;&quot;/&gt;&lt;property id=&quot;20307&quot; value=&quot;461&quot;/&gt;&lt;/object&gt;&lt;object type=&quot;3&quot; unique_id=&quot;19248&quot;&gt;&lt;property id=&quot;20148&quot; value=&quot;5&quot;/&gt;&lt;property id=&quot;20300&quot; value=&quot;Slide 29 - &amp;quot;Thinking about keywords&amp;quot;&quot;/&gt;&lt;property id=&quot;20307&quot; value=&quot;462&quot;/&gt;&lt;/object&gt;&lt;object type=&quot;3&quot; unique_id=&quot;19249&quot;&gt;&lt;property id=&quot;20148&quot; value=&quot;5&quot;/&gt;&lt;property id=&quot;20300&quot; value=&quot;Slide 36 - &amp;quot;Take a chance on me&amp;quot;&quot;/&gt;&lt;property id=&quot;20307&quot; value=&quot;463&quot;/&gt;&lt;/object&gt;&lt;object type=&quot;3&quot; unique_id=&quot;19253&quot;&gt;&lt;property id=&quot;20148&quot; value=&quot;5&quot;/&gt;&lt;property id=&quot;20300&quot; value=&quot;Slide 39 - &amp;quot;The winner takes it all&amp;amp;#x09;&amp;quot;&quot;/&gt;&lt;property id=&quot;20307&quot; value=&quot;467&quot;/&gt;&lt;/object&gt;&lt;object type=&quot;3&quot; unique_id=&quot;19605&quot;&gt;&lt;property id=&quot;20148&quot; value=&quot;5&quot;/&gt;&lt;property id=&quot;20300&quot; value=&quot;Slide 14 - &amp;quot;Björn Again&amp;#x0D;&amp;#x0A;&amp;quot;&quot;/&gt;&lt;property id=&quot;20307&quot; value=&quot;470&quot;/&gt;&lt;/object&gt;&lt;object type=&quot;3&quot; unique_id=&quot;19606&quot;&gt;&lt;property id=&quot;20148&quot; value=&quot;5&quot;/&gt;&lt;property id=&quot;20300&quot; value=&quot;Slide 38 - &amp;quot;On and on and on&amp;quot;&quot;/&gt;&lt;property id=&quot;20307&quot; value=&quot;471&quot;/&gt;&lt;/object&gt;&lt;object type=&quot;3&quot; unique_id=&quot;19807&quot;&gt;&lt;property id=&quot;20148&quot; value=&quot;5&quot;/&gt;&lt;property id=&quot;20300&quot; value=&quot;Slide 8 - &amp;quot;Knowing me, knowing you&amp;quot;&quot;/&gt;&lt;property id=&quot;20307&quot; value=&quot;476&quot;/&gt;&lt;/object&gt;&lt;object type=&quot;3&quot; unique_id=&quot;19808&quot;&gt;&lt;property id=&quot;20148&quot; value=&quot;5&quot;/&gt;&lt;property id=&quot;20300&quot; value=&quot;Slide 11 - &amp;quot;Librarians and teaching&amp;quot;&quot;/&gt;&lt;property id=&quot;20307&quot; value=&quot;477&quot;/&gt;&lt;/object&gt;&lt;object type=&quot;3&quot; unique_id=&quot;20087&quot;&gt;&lt;property id=&quot;20148&quot; value=&quot;5&quot;/&gt;&lt;property id=&quot;20300&quot; value=&quot;Slide 16 - &amp;quot;I have a dream&amp;quot;&quot;/&gt;&lt;property id=&quot;20307&quot; value=&quot;481&quot;/&gt;&lt;/object&gt;&lt;object type=&quot;3&quot; unique_id=&quot;20333&quot;&gt;&lt;property id=&quot;20148&quot; value=&quot;5&quot;/&gt;&lt;property id=&quot;20300&quot; value=&quot;Slide 7&quot;/&gt;&lt;property id=&quot;20307&quot; value=&quot;487&quot;/&gt;&lt;/object&gt;&lt;object type=&quot;3&quot; unique_id=&quot;20334&quot;&gt;&lt;property id=&quot;20148&quot; value=&quot;5&quot;/&gt;&lt;property id=&quot;20300&quot; value=&quot;Slide 15 - &amp;quot;The name of the game&amp;quot;&quot;/&gt;&lt;property id=&quot;20307&quot; value=&quot;485&quot;/&gt;&lt;/object&gt;&lt;object type=&quot;3&quot; unique_id=&quot;20335&quot;&gt;&lt;property id=&quot;20148&quot; value=&quot;5&quot;/&gt;&lt;property id=&quot;20300&quot; value=&quot;Slide 40&quot;/&gt;&lt;property id=&quot;20307&quot; value=&quot;486&quot;/&gt;&lt;/object&gt;&lt;object type=&quot;3&quot; unique_id=&quot;20359&quot;&gt;&lt;property id=&quot;20148&quot; value=&quot;5&quot;/&gt;&lt;property id=&quot;20300&quot; value=&quot;Slide 17 - &amp;quot;Super Troupers&amp;quot;&quot;/&gt;&lt;property id=&quot;20307&quot; value=&quot;488&quot;/&gt;&lt;/object&gt;&lt;object type=&quot;3&quot; unique_id=&quot;20361&quot;&gt;&lt;property id=&quot;20148&quot; value=&quot;5&quot;/&gt;&lt;property id=&quot;20300&quot; value=&quot;Slide 41 - &amp;quot;When all is said and done&amp;quot;&quot;/&gt;&lt;property id=&quot;20307&quot; value=&quot;490&quot;/&gt;&lt;/object&gt;&lt;object type=&quot;3&quot; unique_id=&quot;20431&quot;&gt;&lt;property id=&quot;20148&quot; value=&quot;5&quot;/&gt;&lt;property id=&quot;20300&quot; value=&quot;Slide 13 - &amp;quot;Arrival&amp;quot;&quot;/&gt;&lt;property id=&quot;20307&quot; value=&quot;494&quot;/&gt;&lt;/object&gt;&lt;object type=&quot;3&quot; unique_id=&quot;20455&quot;&gt;&lt;property id=&quot;20148&quot; value=&quot;5&quot;/&gt;&lt;property id=&quot;20300&quot; value=&quot;Slide 12 - &amp;quot;Gimme, Gimme, Gimme&amp;quot;&quot;/&gt;&lt;property id=&quot;20307&quot; value=&quot;495&quot;/&gt;&lt;/object&gt;&lt;object type=&quot;3&quot; unique_id=&quot;20456&quot;&gt;&lt;property id=&quot;20148&quot; value=&quot;5&quot;/&gt;&lt;property id=&quot;20300&quot; value=&quot;Slide 18&quot;/&gt;&lt;property id=&quot;20307&quot; value=&quot;496&quot;/&gt;&lt;/object&gt;&lt;object type=&quot;3&quot; unique_id=&quot;20457&quot;&gt;&lt;property id=&quot;20148&quot; value=&quot;5&quot;/&gt;&lt;property id=&quot;20300&quot; value=&quot;Slide 19 - &amp;quot;Initial mapping of Library workshops&amp;quot;&quot;/&gt;&lt;property id=&quot;20307&quot; value=&quot;497&quot;/&gt;&lt;/object&gt;&lt;object type=&quot;3&quot; unique_id=&quot;20458&quot;&gt;&lt;property id=&quot;20148&quot; value=&quot;5&quot;/&gt;&lt;property id=&quot;20300&quot; value=&quot;Slide 20 - &amp;quot;Where we are now&amp;quot;&quot;/&gt;&lt;property id=&quot;20307&quot; value=&quot;498&quot;/&gt;&lt;/object&gt;&lt;object type=&quot;3&quot; unique_id=&quot;20459&quot;&gt;&lt;property id=&quot;20148&quot; value=&quot;5&quot;/&gt;&lt;property id=&quot;20300&quot; value=&quot;Slide 37 - &amp;quot;“If you put me to the test, if you let me try………”&amp;quot;&quot;/&gt;&lt;property id=&quot;20307&quot; value=&quot;501&quot;/&gt;&lt;/object&gt;&lt;object type=&quot;3&quot; unique_id=&quot;20485&quot;&gt;&lt;property id=&quot;20148&quot; value=&quot;5&quot;/&gt;&lt;property id=&quot;20300&quot; value=&quot;Slide 9 - &amp;quot;What’s the name of the game?&amp;quot;&quot;/&gt;&lt;property id=&quot;20307&quot; value=&quot;502&quot;/&gt;&lt;/object&gt;&lt;object type=&quot;3&quot; unique_id=&quot;20537&quot;&gt;&lt;property id=&quot;20148&quot; value=&quot;5&quot;/&gt;&lt;property id=&quot;20300&quot; value=&quot;Slide 1&quot;/&gt;&lt;property id=&quot;20307&quot; value=&quot;504&quot;/&gt;&lt;/object&gt;&lt;object type=&quot;3&quot; unique_id=&quot;20538&quot;&gt;&lt;property id=&quot;20148&quot; value=&quot;5&quot;/&gt;&lt;property id=&quot;20300&quot; value=&quot;Slide 2 - &amp;quot;Welcome&amp;quot;&quot;/&gt;&lt;property id=&quot;20307&quot; value=&quot;503&quot;/&gt;&lt;/object&gt;&lt;object type=&quot;3&quot; unique_id=&quot;20539&quot;&gt;&lt;property id=&quot;20148&quot; value=&quot;5&quot;/&gt;&lt;property id=&quot;20300&quot; value=&quot;Slide 3 - &amp;quot;Middlesex University&amp;quot;&quot;/&gt;&lt;property id=&quot;20307&quot; value=&quot;506&quot;/&gt;&lt;/object&gt;&lt;object type=&quot;3&quot; unique_id=&quot;20540&quot;&gt;&lt;property id=&quot;20148&quot; value=&quot;5&quot;/&gt;&lt;property id=&quot;20300&quot; value=&quot;Slide 4 - &amp;quot;Library and Student Support&amp;quot;&quot;/&gt;&lt;property id=&quot;20307&quot; value=&quot;520&quot;/&gt;&lt;/object&gt;&lt;object type=&quot;3&quot; unique_id=&quot;20541&quot;&gt;&lt;property id=&quot;20148&quot; value=&quot;5&quot;/&gt;&lt;property id=&quot;20300&quot; value=&quot;Slide 5 - &amp;quot;Liaison Librarians – our role&amp;quot;&quot;/&gt;&lt;property id=&quot;20307&quot; value=&quot;521&quot;/&gt;&lt;/object&gt;&lt;object type=&quot;3&quot; unique_id=&quot;20542&quot;&gt;&lt;property id=&quot;20148&quot; value=&quot;5&quot;/&gt;&lt;property id=&quot;20300&quot; value=&quot;Slide 22 - &amp;quot;Thinking about resources&amp;quot;&quot;/&gt;&lt;property id=&quot;20307&quot; value=&quot;507&quot;/&gt;&lt;/object&gt;&lt;object type=&quot;3&quot; unique_id=&quot;20543&quot;&gt;&lt;property id=&quot;20148&quot; value=&quot;5&quot;/&gt;&lt;property id=&quot;20300&quot; value=&quot;Slide 23 - &amp;quot;Books&amp;quot;&quot;/&gt;&lt;property id=&quot;20307&quot; value=&quot;508&quot;/&gt;&lt;/object&gt;&lt;object type=&quot;3&quot; unique_id=&quot;20544&quot;&gt;&lt;property id=&quot;20148&quot; value=&quot;5&quot;/&gt;&lt;property id=&quot;20300&quot; value=&quot;Slide 24 - &amp;quot;Web page&amp;quot;&quot;/&gt;&lt;property id=&quot;20307&quot; value=&quot;509&quot;/&gt;&lt;/object&gt;&lt;object type=&quot;3&quot; unique_id=&quot;20545&quot;&gt;&lt;property id=&quot;20148&quot; value=&quot;5&quot;/&gt;&lt;property id=&quot;20300&quot; value=&quot;Slide 25 - &amp;quot;Newspaper&amp;quot;&quot;/&gt;&lt;property id=&quot;20307&quot; value=&quot;510&quot;/&gt;&lt;/object&gt;&lt;object type=&quot;3&quot; unique_id=&quot;20546&quot;&gt;&lt;property id=&quot;20148&quot; value=&quot;5&quot;/&gt;&lt;property id=&quot;20300&quot; value=&quot;Slide 26 - &amp;quot;Journal&amp;quot;&quot;/&gt;&lt;property id=&quot;20307&quot; value=&quot;511&quot;/&gt;&lt;/object&gt;&lt;object type=&quot;3&quot; unique_id=&quot;20547&quot;&gt;&lt;property id=&quot;20148&quot; value=&quot;5&quot;/&gt;&lt;property id=&quot;20300&quot; value=&quot;Slide 27 - &amp;quot;Popular (trade) journal&amp;quot;&quot;/&gt;&lt;property id=&quot;20307&quot; value=&quot;512&quot;/&gt;&lt;/object&gt;&lt;object type=&quot;3&quot; unique_id=&quot;20548&quot;&gt;&lt;property id=&quot;20148&quot; value=&quot;5&quot;/&gt;&lt;property id=&quot;20300&quot; value=&quot;Slide 28 - &amp;quot;Find out more&amp;#x0D;&amp;#x0A;&amp;#x0D;&amp;#x0A;MyUniHub &amp;gt; MyStudy &amp;gt; MyLibrary &amp;gt; Library Subject Guides &amp;quot;&quot;/&gt;&lt;property id=&quot;20307&quot; value=&quot;513&quot;/&gt;&lt;/object&gt;&lt;object type=&quot;3&quot; unique_id=&quot;20549&quot;&gt;&lt;property id=&quot;20148&quot; value=&quot;5&quot;/&gt;&lt;property id=&quot;20300&quot; value=&quot;Slide 30 - &amp;quot;The real thing&amp;quot;&quot;/&gt;&lt;property id=&quot;20307&quot; value=&quot;514&quot;/&gt;&lt;/object&gt;&lt;object type=&quot;3&quot; unique_id=&quot;20550&quot;&gt;&lt;property id=&quot;20148&quot; value=&quot;5&quot;/&gt;&lt;property id=&quot;20300&quot; value=&quot;Slide 31 - &amp;quot;Finding resources&amp;#x0D;&amp;#x0A;myUniHub &amp;gt; My Study &amp;gt; My Library&amp;#x0D;&amp;#x0A;&amp;#x0D;&amp;#x0A;&amp;quot;&quot;/&gt;&lt;property id=&quot;20307&quot; value=&quot;515&quot;/&gt;&lt;/object&gt;&lt;object type=&quot;3&quot; unique_id=&quot;20551&quot;&gt;&lt;property id=&quot;20148&quot; value=&quot;5&quot;/&gt;&lt;property id=&quot;20300&quot; value=&quot;Slide 32 - &amp;quot;Google vs Summon&amp;quot;&quot;/&gt;&lt;property id=&quot;20307&quot; value=&quot;516&quot;/&gt;&lt;/object&gt;&lt;object type=&quot;3&quot; unique_id=&quot;20552&quot;&gt;&lt;property id=&quot;20148&quot; value=&quot;5&quot;/&gt;&lt;property id=&quot;20300&quot; value=&quot;Slide 33 - &amp;quot;Evaluating information&amp;quot;&quot;/&gt;&lt;property id=&quot;20307&quot; value=&quot;517&quot;/&gt;&lt;/object&gt;&lt;object type=&quot;3&quot; unique_id=&quot;20553&quot;&gt;&lt;property id=&quot;20148&quot; value=&quot;5&quot;/&gt;&lt;property id=&quot;20300&quot; value=&quot;Slide 34 - &amp;quot;Evaluating information&amp;quot;&quot;/&gt;&lt;property id=&quot;20307&quot; value=&quot;518&quot;/&gt;&lt;/object&gt;&lt;object type=&quot;3&quot; unique_id=&quot;20554&quot;&gt;&lt;property id=&quot;20148&quot; value=&quot;5&quot;/&gt;&lt;property id=&quot;20300&quot; value=&quot;Slide 35&quot;/&gt;&lt;property id=&quot;20307&quot; value=&quot;519&quot;/&gt;&lt;/object&gt;&lt;object type=&quot;3&quot; unique_id=&quot;20555&quot;&gt;&lt;property id=&quot;20148&quot; value=&quot;5&quot;/&gt;&lt;property id=&quot;20300&quot; value=&quot;Slide 42&quot;/&gt;&lt;property id=&quot;20307&quot; value=&quot;505&quot;/&gt;&lt;/object&gt;&lt;object type=&quot;3&quot; unique_id=&quot;20600&quot;&gt;&lt;property id=&quot;20148&quot; value=&quot;5&quot;/&gt;&lt;property id=&quot;20300&quot; value=&quot;Slide 6 - &amp;quot;And now….&amp;quot;&quot;/&gt;&lt;property id=&quot;20307&quot; value=&quot;522&quot;/&gt;&lt;/object&gt;&lt;/object&gt;&lt;object type=&quot;8&quot; unique_id=&quot;10038&quot;&gt;&lt;/object&gt;&lt;/object&gt;&lt;/database&gt;"/>
  <p:tag name="SECTOMILLISECCONVERTED" val="1"/>
</p:tagLst>
</file>

<file path=ppt/theme/theme1.xml><?xml version="1.0" encoding="utf-8"?>
<a:theme xmlns:a="http://schemas.openxmlformats.org/drawingml/2006/main" name="Default Design">
  <a:themeElements>
    <a:clrScheme name="Custom 2">
      <a:dk1>
        <a:srgbClr val="00CC99"/>
      </a:dk1>
      <a:lt1>
        <a:srgbClr val="FFFFFF"/>
      </a:lt1>
      <a:dk2>
        <a:srgbClr val="6282BF"/>
      </a:dk2>
      <a:lt2>
        <a:srgbClr val="000000"/>
      </a:lt2>
      <a:accent1>
        <a:srgbClr val="0099CC"/>
      </a:accent1>
      <a:accent2>
        <a:srgbClr val="A9AB87"/>
      </a:accent2>
      <a:accent3>
        <a:srgbClr val="B7C1DC"/>
      </a:accent3>
      <a:accent4>
        <a:srgbClr val="DADADA"/>
      </a:accent4>
      <a:accent5>
        <a:srgbClr val="AACAE2"/>
      </a:accent5>
      <a:accent6>
        <a:srgbClr val="999B7A"/>
      </a:accent6>
      <a:hlink>
        <a:srgbClr val="FF0000"/>
      </a:hlink>
      <a:folHlink>
        <a:srgbClr val="F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28315</TotalTime>
  <Words>3177</Words>
  <Application>Microsoft Office PowerPoint</Application>
  <PresentationFormat>On-screen Show (4:3)</PresentationFormat>
  <Paragraphs>328</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Professionalism</vt:lpstr>
      <vt:lpstr>Onwards and upwards</vt:lpstr>
      <vt:lpstr>PowerPoint Presentation</vt:lpstr>
      <vt:lpstr>PowerPoint Presentation</vt:lpstr>
      <vt:lpstr>PowerPoint Presentation</vt:lpstr>
      <vt:lpstr>PowerPoint Presentation</vt:lpstr>
      <vt:lpstr>References</vt:lpstr>
    </vt:vector>
  </TitlesOfParts>
  <Company>mecompany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Middlesex presentation</dc:title>
  <dc:creator>Lara</dc:creator>
  <cp:lastModifiedBy>Vanessa Hill</cp:lastModifiedBy>
  <cp:revision>1930</cp:revision>
  <cp:lastPrinted>2017-04-03T10:57:21Z</cp:lastPrinted>
  <dcterms:created xsi:type="dcterms:W3CDTF">2012-03-26T10:37:57Z</dcterms:created>
  <dcterms:modified xsi:type="dcterms:W3CDTF">2017-04-04T10:18:38Z</dcterms:modified>
</cp:coreProperties>
</file>