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604" r:id="rId3"/>
    <p:sldId id="601" r:id="rId4"/>
    <p:sldId id="609" r:id="rId5"/>
    <p:sldId id="590" r:id="rId6"/>
    <p:sldId id="582" r:id="rId7"/>
    <p:sldId id="611" r:id="rId8"/>
    <p:sldId id="613" r:id="rId9"/>
    <p:sldId id="592" r:id="rId10"/>
    <p:sldId id="614" r:id="rId11"/>
    <p:sldId id="610" r:id="rId12"/>
    <p:sldId id="584" r:id="rId13"/>
    <p:sldId id="585" r:id="rId14"/>
    <p:sldId id="607" r:id="rId15"/>
    <p:sldId id="608" r:id="rId16"/>
  </p:sldIdLst>
  <p:sldSz cx="9144000" cy="6858000" type="screen4x3"/>
  <p:notesSz cx="6811963" cy="9942513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1">
          <p15:clr>
            <a:srgbClr val="A4A3A4"/>
          </p15:clr>
        </p15:guide>
        <p15:guide id="2" orient="horz" pos="762">
          <p15:clr>
            <a:srgbClr val="A4A3A4"/>
          </p15:clr>
        </p15:guide>
        <p15:guide id="3" orient="horz" pos="1934">
          <p15:clr>
            <a:srgbClr val="A4A3A4"/>
          </p15:clr>
        </p15:guide>
        <p15:guide id="4" orient="horz" pos="1541">
          <p15:clr>
            <a:srgbClr val="A4A3A4"/>
          </p15:clr>
        </p15:guide>
        <p15:guide id="5" orient="horz" pos="4122">
          <p15:clr>
            <a:srgbClr val="A4A3A4"/>
          </p15:clr>
        </p15:guide>
        <p15:guide id="6" orient="horz" pos="1144">
          <p15:clr>
            <a:srgbClr val="A4A3A4"/>
          </p15:clr>
        </p15:guide>
        <p15:guide id="7" orient="horz" pos="3214">
          <p15:clr>
            <a:srgbClr val="A4A3A4"/>
          </p15:clr>
        </p15:guide>
        <p15:guide id="8" orient="horz" pos="622">
          <p15:clr>
            <a:srgbClr val="A4A3A4"/>
          </p15:clr>
        </p15:guide>
        <p15:guide id="9" pos="5521">
          <p15:clr>
            <a:srgbClr val="A4A3A4"/>
          </p15:clr>
        </p15:guide>
        <p15:guide id="10" pos="2879">
          <p15:clr>
            <a:srgbClr val="A4A3A4"/>
          </p15:clr>
        </p15:guide>
        <p15:guide id="11" pos="385">
          <p15:clr>
            <a:srgbClr val="A4A3A4"/>
          </p15:clr>
        </p15:guide>
        <p15:guide id="12" pos="2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000099"/>
    <a:srgbClr val="FFDDDD"/>
    <a:srgbClr val="C1FFEF"/>
    <a:srgbClr val="D1F0FF"/>
    <a:srgbClr val="FFFFCC"/>
    <a:srgbClr val="9900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9" autoAdjust="0"/>
    <p:restoredTop sz="48520" autoAdjust="0"/>
  </p:normalViewPr>
  <p:slideViewPr>
    <p:cSldViewPr snapToGrid="0">
      <p:cViewPr varScale="1">
        <p:scale>
          <a:sx n="36" d="100"/>
          <a:sy n="36" d="100"/>
        </p:scale>
        <p:origin x="-1140" y="-84"/>
      </p:cViewPr>
      <p:guideLst>
        <p:guide orient="horz" pos="1251"/>
        <p:guide orient="horz" pos="762"/>
        <p:guide orient="horz" pos="1934"/>
        <p:guide orient="horz" pos="1541"/>
        <p:guide orient="horz" pos="4122"/>
        <p:guide orient="horz" pos="1144"/>
        <p:guide orient="horz" pos="3214"/>
        <p:guide orient="horz" pos="622"/>
        <p:guide pos="5521"/>
        <p:guide pos="2879"/>
        <p:guide pos="385"/>
        <p:guide pos="220"/>
      </p:guideLst>
    </p:cSldViewPr>
  </p:slideViewPr>
  <p:outlineViewPr>
    <p:cViewPr>
      <p:scale>
        <a:sx n="33" d="100"/>
        <a:sy n="33" d="100"/>
      </p:scale>
      <p:origin x="0" y="3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54" y="-10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116" y="1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5389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116" y="9445389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1D1E955-100A-4677-825B-517121F4AE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2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9" y="1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FD8B2EB2-7A82-4064-808F-2DB974F0EF8B}" type="datetimeFigureOut">
              <a:rPr lang="en-GB"/>
              <a:pPr/>
              <a:t>04/01/2018</a:t>
            </a:fld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2695"/>
            <a:ext cx="544957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3663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GB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9" y="9443663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1" tIns="47865" rIns="95731" bIns="478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1E0B144C-A85E-4710-B333-86FC076D6E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34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AE</a:t>
            </a:r>
          </a:p>
          <a:p>
            <a:endParaRPr lang="en-GB" b="1" dirty="0"/>
          </a:p>
          <a:p>
            <a:r>
              <a:rPr lang="en-GB" b="0" dirty="0"/>
              <a:t>Intros</a:t>
            </a:r>
            <a:r>
              <a:rPr lang="en-GB" b="0" dirty="0" smtClean="0"/>
              <a:t>.</a:t>
            </a:r>
          </a:p>
          <a:p>
            <a:endParaRPr lang="en-GB" b="0" dirty="0" smtClean="0"/>
          </a:p>
          <a:p>
            <a:r>
              <a:rPr lang="en-GB" b="0" dirty="0" smtClean="0"/>
              <a:t>Adam Edwards: Library Liaison Manager</a:t>
            </a:r>
            <a:r>
              <a:rPr lang="en-GB" b="0" baseline="0" dirty="0" smtClean="0"/>
              <a:t> for Law, Science and Technology and Collaborative Partners.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Vanessa Hill: Service Development Liaison Librarian: Computing, Product Design and Engineering, Maths and Stats.</a:t>
            </a:r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baseline="0" dirty="0"/>
          </a:p>
          <a:p>
            <a:endParaRPr lang="en-GB" b="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144C-A85E-4710-B333-86FC076D6EFE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AE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Developments in technology</a:t>
            </a:r>
            <a:r>
              <a:rPr lang="en-GB" b="0" baseline="0" dirty="0" smtClean="0"/>
              <a:t>, the </a:t>
            </a:r>
            <a:r>
              <a:rPr lang="en-GB" b="1" baseline="0" dirty="0" smtClean="0"/>
              <a:t>advent of the Internet</a:t>
            </a:r>
            <a:r>
              <a:rPr lang="en-GB" b="0" baseline="0" dirty="0" smtClean="0"/>
              <a:t>, the </a:t>
            </a:r>
            <a:r>
              <a:rPr lang="en-GB" b="1" baseline="0" dirty="0" smtClean="0"/>
              <a:t>proliferation of information </a:t>
            </a:r>
            <a:r>
              <a:rPr lang="en-GB" b="0" baseline="0" dirty="0" smtClean="0"/>
              <a:t>and </a:t>
            </a:r>
            <a:r>
              <a:rPr lang="en-GB" b="1" baseline="0" dirty="0" smtClean="0"/>
              <a:t>ease of access to this information </a:t>
            </a:r>
            <a:r>
              <a:rPr lang="en-GB" b="0" baseline="0" dirty="0" smtClean="0"/>
              <a:t>has changed everything for librarians.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Information is ubiquitous </a:t>
            </a:r>
            <a:r>
              <a:rPr lang="en-GB" b="0" baseline="0" dirty="0" smtClean="0"/>
              <a:t>and students can now </a:t>
            </a:r>
            <a:r>
              <a:rPr lang="en-GB" b="1" baseline="0" dirty="0" smtClean="0"/>
              <a:t>go it alone</a:t>
            </a:r>
            <a:r>
              <a:rPr lang="en-GB" b="0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Online databases and Resource Discovery tools make </a:t>
            </a:r>
            <a:r>
              <a:rPr lang="en-GB" b="1" baseline="0" dirty="0" smtClean="0"/>
              <a:t>searching for academic information easier</a:t>
            </a:r>
            <a:r>
              <a:rPr lang="en-GB" b="0" baseline="0" dirty="0" smtClean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Therefore we </a:t>
            </a:r>
            <a:r>
              <a:rPr lang="en-GB" b="1" baseline="0" dirty="0" smtClean="0"/>
              <a:t>don’t really need to teach traditional library skills </a:t>
            </a:r>
            <a:r>
              <a:rPr lang="en-GB" b="0" baseline="0" dirty="0" smtClean="0"/>
              <a:t>i.e. process….how to use databases, e-resources and so 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But we do need to teach students to be </a:t>
            </a:r>
            <a:r>
              <a:rPr lang="en-GB" b="1" baseline="0" dirty="0" smtClean="0"/>
              <a:t>information literate </a:t>
            </a:r>
            <a:r>
              <a:rPr lang="en-GB" b="0" baseline="0" dirty="0" smtClean="0"/>
              <a:t>with the ability to </a:t>
            </a:r>
            <a:r>
              <a:rPr lang="en-GB" b="1" baseline="0" dirty="0" smtClean="0"/>
              <a:t>critically evaluate the information they find.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 </a:t>
            </a:r>
            <a:r>
              <a:rPr lang="en-GB" b="0" baseline="0" dirty="0" smtClean="0"/>
              <a:t>We now have </a:t>
            </a:r>
            <a:r>
              <a:rPr lang="en-GB" b="1" baseline="0" dirty="0" smtClean="0"/>
              <a:t>time</a:t>
            </a:r>
            <a:r>
              <a:rPr lang="en-GB" b="0" baseline="0" dirty="0" smtClean="0"/>
              <a:t> to do this in library workshops.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Teaching is more </a:t>
            </a:r>
            <a:r>
              <a:rPr lang="en-GB" b="1" baseline="0" dirty="0" smtClean="0"/>
              <a:t>fun</a:t>
            </a:r>
            <a:r>
              <a:rPr lang="en-GB" b="0" baseline="0" dirty="0" smtClean="0"/>
              <a:t> for the </a:t>
            </a:r>
            <a:r>
              <a:rPr lang="en-GB" b="1" baseline="0" dirty="0" smtClean="0"/>
              <a:t>students</a:t>
            </a:r>
            <a:r>
              <a:rPr lang="en-GB" b="0" baseline="0" dirty="0" smtClean="0"/>
              <a:t> and for </a:t>
            </a:r>
            <a:r>
              <a:rPr lang="en-GB" b="1" baseline="0" dirty="0" smtClean="0"/>
              <a:t>us</a:t>
            </a:r>
            <a:r>
              <a:rPr lang="en-GB" b="0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And the changes we have made seem to have an</a:t>
            </a:r>
            <a:r>
              <a:rPr lang="en-GB" b="1" baseline="0" dirty="0" smtClean="0"/>
              <a:t> impact </a:t>
            </a:r>
            <a:r>
              <a:rPr lang="en-GB" b="0" baseline="0" dirty="0" smtClean="0"/>
              <a:t>on grades.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schemeClr val="bg2"/>
              </a:solidFill>
              <a:latin typeface="Calibri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solidFill>
                <a:schemeClr val="bg2"/>
              </a:solidFill>
              <a:latin typeface="Calibri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solidFill>
                <a:schemeClr val="bg2"/>
              </a:solidFill>
              <a:latin typeface="Calibr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41EABC-C2A5-4AC2-A097-17F39A8F0D4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22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VH</a:t>
            </a:r>
          </a:p>
          <a:p>
            <a:endParaRPr lang="en-GB" dirty="0" smtClean="0"/>
          </a:p>
          <a:p>
            <a:r>
              <a:rPr lang="en-GB" dirty="0" smtClean="0"/>
              <a:t>Finally….</a:t>
            </a:r>
          </a:p>
          <a:p>
            <a:endParaRPr lang="en-GB" dirty="0" smtClean="0"/>
          </a:p>
          <a:p>
            <a:r>
              <a:rPr lang="en-GB" dirty="0" smtClean="0"/>
              <a:t>You </a:t>
            </a:r>
            <a:r>
              <a:rPr lang="en-GB" dirty="0"/>
              <a:t>can find out more about our </a:t>
            </a:r>
            <a:r>
              <a:rPr lang="en-GB" b="1" dirty="0"/>
              <a:t>games and activities </a:t>
            </a:r>
            <a:r>
              <a:rPr lang="en-GB" dirty="0"/>
              <a:t>including </a:t>
            </a:r>
            <a:r>
              <a:rPr lang="en-GB" b="1" dirty="0"/>
              <a:t>templates</a:t>
            </a:r>
            <a:r>
              <a:rPr lang="en-GB" dirty="0"/>
              <a:t> and </a:t>
            </a:r>
            <a:r>
              <a:rPr lang="en-GB" b="1" dirty="0"/>
              <a:t>instructions</a:t>
            </a:r>
            <a:r>
              <a:rPr lang="en-GB" dirty="0"/>
              <a:t> for use, plus </a:t>
            </a:r>
            <a:r>
              <a:rPr lang="en-GB" b="1" dirty="0"/>
              <a:t>lesson plans </a:t>
            </a:r>
            <a:r>
              <a:rPr lang="en-GB" dirty="0"/>
              <a:t>on this website.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‘Bibliography’ </a:t>
            </a:r>
            <a:r>
              <a:rPr lang="en-GB" dirty="0" smtClean="0"/>
              <a:t>tab provides </a:t>
            </a:r>
            <a:r>
              <a:rPr lang="en-GB" dirty="0"/>
              <a:t>details </a:t>
            </a:r>
            <a:r>
              <a:rPr lang="en-GB" dirty="0" smtClean="0"/>
              <a:t>of a </a:t>
            </a:r>
            <a:r>
              <a:rPr lang="en-GB" dirty="0"/>
              <a:t>number of papers that we have </a:t>
            </a:r>
            <a:r>
              <a:rPr lang="en-GB" dirty="0" smtClean="0"/>
              <a:t>written on the subject </a:t>
            </a:r>
            <a:r>
              <a:rPr lang="en-GB" dirty="0"/>
              <a:t>plus our joint doctorate which stems from our use of games and activities in library workshops.</a:t>
            </a:r>
          </a:p>
          <a:p>
            <a:endParaRPr lang="en-GB" dirty="0"/>
          </a:p>
          <a:p>
            <a:r>
              <a:rPr lang="en-GB" dirty="0"/>
              <a:t>Over the last few years we have run </a:t>
            </a:r>
            <a:r>
              <a:rPr lang="en-GB" b="1" dirty="0" smtClean="0"/>
              <a:t>several one </a:t>
            </a:r>
            <a:r>
              <a:rPr lang="en-GB" b="1" dirty="0"/>
              <a:t>day workshops </a:t>
            </a:r>
            <a:r>
              <a:rPr lang="en-GB" dirty="0"/>
              <a:t>for CILIP, school and NHS librarians and details of these plus our contact </a:t>
            </a:r>
            <a:r>
              <a:rPr lang="en-GB" dirty="0" smtClean="0"/>
              <a:t>information is available </a:t>
            </a:r>
            <a:r>
              <a:rPr lang="en-GB" dirty="0"/>
              <a:t>if anyone is interested in </a:t>
            </a:r>
            <a:r>
              <a:rPr lang="en-GB" dirty="0" smtClean="0"/>
              <a:t>a longer workshop..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144C-A85E-4710-B333-86FC076D6EF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41EABC-C2A5-4AC2-A097-17F39A8F0D4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79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41EABC-C2A5-4AC2-A097-17F39A8F0D4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57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check refs.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144C-A85E-4710-B333-86FC076D6EF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53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144C-A85E-4710-B333-86FC076D6EF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1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At Middlesex University we are increasingly using games and other play related activities as a way of enhancing our information literacy teaching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In doing so we have moved away from a traditional didactic behaviourist style of teaching</a:t>
            </a:r>
            <a:r>
              <a:rPr lang="en-GB" b="0" baseline="0" dirty="0"/>
              <a:t> much loved by </a:t>
            </a:r>
            <a:r>
              <a:rPr lang="en-GB" b="0" baseline="0" dirty="0" smtClean="0"/>
              <a:t>many librarians</a:t>
            </a:r>
            <a:r>
              <a:rPr lang="en-GB" b="0" baseline="0" dirty="0"/>
              <a:t>.</a:t>
            </a: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When</a:t>
            </a:r>
            <a:r>
              <a:rPr lang="en-GB" b="0" baseline="0" dirty="0"/>
              <a:t> we talk about the use of games, we are not talking Monopoly or Scrabble, but rather we use the language of games e.g. decision making, </a:t>
            </a:r>
            <a:r>
              <a:rPr lang="en-GB" b="0" baseline="0" dirty="0" smtClean="0"/>
              <a:t>interaction, teamwork</a:t>
            </a:r>
            <a:r>
              <a:rPr lang="en-GB" b="0" baseline="0" dirty="0"/>
              <a:t>, competition, problem solving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/>
              <a:t>This is commonly referred to as Gamification.</a:t>
            </a:r>
            <a:endParaRPr lang="en-GB" b="0" dirty="0"/>
          </a:p>
          <a:p>
            <a:pPr marL="171450" marR="0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171450" marR="0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During the next 30 mins we will:</a:t>
            </a:r>
          </a:p>
          <a:p>
            <a:pPr marL="628650" marR="0" lvl="1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Explain how our pedagogy changed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the principles that now underpin all our teaching in library workshops</a:t>
            </a:r>
            <a:endParaRPr lang="en-GB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628650" marR="0" lvl="1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Consider how gamification works in our context and how it enhances information literacy</a:t>
            </a:r>
          </a:p>
          <a:p>
            <a:pPr marL="628650" marR="0" lvl="1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Explore the value of using games as a tool to encourage engagement, interaction and reflection in library workshops</a:t>
            </a:r>
          </a:p>
          <a:p>
            <a:pPr marL="628650" marR="0" lvl="1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Delegates will also have an opportunity to try out one of our games.</a:t>
            </a:r>
          </a:p>
          <a:p>
            <a:pPr marL="457200" marR="0" lvl="1" indent="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144C-A85E-4710-B333-86FC076D6EF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800" b="1" dirty="0" smtClean="0">
                <a:solidFill>
                  <a:schemeClr val="bg2"/>
                </a:solidFill>
                <a:latin typeface="Calibri" charset="0"/>
              </a:rPr>
              <a:t>VH</a:t>
            </a:r>
          </a:p>
          <a:p>
            <a:endParaRPr lang="en-GB" sz="800" b="0" dirty="0" smtClean="0">
              <a:solidFill>
                <a:schemeClr val="bg2"/>
              </a:solidFill>
              <a:latin typeface="Calibri" charset="0"/>
            </a:endParaRPr>
          </a:p>
          <a:p>
            <a:r>
              <a:rPr lang="en-GB" sz="800" b="0" dirty="0" smtClean="0">
                <a:solidFill>
                  <a:schemeClr val="bg2"/>
                </a:solidFill>
                <a:latin typeface="Calibri" charset="0"/>
              </a:rPr>
              <a:t>As</a:t>
            </a: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 Adam has mentioned our </a:t>
            </a: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library workshops </a:t>
            </a: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used to be very traditional. They were:</a:t>
            </a:r>
            <a:endParaRPr lang="en-GB" sz="800" b="0" baseline="0" dirty="0">
              <a:solidFill>
                <a:schemeClr val="bg2"/>
              </a:solidFill>
              <a:latin typeface="Calibri" charset="0"/>
            </a:endParaRPr>
          </a:p>
          <a:p>
            <a:endParaRPr lang="en-GB" sz="800" b="0" baseline="0" dirty="0">
              <a:solidFill>
                <a:schemeClr val="bg2"/>
              </a:solidFill>
              <a:latin typeface="Calibri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Teacher 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Didactic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Lots of demos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Too much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Little student engagement or interaction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Tedious for us and the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Very little learning or development of skills.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b="0" baseline="0" dirty="0">
              <a:solidFill>
                <a:schemeClr val="bg2"/>
              </a:solidFill>
              <a:latin typeface="Calibr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All this changed in late 2010 when </a:t>
            </a: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I </a:t>
            </a: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attended a workshop on </a:t>
            </a:r>
            <a:r>
              <a:rPr lang="en-GB" sz="800" b="0" dirty="0">
                <a:solidFill>
                  <a:schemeClr val="bg2"/>
                </a:solidFill>
                <a:latin typeface="Calibri" charset="0"/>
              </a:rPr>
              <a:t>‘Teaching information literacy in HE workshop’</a:t>
            </a: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 at CILIP facilitated by Sharon </a:t>
            </a:r>
            <a:r>
              <a:rPr lang="en-GB" sz="800" b="0" baseline="0" dirty="0" err="1">
                <a:solidFill>
                  <a:schemeClr val="bg2"/>
                </a:solidFill>
                <a:latin typeface="Calibri" charset="0"/>
              </a:rPr>
              <a:t>Markless</a:t>
            </a: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800" b="0" baseline="0" dirty="0" smtClean="0">
              <a:solidFill>
                <a:schemeClr val="bg2"/>
              </a:solidFill>
              <a:latin typeface="Calibr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What I took away from this workshop are 5 learning principles which now form </a:t>
            </a: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the basis of how we now teach and are always at the back of our mind when designing </a:t>
            </a: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library workshops.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800" b="0" baseline="0" dirty="0" smtClean="0">
              <a:solidFill>
                <a:schemeClr val="bg2"/>
              </a:solidFill>
              <a:latin typeface="Calibr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These are:</a:t>
            </a:r>
            <a:endParaRPr lang="en-GB" sz="800" b="0" baseline="0" dirty="0">
              <a:solidFill>
                <a:schemeClr val="bg2"/>
              </a:solidFill>
              <a:latin typeface="Calibri" charset="0"/>
            </a:endParaRPr>
          </a:p>
          <a:p>
            <a:endParaRPr lang="en-GB" sz="800" dirty="0">
              <a:solidFill>
                <a:schemeClr val="bg2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GB" sz="800" b="1" dirty="0">
                <a:solidFill>
                  <a:schemeClr val="bg2"/>
                </a:solidFill>
                <a:latin typeface="Calibri" charset="0"/>
              </a:rPr>
              <a:t>Don’t try and cover too much: </a:t>
            </a:r>
            <a:r>
              <a:rPr lang="en-GB" sz="800" b="0" dirty="0">
                <a:solidFill>
                  <a:schemeClr val="bg2"/>
                </a:solidFill>
                <a:latin typeface="Calibri" charset="0"/>
              </a:rPr>
              <a:t>We teach 3-5 times more</a:t>
            </a: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 than students will take in, so concentrate on what will make the biggest difference</a:t>
            </a: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. Everything else can be consigned to the online learning environment.</a:t>
            </a:r>
            <a:endParaRPr lang="en-GB" sz="800" b="0" baseline="0" dirty="0">
              <a:solidFill>
                <a:schemeClr val="bg2"/>
              </a:solidFill>
              <a:latin typeface="Calibri" charset="0"/>
            </a:endParaRPr>
          </a:p>
          <a:p>
            <a:pPr>
              <a:buFontTx/>
              <a:buNone/>
            </a:pPr>
            <a:endParaRPr lang="en-GB" sz="800" b="0" baseline="0" dirty="0">
              <a:solidFill>
                <a:schemeClr val="bg2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GB" sz="800" b="1" baseline="0" dirty="0">
                <a:solidFill>
                  <a:schemeClr val="bg2"/>
                </a:solidFill>
                <a:latin typeface="Calibri" charset="0"/>
              </a:rPr>
              <a:t>Don’t try and clone your own expertise: </a:t>
            </a: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It’s not possible to distil your </a:t>
            </a: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own expertise </a:t>
            </a: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in to a one hour </a:t>
            </a: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workshop. Students are unlikely to approach information retrieval in the way that we do.</a:t>
            </a:r>
            <a:endParaRPr lang="en-GB" sz="800" b="0" dirty="0">
              <a:solidFill>
                <a:schemeClr val="bg2"/>
              </a:solidFill>
              <a:latin typeface="Calibri" charset="0"/>
            </a:endParaRPr>
          </a:p>
          <a:p>
            <a:pPr>
              <a:buFontTx/>
              <a:buNone/>
            </a:pPr>
            <a:endParaRPr lang="en-GB" sz="800" b="0" dirty="0">
              <a:solidFill>
                <a:schemeClr val="bg2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GB" sz="800" b="1" dirty="0">
                <a:solidFill>
                  <a:schemeClr val="bg2"/>
                </a:solidFill>
                <a:latin typeface="Calibri" charset="0"/>
              </a:rPr>
              <a:t>Discussion is powerful: </a:t>
            </a:r>
            <a:r>
              <a:rPr lang="en-GB" sz="800" b="0" dirty="0">
                <a:solidFill>
                  <a:schemeClr val="bg2"/>
                </a:solidFill>
                <a:latin typeface="Calibri" charset="0"/>
              </a:rPr>
              <a:t>We can learn a lot about their understanding from the questions they ask and the feedback they give</a:t>
            </a:r>
            <a:r>
              <a:rPr lang="en-GB" sz="800" b="0" dirty="0" smtClean="0">
                <a:solidFill>
                  <a:schemeClr val="bg2"/>
                </a:solidFill>
                <a:latin typeface="Calibri" charset="0"/>
              </a:rPr>
              <a:t>. What we hear, what they say, what they don’t say can help guide the content of a workshop.</a:t>
            </a:r>
            <a:endParaRPr lang="en-GB" sz="800" b="0" baseline="0" dirty="0">
              <a:solidFill>
                <a:schemeClr val="bg2"/>
              </a:solidFill>
              <a:latin typeface="Calibri" charset="0"/>
            </a:endParaRPr>
          </a:p>
          <a:p>
            <a:pPr>
              <a:buFontTx/>
              <a:buChar char="•"/>
            </a:pPr>
            <a:endParaRPr lang="en-GB" sz="800" b="1" dirty="0">
              <a:solidFill>
                <a:schemeClr val="bg2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GB" sz="800" b="1" dirty="0">
                <a:solidFill>
                  <a:schemeClr val="bg2"/>
                </a:solidFill>
                <a:latin typeface="Calibri" charset="0"/>
              </a:rPr>
              <a:t>Learning by doing is empowering:</a:t>
            </a:r>
            <a:r>
              <a:rPr lang="en-GB" sz="800" dirty="0">
                <a:solidFill>
                  <a:schemeClr val="bg2"/>
                </a:solidFill>
                <a:latin typeface="Calibri" charset="0"/>
              </a:rPr>
              <a:t> </a:t>
            </a:r>
            <a:r>
              <a:rPr lang="en-GB" sz="800" b="0" dirty="0">
                <a:solidFill>
                  <a:schemeClr val="bg2"/>
                </a:solidFill>
                <a:latin typeface="Calibri" charset="0"/>
              </a:rPr>
              <a:t>Let students discover for </a:t>
            </a:r>
            <a:r>
              <a:rPr lang="en-GB" sz="800" b="0" dirty="0" smtClean="0">
                <a:solidFill>
                  <a:schemeClr val="bg2"/>
                </a:solidFill>
                <a:latin typeface="Calibri" charset="0"/>
              </a:rPr>
              <a:t>themselves…..together,</a:t>
            </a: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 </a:t>
            </a: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encourage active participation through a variety of </a:t>
            </a:r>
            <a:r>
              <a:rPr lang="en-GB" sz="800" b="0" baseline="0" dirty="0" smtClean="0">
                <a:solidFill>
                  <a:schemeClr val="bg2"/>
                </a:solidFill>
                <a:latin typeface="Calibri" charset="0"/>
              </a:rPr>
              <a:t>activities, learn from their mistakes and find solutions when things don’t work. </a:t>
            </a:r>
            <a:endParaRPr lang="en-GB" sz="800" dirty="0">
              <a:solidFill>
                <a:schemeClr val="bg2"/>
              </a:solidFill>
              <a:latin typeface="Calibri" charset="0"/>
            </a:endParaRPr>
          </a:p>
          <a:p>
            <a:pPr>
              <a:buFontTx/>
              <a:buChar char="•"/>
            </a:pPr>
            <a:endParaRPr lang="en-GB" sz="800" b="1" dirty="0">
              <a:solidFill>
                <a:schemeClr val="bg2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GB" sz="800" b="1" dirty="0">
                <a:solidFill>
                  <a:schemeClr val="bg2"/>
                </a:solidFill>
                <a:latin typeface="Calibri" charset="0"/>
              </a:rPr>
              <a:t>Students should be learners, not the taught,</a:t>
            </a:r>
            <a:r>
              <a:rPr lang="en-GB" sz="800" b="1" baseline="0" dirty="0">
                <a:solidFill>
                  <a:schemeClr val="bg2"/>
                </a:solidFill>
                <a:latin typeface="Calibri" charset="0"/>
              </a:rPr>
              <a:t> </a:t>
            </a:r>
            <a:r>
              <a:rPr lang="en-GB" sz="800" b="1" dirty="0">
                <a:solidFill>
                  <a:schemeClr val="bg2"/>
                </a:solidFill>
                <a:latin typeface="Calibri" charset="0"/>
              </a:rPr>
              <a:t>working together to learn: </a:t>
            </a:r>
            <a:r>
              <a:rPr lang="en-GB" sz="800" b="0" dirty="0">
                <a:solidFill>
                  <a:schemeClr val="bg2"/>
                </a:solidFill>
                <a:latin typeface="Calibri" charset="0"/>
              </a:rPr>
              <a:t>Our role</a:t>
            </a:r>
            <a:r>
              <a:rPr lang="en-GB" sz="800" b="0" baseline="0" dirty="0">
                <a:solidFill>
                  <a:schemeClr val="bg2"/>
                </a:solidFill>
                <a:latin typeface="Calibri" charset="0"/>
              </a:rPr>
              <a:t> is to support and facilitate, not to dictate.</a:t>
            </a:r>
          </a:p>
          <a:p>
            <a:pPr>
              <a:buFontTx/>
              <a:buChar char="•"/>
            </a:pPr>
            <a:endParaRPr lang="en-GB" sz="800" b="0" baseline="0" dirty="0">
              <a:solidFill>
                <a:schemeClr val="bg2"/>
              </a:solidFill>
              <a:latin typeface="Calibri" charset="0"/>
            </a:endParaRPr>
          </a:p>
          <a:p>
            <a:pPr>
              <a:buFontTx/>
              <a:buNone/>
            </a:pPr>
            <a:endParaRPr lang="en-GB" sz="800" b="1" dirty="0">
              <a:solidFill>
                <a:schemeClr val="bg2"/>
              </a:solidFill>
              <a:latin typeface="Calibri" charset="0"/>
            </a:endParaRPr>
          </a:p>
          <a:p>
            <a:pPr lvl="1"/>
            <a:endParaRPr lang="en-GB" b="1" dirty="0">
              <a:solidFill>
                <a:schemeClr val="bg2"/>
              </a:solidFill>
              <a:latin typeface="Calibri" charset="0"/>
            </a:endParaRPr>
          </a:p>
          <a:p>
            <a:endParaRPr lang="en-GB" dirty="0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7DCE0-EE87-48FF-B04C-D5A918E3292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 smtClean="0">
                <a:solidFill>
                  <a:schemeClr val="bg2"/>
                </a:solidFill>
                <a:latin typeface="Calibri" charset="0"/>
              </a:rPr>
              <a:t>VH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 smtClean="0">
              <a:solidFill>
                <a:schemeClr val="bg2"/>
              </a:solidFill>
              <a:latin typeface="Calibri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baseline="0" dirty="0" smtClean="0">
                <a:solidFill>
                  <a:schemeClr val="bg2"/>
                </a:solidFill>
                <a:latin typeface="Calibri" charset="0"/>
              </a:rPr>
              <a:t>With </a:t>
            </a: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these principles in mind we started to consider what we really needed to teach students.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This is what we came up </a:t>
            </a:r>
            <a:r>
              <a:rPr lang="en-GB" sz="1200" b="0" baseline="0" dirty="0" smtClean="0">
                <a:solidFill>
                  <a:schemeClr val="bg2"/>
                </a:solidFill>
                <a:latin typeface="Calibri" charset="0"/>
              </a:rPr>
              <a:t>with – 4 key areas to cover in library workshops:</a:t>
            </a: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baseline="0" dirty="0">
                <a:solidFill>
                  <a:schemeClr val="bg2"/>
                </a:solidFill>
                <a:latin typeface="Calibri" charset="0"/>
              </a:rPr>
              <a:t>Thinking about the value </a:t>
            </a: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of different sources of information especially </a:t>
            </a:r>
            <a:r>
              <a:rPr lang="en-GB" sz="1200" b="0" baseline="0" dirty="0" smtClean="0">
                <a:solidFill>
                  <a:schemeClr val="bg2"/>
                </a:solidFill>
                <a:latin typeface="Calibri" charset="0"/>
              </a:rPr>
              <a:t>in their academic </a:t>
            </a: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writing</a:t>
            </a:r>
          </a:p>
          <a:p>
            <a:pPr marL="0" marR="0" indent="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baseline="0" dirty="0">
                <a:solidFill>
                  <a:schemeClr val="bg2"/>
                </a:solidFill>
                <a:latin typeface="Calibri" charset="0"/>
              </a:rPr>
              <a:t>Constructing keywords </a:t>
            </a: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i.e. using the right search terms to find what is </a:t>
            </a:r>
            <a:r>
              <a:rPr lang="en-GB" sz="1200" b="0" baseline="0" dirty="0" smtClean="0">
                <a:solidFill>
                  <a:schemeClr val="bg2"/>
                </a:solidFill>
                <a:latin typeface="Calibri" charset="0"/>
              </a:rPr>
              <a:t>needed, refining search results </a:t>
            </a:r>
            <a:r>
              <a:rPr lang="en-GB" sz="1200" b="0" baseline="0" dirty="0" err="1" smtClean="0">
                <a:solidFill>
                  <a:schemeClr val="bg2"/>
                </a:solidFill>
                <a:latin typeface="Calibri" charset="0"/>
              </a:rPr>
              <a:t>etc</a:t>
            </a: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0" marR="0" indent="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baseline="0" dirty="0">
                <a:solidFill>
                  <a:schemeClr val="bg2"/>
                </a:solidFill>
                <a:latin typeface="Calibri" charset="0"/>
              </a:rPr>
              <a:t>Hands-on</a:t>
            </a: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 self exploration of relevant </a:t>
            </a:r>
            <a:r>
              <a:rPr lang="en-GB" sz="1200" b="0" baseline="0" dirty="0" smtClean="0">
                <a:solidFill>
                  <a:schemeClr val="bg2"/>
                </a:solidFill>
                <a:latin typeface="Calibri" charset="0"/>
              </a:rPr>
              <a:t>resources i.e. no demonstrations.</a:t>
            </a: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0" marR="0" indent="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baseline="0" dirty="0">
                <a:solidFill>
                  <a:schemeClr val="bg2"/>
                </a:solidFill>
                <a:latin typeface="Calibri" charset="0"/>
              </a:rPr>
              <a:t>Evaluating </a:t>
            </a: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information found for relevance and quality</a:t>
            </a:r>
            <a:r>
              <a:rPr lang="en-GB" sz="1200" b="0" baseline="0" dirty="0" smtClean="0">
                <a:solidFill>
                  <a:schemeClr val="bg2"/>
                </a:solidFill>
                <a:latin typeface="Calibri" charset="0"/>
              </a:rPr>
              <a:t>.</a:t>
            </a:r>
          </a:p>
          <a:p>
            <a:pPr marL="171450" marR="0" indent="-171450" algn="l" defTabSz="914400" rtl="0" eaLnBrk="1" fontAlgn="base" latinLnBrk="0" hangingPunct="1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What we then needed was a </a:t>
            </a:r>
            <a:r>
              <a:rPr lang="en-GB" sz="1200" b="1" baseline="0" dirty="0">
                <a:solidFill>
                  <a:schemeClr val="bg2"/>
                </a:solidFill>
                <a:latin typeface="Calibri" charset="0"/>
              </a:rPr>
              <a:t>vehicle</a:t>
            </a: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 to enable learning to happen……..(next slide).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144C-A85E-4710-B333-86FC076D6EF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1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b="1" baseline="0" dirty="0" smtClean="0">
                <a:solidFill>
                  <a:schemeClr val="bg2"/>
                </a:solidFill>
                <a:latin typeface="Calibri" charset="0"/>
              </a:rPr>
              <a:t>AE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baseline="0" dirty="0" smtClean="0">
              <a:solidFill>
                <a:schemeClr val="bg2"/>
              </a:solidFill>
              <a:latin typeface="Calibri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baseline="0" dirty="0" smtClean="0">
                <a:solidFill>
                  <a:schemeClr val="bg2"/>
                </a:solidFill>
                <a:latin typeface="Calibri" charset="0"/>
              </a:rPr>
              <a:t>The </a:t>
            </a: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inspiration came from a workshop </a:t>
            </a:r>
            <a:r>
              <a:rPr lang="en-GB" sz="1200" b="0" baseline="0" dirty="0" smtClean="0">
                <a:solidFill>
                  <a:schemeClr val="bg2"/>
                </a:solidFill>
                <a:latin typeface="Calibri" charset="0"/>
              </a:rPr>
              <a:t>I </a:t>
            </a: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attended at LILAC 2011 on using games in library workshops.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baseline="0" dirty="0">
                <a:solidFill>
                  <a:schemeClr val="bg2"/>
                </a:solidFill>
                <a:latin typeface="Calibri" charset="0"/>
              </a:rPr>
              <a:t>So we started to develop games and activities for 1</a:t>
            </a:r>
            <a:r>
              <a:rPr lang="en-GB" sz="1200" b="1" baseline="30000" dirty="0">
                <a:solidFill>
                  <a:schemeClr val="bg2"/>
                </a:solidFill>
                <a:latin typeface="Calibri" charset="0"/>
              </a:rPr>
              <a:t>st</a:t>
            </a:r>
            <a:r>
              <a:rPr lang="en-GB" sz="1200" b="1" baseline="0" dirty="0">
                <a:solidFill>
                  <a:schemeClr val="bg2"/>
                </a:solidFill>
                <a:latin typeface="Calibri" charset="0"/>
              </a:rPr>
              <a:t> year workshops around the four key areas.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baseline="0" dirty="0">
              <a:solidFill>
                <a:schemeClr val="bg2"/>
              </a:solidFill>
              <a:latin typeface="Calibri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baseline="0" dirty="0">
                <a:solidFill>
                  <a:schemeClr val="bg2"/>
                </a:solidFill>
                <a:latin typeface="Calibri" charset="0"/>
              </a:rPr>
              <a:t>This has subsequently been rolled out across all levels with different games and activities used throughout</a:t>
            </a:r>
            <a:r>
              <a:rPr lang="en-GB" sz="1200" b="1" baseline="0" dirty="0" smtClean="0">
                <a:solidFill>
                  <a:schemeClr val="bg2"/>
                </a:solidFill>
                <a:latin typeface="Calibri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baseline="0" dirty="0">
              <a:solidFill>
                <a:schemeClr val="bg2"/>
              </a:solidFill>
              <a:latin typeface="Calibr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baseline="0" dirty="0">
                <a:solidFill>
                  <a:schemeClr val="bg2"/>
                </a:solidFill>
                <a:latin typeface="Calibri" charset="0"/>
              </a:rPr>
              <a:t>As a basic rule the games should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baseline="0" dirty="0">
              <a:solidFill>
                <a:schemeClr val="bg2"/>
              </a:solidFill>
              <a:latin typeface="Calibri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GB" b="1" dirty="0">
                <a:solidFill>
                  <a:schemeClr val="bg2"/>
                </a:solidFill>
              </a:rPr>
              <a:t>Fun</a:t>
            </a:r>
            <a:r>
              <a:rPr lang="en-GB" b="1" baseline="0" dirty="0">
                <a:solidFill>
                  <a:schemeClr val="bg2"/>
                </a:solidFill>
              </a:rPr>
              <a:t> and enjoyable – </a:t>
            </a:r>
            <a:r>
              <a:rPr lang="en-GB" b="0" baseline="0" dirty="0">
                <a:solidFill>
                  <a:schemeClr val="bg2"/>
                </a:solidFill>
              </a:rPr>
              <a:t>the Merriam-Webster Dictionary defines games as an “activity engaged in for diversion and amusement”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GB" b="1" dirty="0">
                <a:solidFill>
                  <a:schemeClr val="bg2"/>
                </a:solidFill>
              </a:rPr>
              <a:t>Quick</a:t>
            </a:r>
            <a:r>
              <a:rPr lang="en-GB" dirty="0">
                <a:solidFill>
                  <a:schemeClr val="bg2"/>
                </a:solidFill>
              </a:rPr>
              <a:t> – no more than about 10 mins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GB" b="1" dirty="0">
                <a:solidFill>
                  <a:schemeClr val="bg2"/>
                </a:solidFill>
              </a:rPr>
              <a:t>Simple</a:t>
            </a:r>
            <a:r>
              <a:rPr lang="en-GB" dirty="0">
                <a:solidFill>
                  <a:schemeClr val="bg2"/>
                </a:solidFill>
              </a:rPr>
              <a:t> – easy and cheap to prepare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GB" b="1" dirty="0">
                <a:solidFill>
                  <a:schemeClr val="bg2"/>
                </a:solidFill>
              </a:rPr>
              <a:t>Easy to grasp and play- </a:t>
            </a:r>
            <a:r>
              <a:rPr lang="en-GB" dirty="0">
                <a:solidFill>
                  <a:schemeClr val="bg2"/>
                </a:solidFill>
              </a:rPr>
              <a:t>no complicated rules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GB" b="1" dirty="0">
                <a:solidFill>
                  <a:schemeClr val="bg2"/>
                </a:solidFill>
              </a:rPr>
              <a:t>Meet a specific need or objective</a:t>
            </a:r>
            <a:r>
              <a:rPr lang="en-GB" b="0" dirty="0">
                <a:solidFill>
                  <a:schemeClr val="bg2"/>
                </a:solidFill>
              </a:rPr>
              <a:t>- not playing games for the sake of it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itchFamily="34" charset="0"/>
              <a:buNone/>
            </a:pPr>
            <a:endParaRPr lang="en-GB" b="0" dirty="0">
              <a:solidFill>
                <a:schemeClr val="bg2"/>
              </a:solidFill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In addition</a:t>
            </a:r>
            <a:r>
              <a:rPr lang="en-GB" baseline="0" dirty="0"/>
              <a:t> </a:t>
            </a:r>
            <a:r>
              <a:rPr lang="en-GB" b="1" baseline="0" dirty="0" err="1"/>
              <a:t>Burgun</a:t>
            </a:r>
            <a:r>
              <a:rPr lang="en-GB" baseline="0" dirty="0"/>
              <a:t> believes that games should also include an element of </a:t>
            </a:r>
            <a:r>
              <a:rPr lang="en-GB" b="1" baseline="0" dirty="0"/>
              <a:t>competition</a:t>
            </a:r>
            <a:r>
              <a:rPr lang="en-GB" b="0" baseline="0" dirty="0"/>
              <a:t> and </a:t>
            </a:r>
            <a:r>
              <a:rPr lang="en-GB" b="1" baseline="0" dirty="0"/>
              <a:t>decision-making </a:t>
            </a:r>
            <a:r>
              <a:rPr lang="en-GB" b="0" baseline="0" dirty="0"/>
              <a:t>and </a:t>
            </a:r>
            <a:r>
              <a:rPr lang="en-GB" b="1" baseline="0" dirty="0" smtClean="0"/>
              <a:t>other experts </a:t>
            </a:r>
            <a:r>
              <a:rPr lang="en-GB" b="0" baseline="0" dirty="0" smtClean="0"/>
              <a:t>consider </a:t>
            </a:r>
            <a:r>
              <a:rPr lang="en-GB" b="0" baseline="0" dirty="0"/>
              <a:t>that</a:t>
            </a:r>
            <a:r>
              <a:rPr lang="en-GB" b="1" baseline="0" dirty="0"/>
              <a:t> collaboration </a:t>
            </a:r>
            <a:r>
              <a:rPr lang="en-GB" b="0" baseline="0" dirty="0"/>
              <a:t>is a significant factor.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</a:t>
            </a:r>
            <a:r>
              <a:rPr lang="en-GB" b="1" dirty="0"/>
              <a:t>important thing </a:t>
            </a:r>
            <a:r>
              <a:rPr lang="en-GB" dirty="0"/>
              <a:t>about them is that they enable </a:t>
            </a:r>
            <a:r>
              <a:rPr lang="en-GB" b="1" dirty="0"/>
              <a:t>discussion, collaboration, peer learning, reflection and feedback</a:t>
            </a:r>
            <a:r>
              <a:rPr lang="en-GB" dirty="0" smtClean="0"/>
              <a:t>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So lets try some</a:t>
            </a:r>
            <a:r>
              <a:rPr lang="en-GB" baseline="0" dirty="0" smtClean="0"/>
              <a:t> of them out……</a:t>
            </a:r>
            <a:endParaRPr lang="en-GB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144C-A85E-4710-B333-86FC076D6EF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1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AE</a:t>
            </a:r>
          </a:p>
          <a:p>
            <a:endParaRPr lang="en-GB" dirty="0"/>
          </a:p>
          <a:p>
            <a:r>
              <a:rPr lang="en-GB" dirty="0"/>
              <a:t>This is a game that we use </a:t>
            </a:r>
            <a:r>
              <a:rPr lang="en-GB" baseline="0" dirty="0"/>
              <a:t>2</a:t>
            </a:r>
            <a:r>
              <a:rPr lang="en-GB" baseline="30000" dirty="0"/>
              <a:t>nd</a:t>
            </a:r>
            <a:r>
              <a:rPr lang="en-GB" baseline="0" dirty="0"/>
              <a:t> year students to get them thinking about:</a:t>
            </a:r>
          </a:p>
          <a:p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 </a:t>
            </a:r>
            <a:r>
              <a:rPr lang="en-GB" b="1" baseline="0" dirty="0"/>
              <a:t>provenance</a:t>
            </a:r>
            <a:r>
              <a:rPr lang="en-GB" baseline="0" dirty="0"/>
              <a:t> of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How it is </a:t>
            </a:r>
            <a:r>
              <a:rPr lang="en-GB" b="1" baseline="0" dirty="0"/>
              <a:t>created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What </a:t>
            </a:r>
            <a:r>
              <a:rPr lang="en-GB" b="1" baseline="0" dirty="0"/>
              <a:t>value</a:t>
            </a:r>
            <a:r>
              <a:rPr lang="en-GB" baseline="0" dirty="0"/>
              <a:t> it has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It is usually </a:t>
            </a:r>
            <a:r>
              <a:rPr lang="en-GB" baseline="0" dirty="0"/>
              <a:t>preceded with a discussion about what ‘Currency’ and ‘Authority’ </a:t>
            </a:r>
            <a:r>
              <a:rPr lang="en-GB" baseline="0" dirty="0" smtClean="0"/>
              <a:t>means in the context of libraries and followed by feedback and further discussion about issues arising from the activity.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Have a go.</a:t>
            </a: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0" indent="0">
              <a:buNone/>
            </a:pPr>
            <a:r>
              <a:rPr lang="en-GB" b="1" dirty="0">
                <a:solidFill>
                  <a:schemeClr val="bg2"/>
                </a:solidFill>
              </a:rPr>
              <a:t>Currency</a:t>
            </a:r>
          </a:p>
          <a:p>
            <a:pPr lvl="1"/>
            <a:r>
              <a:rPr lang="en-GB" sz="2400" b="1" dirty="0">
                <a:solidFill>
                  <a:schemeClr val="bg2"/>
                </a:solidFill>
              </a:rPr>
              <a:t>How old: </a:t>
            </a:r>
            <a:r>
              <a:rPr lang="en-GB" sz="2400" b="0" dirty="0">
                <a:solidFill>
                  <a:schemeClr val="bg2"/>
                </a:solidFill>
              </a:rPr>
              <a:t>How old is the information? Does it need to be up-to-date?</a:t>
            </a:r>
          </a:p>
          <a:p>
            <a:pPr lvl="1"/>
            <a:r>
              <a:rPr lang="en-GB" sz="2400" b="1" dirty="0">
                <a:solidFill>
                  <a:schemeClr val="bg2"/>
                </a:solidFill>
              </a:rPr>
              <a:t>Last updated: </a:t>
            </a:r>
            <a:r>
              <a:rPr lang="en-GB" sz="2400" b="0" dirty="0">
                <a:solidFill>
                  <a:schemeClr val="bg2"/>
                </a:solidFill>
              </a:rPr>
              <a:t>When was the information last updated?</a:t>
            </a:r>
          </a:p>
          <a:p>
            <a:pPr lvl="1"/>
            <a:r>
              <a:rPr lang="en-GB" sz="2400" b="1" dirty="0">
                <a:solidFill>
                  <a:schemeClr val="bg2"/>
                </a:solidFill>
              </a:rPr>
              <a:t>What: </a:t>
            </a:r>
            <a:r>
              <a:rPr lang="en-GB" sz="2400" b="0" dirty="0">
                <a:solidFill>
                  <a:schemeClr val="bg2"/>
                </a:solidFill>
              </a:rPr>
              <a:t>Do you know what was updated. Think Wikipedia. There</a:t>
            </a:r>
            <a:r>
              <a:rPr lang="en-GB" sz="2400" b="0" baseline="0" dirty="0">
                <a:solidFill>
                  <a:schemeClr val="bg2"/>
                </a:solidFill>
              </a:rPr>
              <a:t> is often an explanation of what has been updated in new edition of a book.</a:t>
            </a:r>
            <a:endParaRPr lang="en-GB" sz="2400" b="1" dirty="0">
              <a:solidFill>
                <a:schemeClr val="bg2"/>
              </a:solidFill>
            </a:endParaRPr>
          </a:p>
          <a:p>
            <a:pPr lvl="1"/>
            <a:endParaRPr lang="en-GB" sz="24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2"/>
                </a:solidFill>
              </a:rPr>
              <a:t>Authority</a:t>
            </a:r>
          </a:p>
          <a:p>
            <a:pPr lvl="1"/>
            <a:r>
              <a:rPr lang="en-GB" sz="2400" b="1" dirty="0">
                <a:solidFill>
                  <a:schemeClr val="bg2"/>
                </a:solidFill>
              </a:rPr>
              <a:t>Author:</a:t>
            </a:r>
            <a:r>
              <a:rPr lang="en-GB" sz="2400" b="0" dirty="0">
                <a:solidFill>
                  <a:schemeClr val="bg2"/>
                </a:solidFill>
              </a:rPr>
              <a:t> Do you know who the author is?</a:t>
            </a:r>
            <a:endParaRPr lang="en-GB" sz="2400" b="1" dirty="0">
              <a:solidFill>
                <a:schemeClr val="bg2"/>
              </a:solidFill>
            </a:endParaRPr>
          </a:p>
          <a:p>
            <a:pPr lvl="1"/>
            <a:r>
              <a:rPr lang="en-GB" sz="2400" b="1" dirty="0">
                <a:solidFill>
                  <a:schemeClr val="bg2"/>
                </a:solidFill>
              </a:rPr>
              <a:t>Qualifications: </a:t>
            </a:r>
            <a:r>
              <a:rPr lang="en-GB" sz="2400" b="0" dirty="0">
                <a:solidFill>
                  <a:schemeClr val="bg2"/>
                </a:solidFill>
              </a:rPr>
              <a:t>What is the author’s knowledge base?</a:t>
            </a:r>
            <a:endParaRPr lang="en-GB" sz="2400" b="1" dirty="0">
              <a:solidFill>
                <a:schemeClr val="bg2"/>
              </a:solidFill>
            </a:endParaRPr>
          </a:p>
          <a:p>
            <a:pPr lvl="1"/>
            <a:r>
              <a:rPr lang="en-GB" sz="2400" b="1" dirty="0">
                <a:solidFill>
                  <a:schemeClr val="bg2"/>
                </a:solidFill>
              </a:rPr>
              <a:t>Verifiable:</a:t>
            </a:r>
            <a:r>
              <a:rPr lang="en-GB" sz="2400" b="0" dirty="0">
                <a:solidFill>
                  <a:schemeClr val="bg2"/>
                </a:solidFill>
              </a:rPr>
              <a:t> Can the information be supported? Another witness or further info from a different source. Is there any peer review?</a:t>
            </a:r>
            <a:endParaRPr lang="en-GB" b="1" dirty="0">
              <a:solidFill>
                <a:schemeClr val="bg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144C-A85E-4710-B333-86FC076D6EF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57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173">
              <a:buFont typeface="Arial" panose="020B0604020202020204" pitchFamily="34" charset="0"/>
              <a:buNone/>
              <a:defRPr/>
            </a:pPr>
            <a:r>
              <a:rPr lang="en-US" b="1" baseline="0" dirty="0" smtClean="0">
                <a:solidFill>
                  <a:schemeClr val="bg2"/>
                </a:solidFill>
              </a:rPr>
              <a:t>VH</a:t>
            </a:r>
          </a:p>
          <a:p>
            <a:pPr marL="0" indent="0" defTabSz="914173">
              <a:buFont typeface="Arial" panose="020B0604020202020204" pitchFamily="34" charset="0"/>
              <a:buNone/>
              <a:defRPr/>
            </a:pPr>
            <a:endParaRPr lang="en-US" b="0" baseline="0" dirty="0" smtClean="0">
              <a:solidFill>
                <a:schemeClr val="bg2"/>
              </a:solidFill>
            </a:endParaRPr>
          </a:p>
          <a:p>
            <a:pPr marL="0" indent="0" defTabSz="914173">
              <a:buFont typeface="Arial" panose="020B0604020202020204" pitchFamily="34" charset="0"/>
              <a:buNone/>
              <a:defRPr/>
            </a:pPr>
            <a:r>
              <a:rPr lang="en-US" b="0" baseline="0" dirty="0" smtClean="0">
                <a:solidFill>
                  <a:schemeClr val="bg2"/>
                </a:solidFill>
              </a:rPr>
              <a:t>This is an activity that we use to get students thinking about keywords and is just one of several activities that we use to develop these skills.</a:t>
            </a:r>
          </a:p>
          <a:p>
            <a:pPr marL="0" indent="0" defTabSz="914173">
              <a:buFont typeface="Arial" panose="020B0604020202020204" pitchFamily="34" charset="0"/>
              <a:buNone/>
              <a:defRPr/>
            </a:pPr>
            <a:endParaRPr lang="en-US" b="0" baseline="0" dirty="0" smtClean="0">
              <a:solidFill>
                <a:schemeClr val="bg2"/>
              </a:solidFill>
            </a:endParaRPr>
          </a:p>
          <a:p>
            <a:pPr marL="0" indent="0" defTabSz="914173">
              <a:buFont typeface="Arial" panose="020B0604020202020204" pitchFamily="34" charset="0"/>
              <a:buNone/>
              <a:defRPr/>
            </a:pPr>
            <a:r>
              <a:rPr lang="en-US" b="0" baseline="0" dirty="0" smtClean="0">
                <a:solidFill>
                  <a:schemeClr val="bg2"/>
                </a:solidFill>
              </a:rPr>
              <a:t>Its less about games, but does encourage interaction.</a:t>
            </a:r>
          </a:p>
          <a:p>
            <a:pPr marL="0" indent="0" defTabSz="914173">
              <a:buFont typeface="Arial" panose="020B0604020202020204" pitchFamily="34" charset="0"/>
              <a:buNone/>
              <a:defRPr/>
            </a:pPr>
            <a:endParaRPr lang="en-US" b="0" baseline="0" dirty="0" smtClean="0">
              <a:solidFill>
                <a:schemeClr val="bg2"/>
              </a:solidFill>
            </a:endParaRPr>
          </a:p>
          <a:p>
            <a:pPr marL="0" indent="0" defTabSz="914173">
              <a:buFont typeface="Arial" panose="020B0604020202020204" pitchFamily="34" charset="0"/>
              <a:buNone/>
              <a:defRPr/>
            </a:pPr>
            <a:r>
              <a:rPr lang="en-US" b="0" baseline="0" dirty="0" smtClean="0">
                <a:solidFill>
                  <a:schemeClr val="bg2"/>
                </a:solidFill>
              </a:rPr>
              <a:t>Run the exercise.</a:t>
            </a:r>
          </a:p>
          <a:p>
            <a:pPr marL="0" indent="0" defTabSz="914173">
              <a:buFont typeface="Arial" panose="020B0604020202020204" pitchFamily="34" charset="0"/>
              <a:buNone/>
              <a:defRPr/>
            </a:pPr>
            <a:endParaRPr lang="en-US" b="0" baseline="0" dirty="0" smtClean="0">
              <a:solidFill>
                <a:schemeClr val="bg2"/>
              </a:solidFill>
            </a:endParaRPr>
          </a:p>
          <a:p>
            <a:pPr marL="0" indent="0" defTabSz="914173">
              <a:buFont typeface="Arial" panose="020B0604020202020204" pitchFamily="34" charset="0"/>
              <a:buNone/>
              <a:defRPr/>
            </a:pPr>
            <a:r>
              <a:rPr lang="en-US" b="0" baseline="0" dirty="0" smtClean="0">
                <a:solidFill>
                  <a:schemeClr val="bg2"/>
                </a:solidFill>
              </a:rPr>
              <a:t>This exercise can be run as a whole class activity or in small groups to add an element of competition.</a:t>
            </a:r>
          </a:p>
          <a:p>
            <a:pPr marL="0" indent="0" defTabSz="914173">
              <a:buFont typeface="Arial" panose="020B0604020202020204" pitchFamily="34" charset="0"/>
              <a:buNone/>
              <a:defRPr/>
            </a:pPr>
            <a:endParaRPr lang="en-US" b="0" baseline="0" dirty="0" smtClean="0">
              <a:solidFill>
                <a:schemeClr val="bg2"/>
              </a:solidFill>
            </a:endParaRPr>
          </a:p>
          <a:p>
            <a:pPr marL="0" indent="0" defTabSz="914173">
              <a:buFont typeface="Arial" panose="020B0604020202020204" pitchFamily="34" charset="0"/>
              <a:buNone/>
              <a:defRPr/>
            </a:pPr>
            <a:r>
              <a:rPr lang="en-US" b="0" baseline="0" dirty="0" smtClean="0">
                <a:solidFill>
                  <a:schemeClr val="bg2"/>
                </a:solidFill>
              </a:rPr>
              <a:t>Its usually followed by a similar activity based around the project the students are currently working on so that new skills can be immediately applied.</a:t>
            </a:r>
            <a:endParaRPr lang="en-US" b="0" baseline="0" dirty="0">
              <a:solidFill>
                <a:schemeClr val="bg2"/>
              </a:solidFill>
            </a:endParaRPr>
          </a:p>
          <a:p>
            <a:pPr defTabSz="914173">
              <a:defRPr/>
            </a:pPr>
            <a:endParaRPr lang="en-US" b="0" baseline="0" dirty="0">
              <a:solidFill>
                <a:schemeClr val="bg2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144C-A85E-4710-B333-86FC076D6EF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4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VH</a:t>
            </a:r>
          </a:p>
          <a:p>
            <a:endParaRPr lang="en-GB" dirty="0" smtClean="0"/>
          </a:p>
          <a:p>
            <a:r>
              <a:rPr lang="en-GB" dirty="0" smtClean="0"/>
              <a:t>Dewey game if time.</a:t>
            </a:r>
          </a:p>
          <a:p>
            <a:endParaRPr lang="en-GB" dirty="0" smtClean="0"/>
          </a:p>
          <a:p>
            <a:r>
              <a:rPr lang="en-GB" dirty="0" smtClean="0"/>
              <a:t>This game was developed for our Foundation students who respond</a:t>
            </a:r>
            <a:r>
              <a:rPr lang="en-GB" baseline="0" dirty="0" smtClean="0"/>
              <a:t> well to activities and physically moving about.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Understanding Dewey and how books are arranged may not be appropriate to all students, but the principles of the game could be applied to other things such as constructing references.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B144C-A85E-4710-B333-86FC076D6EF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4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GB" sz="1200" b="1" kern="1200" baseline="0" dirty="0" smtClean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VH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b="1" kern="1200" baseline="0" dirty="0" smtClean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GB" sz="1200" b="1" kern="1200" baseline="0" dirty="0" smtClean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So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what </a:t>
            </a:r>
            <a:r>
              <a:rPr lang="en-GB" sz="1200" b="1" kern="1200" baseline="0" dirty="0" smtClean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happens during one of these activities?</a:t>
            </a:r>
            <a:endParaRPr lang="en-GB" sz="1200" b="1" kern="1200" baseline="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b="1" kern="120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As students take </a:t>
            </a:r>
            <a:r>
              <a:rPr lang="en-GB" sz="1200" b="1" kern="1200" dirty="0" smtClean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part…..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b="1" kern="120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They are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engaged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1200" b="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and there is increased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interest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GB" sz="1200" kern="1200" baseline="0" dirty="0" smtClean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motivation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kern="1200" baseline="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After all playing games can be a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social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communal </a:t>
            </a:r>
            <a:r>
              <a:rPr lang="en-GB" sz="1200" b="1" kern="1200" baseline="0" dirty="0" smtClean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activity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b="1" kern="1200" baseline="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There is lots of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discussion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……collective and peer learning. 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What we hear the students discuss is indicative of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what they know and what they don’t know. </a:t>
            </a:r>
            <a:endParaRPr lang="en-GB" sz="1200" b="1" kern="1200" baseline="0" dirty="0" smtClean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kern="120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200" b="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Students appear to be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learning</a:t>
            </a:r>
            <a:r>
              <a:rPr lang="en-GB" sz="1200" b="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……</a:t>
            </a:r>
            <a:r>
              <a:rPr lang="en-GB" sz="1200" b="1" kern="1200" baseline="0" dirty="0" err="1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Burgun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believes that games teach us how to learn,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activating prior knowledge and building on existing skil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ls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This is the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constructivist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approach to learning which is the foundation of our changed pedagogical practice</a:t>
            </a:r>
            <a:r>
              <a:rPr lang="en-GB" sz="1200" kern="1200" baseline="0" dirty="0" smtClean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.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kern="1200" baseline="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Students seem willing to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ask questions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1200" b="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and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voice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opinions. </a:t>
            </a:r>
            <a:r>
              <a:rPr lang="en-GB" sz="1200" b="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G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ames indeed can alleviate some of the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fear 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that students experience when using a library, what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Walsh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describes as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‘library anxiety’. 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Students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1200" kern="1200" baseline="0" dirty="0" smtClean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are able to 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experiment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in a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safe environment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. </a:t>
            </a:r>
            <a:endParaRPr lang="en-GB" sz="1200" kern="1200" dirty="0" smtClean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We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can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respond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as necessary….challenging misconceptions and filling gaps in their </a:t>
            </a:r>
            <a:r>
              <a:rPr lang="en-GB" sz="1200" kern="1200" dirty="0" smtClean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knowledge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And teaching is more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fun</a:t>
            </a:r>
            <a:r>
              <a:rPr lang="en-GB" sz="1200" kern="1200" dirty="0" smtClean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.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Thus the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use of games 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in our workshops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empowers students 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to make </a:t>
            </a:r>
            <a:r>
              <a:rPr lang="en-GB" sz="1200" b="1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decisions</a:t>
            </a:r>
            <a:r>
              <a:rPr lang="en-GB" sz="1200" kern="120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based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on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prior knowledge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GB" sz="1200" b="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plan a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course of action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, consider the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outcomes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, solve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problems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, absorb and consolidate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new information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, and </a:t>
            </a:r>
            <a:r>
              <a:rPr lang="en-GB" sz="1200" b="1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learn</a:t>
            </a:r>
            <a:r>
              <a:rPr lang="en-GB" sz="1200" kern="1200" baseline="0" dirty="0">
                <a:solidFill>
                  <a:schemeClr val="bg2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from that.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None/>
            </a:pPr>
            <a:endParaRPr lang="en-GB" sz="1200" kern="1200" baseline="0" dirty="0">
              <a:solidFill>
                <a:schemeClr val="bg2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41EABC-C2A5-4AC2-A097-17F39A8F0D4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8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mdx_un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381000"/>
            <a:ext cx="11303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bad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3" y="4954588"/>
            <a:ext cx="4076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608013" y="2208213"/>
            <a:ext cx="7737475" cy="40195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6325" y="685800"/>
            <a:ext cx="1933575" cy="5183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685800"/>
            <a:ext cx="5651500" cy="5183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676400"/>
            <a:ext cx="3792538" cy="419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363" y="1676400"/>
            <a:ext cx="3792537" cy="419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685800"/>
            <a:ext cx="77374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676400"/>
            <a:ext cx="773747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charset="0"/>
        </a:defRPr>
      </a:lvl9pPr>
    </p:titleStyle>
    <p:bodyStyle>
      <a:lvl1pPr marL="246063" indent="-246063" algn="l" rtl="0" eaLnBrk="0" fontAlgn="base" hangingPunct="0">
        <a:spcBef>
          <a:spcPct val="7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214313" algn="l" rtl="0" eaLnBrk="0" fontAlgn="base" hangingPunct="0">
        <a:spcBef>
          <a:spcPct val="40000"/>
        </a:spcBef>
        <a:spcAft>
          <a:spcPct val="0"/>
        </a:spcAft>
        <a:buChar char="•"/>
        <a:defRPr sz="1700">
          <a:solidFill>
            <a:schemeClr val="tx1"/>
          </a:solidFill>
          <a:latin typeface="Trebuchet MS" pitchFamily="34" charset="0"/>
        </a:defRPr>
      </a:lvl2pPr>
      <a:lvl3pPr marL="708025" indent="-244475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—"/>
        <a:defRPr sz="2000">
          <a:solidFill>
            <a:schemeClr val="tx2"/>
          </a:solidFill>
          <a:latin typeface="+mn-lt"/>
        </a:defRPr>
      </a:lvl3pPr>
      <a:lvl4pPr marL="927100" indent="-2174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chemeClr val="tx2"/>
          </a:solidFill>
          <a:latin typeface="+mn-lt"/>
        </a:defRPr>
      </a:lvl4pPr>
      <a:lvl5pPr marL="1125538" indent="-1968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chemeClr val="tx2"/>
          </a:solidFill>
          <a:latin typeface="+mn-lt"/>
        </a:defRPr>
      </a:lvl5pPr>
      <a:lvl6pPr marL="1582738" indent="-19685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chemeClr val="tx2"/>
          </a:solidFill>
          <a:latin typeface="+mn-lt"/>
        </a:defRPr>
      </a:lvl6pPr>
      <a:lvl7pPr marL="2039938" indent="-19685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chemeClr val="tx2"/>
          </a:solidFill>
          <a:latin typeface="+mn-lt"/>
        </a:defRPr>
      </a:lvl7pPr>
      <a:lvl8pPr marL="2497138" indent="-19685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chemeClr val="tx2"/>
          </a:solidFill>
          <a:latin typeface="+mn-lt"/>
        </a:defRPr>
      </a:lvl8pPr>
      <a:lvl9pPr marL="2954338" indent="-19685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.hill@mdx.ac.uk" TargetMode="External"/><Relationship Id="rId4" Type="http://schemas.openxmlformats.org/officeDocument/2006/relationships/hyperlink" Target="mailto:a.edwards@mdx.ac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infolit_group/boyle-using-games-to-enchance-information-literac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arnmag.acm.org/archive.cfm?aid=1943210" TargetMode="External"/><Relationship Id="rId5" Type="http://schemas.openxmlformats.org/officeDocument/2006/relationships/hyperlink" Target="http://eprints.mdx.ac.uk/id/eprint/21072" TargetMode="External"/><Relationship Id="rId4" Type="http://schemas.openxmlformats.org/officeDocument/2006/relationships/hyperlink" Target="http://eprints.mdx.ac.uk/1894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isel.aisnet.org/pacis2014/26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riam-webster.com/dictionary/ga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r="1999"/>
          <a:stretch/>
        </p:blipFill>
        <p:spPr bwMode="auto">
          <a:xfrm>
            <a:off x="0" y="-1654"/>
            <a:ext cx="9144000" cy="68596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072786"/>
            <a:ext cx="9144000" cy="15696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+mn-lt"/>
              </a:rPr>
              <a:t>Game On!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</a:rPr>
              <a:t>Enhancing engagement, interaction and reflection in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</a:rPr>
              <a:t>library workshops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ight Triangle 9"/>
          <p:cNvSpPr/>
          <p:nvPr/>
        </p:nvSpPr>
        <p:spPr>
          <a:xfrm rot="5400000">
            <a:off x="36004" y="-36004"/>
            <a:ext cx="3384376" cy="34563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MU_LDN_CMYK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524" y="440668"/>
            <a:ext cx="1408156" cy="576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9969" y="67126"/>
            <a:ext cx="4852146" cy="5078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Cambridge Libraries Conference  Jan 2018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28887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2270" b="3607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90982" y="131079"/>
            <a:ext cx="7998460" cy="10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charset="0"/>
              </a:defRPr>
            </a:lvl9pPr>
          </a:lstStyle>
          <a:p>
            <a:r>
              <a:rPr lang="en-GB" sz="5400" kern="0" dirty="0" smtClean="0">
                <a:solidFill>
                  <a:srgbClr val="FF0000"/>
                </a:solidFill>
              </a:rPr>
              <a:t>Final thoughts</a:t>
            </a:r>
            <a:endParaRPr lang="en-GB" sz="5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894BA9-3BA9-4076-B052-7B9E2EC46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" y="0"/>
            <a:ext cx="9137308" cy="62883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029BAB0E-5873-4B53-A205-0E5F8CB6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" y="5768722"/>
            <a:ext cx="9137308" cy="1070836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sz="1400" b="0" dirty="0">
                <a:solidFill>
                  <a:schemeClr val="bg1"/>
                </a:solidFill>
              </a:rPr>
              <a:t/>
            </a:r>
            <a:br>
              <a:rPr lang="en-GB" sz="1400" b="0" dirty="0">
                <a:solidFill>
                  <a:schemeClr val="bg1"/>
                </a:solidFill>
              </a:rPr>
            </a:br>
            <a:r>
              <a:rPr lang="en-GB" sz="3800" dirty="0">
                <a:solidFill>
                  <a:schemeClr val="bg1"/>
                </a:solidFill>
              </a:rPr>
              <a:t>http://libguides.mdx.ac.uk/MDXGames</a:t>
            </a:r>
          </a:p>
        </p:txBody>
      </p:sp>
    </p:spTree>
    <p:extLst>
      <p:ext uri="{BB962C8B-B14F-4D97-AF65-F5344CB8AC3E}">
        <p14:creationId xmlns:p14="http://schemas.microsoft.com/office/powerpoint/2010/main" val="2506866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question-sign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931069"/>
          </a:xfrm>
        </p:spPr>
      </p:pic>
      <p:sp>
        <p:nvSpPr>
          <p:cNvPr id="3" name="TextBox 2"/>
          <p:cNvSpPr txBox="1"/>
          <p:nvPr/>
        </p:nvSpPr>
        <p:spPr>
          <a:xfrm>
            <a:off x="138223" y="6642556"/>
            <a:ext cx="4965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+mn-lt"/>
              </a:rPr>
              <a:t>https://upload.wikimedia.org/wikipedia/commons/9/93/Question_mark_road_sign,_Australia.jpg</a:t>
            </a:r>
          </a:p>
        </p:txBody>
      </p:sp>
    </p:spTree>
    <p:extLst>
      <p:ext uri="{BB962C8B-B14F-4D97-AF65-F5344CB8AC3E}">
        <p14:creationId xmlns:p14="http://schemas.microsoft.com/office/powerpoint/2010/main" val="386353402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l 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67560" y="0"/>
            <a:ext cx="103783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9679" y="695536"/>
            <a:ext cx="670559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GB" sz="31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GB" sz="3100" dirty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r>
              <a:rPr lang="en-GB" sz="3200" dirty="0" err="1">
                <a:solidFill>
                  <a:schemeClr val="bg2"/>
                </a:solidFill>
                <a:latin typeface="Impact" pitchFamily="34" charset="0"/>
              </a:rPr>
              <a:t>Dr.</a:t>
            </a:r>
            <a:r>
              <a:rPr lang="en-GB" sz="3200" dirty="0">
                <a:solidFill>
                  <a:schemeClr val="bg2"/>
                </a:solidFill>
                <a:latin typeface="Impact" pitchFamily="34" charset="0"/>
              </a:rPr>
              <a:t> Adam Edwards </a:t>
            </a:r>
            <a:r>
              <a:rPr lang="en-GB" sz="3200" dirty="0">
                <a:solidFill>
                  <a:schemeClr val="bg2"/>
                </a:solidFill>
                <a:latin typeface="Impact" pitchFamily="34" charset="0"/>
                <a:hlinkClick r:id="rId4"/>
              </a:rPr>
              <a:t>a.edwards@mdx.ac.uk</a:t>
            </a:r>
            <a:endParaRPr lang="en-GB" sz="3200" dirty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endParaRPr lang="en-GB" sz="3200" dirty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r>
              <a:rPr lang="en-GB" sz="3200" dirty="0" err="1">
                <a:solidFill>
                  <a:schemeClr val="bg2"/>
                </a:solidFill>
                <a:latin typeface="Impact" pitchFamily="34" charset="0"/>
              </a:rPr>
              <a:t>Dr.</a:t>
            </a:r>
            <a:r>
              <a:rPr lang="en-GB" sz="3200" dirty="0">
                <a:solidFill>
                  <a:schemeClr val="bg2"/>
                </a:solidFill>
                <a:latin typeface="Impact" pitchFamily="34" charset="0"/>
              </a:rPr>
              <a:t> Vanessa Hill  </a:t>
            </a:r>
          </a:p>
          <a:p>
            <a:pPr algn="ctr"/>
            <a:r>
              <a:rPr lang="en-GB" sz="3200" dirty="0">
                <a:solidFill>
                  <a:schemeClr val="bg2"/>
                </a:solidFill>
                <a:latin typeface="Impact" pitchFamily="34" charset="0"/>
                <a:hlinkClick r:id="rId5"/>
              </a:rPr>
              <a:t>v.hill@mdx.ac.uk</a:t>
            </a:r>
            <a:endParaRPr lang="en-GB" sz="3200" dirty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endParaRPr lang="en-GB" sz="2800" dirty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endParaRPr lang="en-GB" sz="32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5876" y="6475618"/>
            <a:ext cx="88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+mn-lt"/>
              </a:rPr>
              <a:t>Copyright </a:t>
            </a:r>
            <a:r>
              <a:rPr lang="en-GB" sz="900" dirty="0" err="1">
                <a:solidFill>
                  <a:schemeClr val="bg1"/>
                </a:solidFill>
                <a:latin typeface="+mn-lt"/>
              </a:rPr>
              <a:t>Fotolia</a:t>
            </a:r>
            <a:r>
              <a:rPr lang="en-GB" sz="900" dirty="0">
                <a:solidFill>
                  <a:schemeClr val="bg1"/>
                </a:solidFill>
                <a:latin typeface="+mn-lt"/>
              </a:rPr>
              <a:t> under Microsoft licence http://office.microsoft.com/en-gb/images/results.aspx?qu=blank+sign&amp;ex=1#ai:MP900442493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|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677" y="5706461"/>
            <a:ext cx="8707901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ctr"/>
            <a:endParaRPr lang="en-GB" sz="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+mn-lt"/>
              </a:rPr>
              <a:t>http://libguides.mdx.ac.uk/MDXGames</a:t>
            </a:r>
            <a:r>
              <a:rPr lang="en-GB" sz="9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6300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54" y="249701"/>
            <a:ext cx="7737475" cy="474663"/>
          </a:xfrm>
        </p:spPr>
        <p:txBody>
          <a:bodyPr/>
          <a:lstStyle/>
          <a:p>
            <a:r>
              <a:rPr lang="en-GB" sz="4400" dirty="0" smtClean="0">
                <a:solidFill>
                  <a:srgbClr val="FF0000"/>
                </a:solidFill>
              </a:rPr>
              <a:t>References</a:t>
            </a:r>
            <a:endParaRPr lang="en-GB" sz="4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139482"/>
            <a:ext cx="8693101" cy="5542672"/>
          </a:xfrm>
        </p:spPr>
        <p:txBody>
          <a:bodyPr/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Barzilai</a:t>
            </a:r>
            <a:r>
              <a:rPr lang="en-GB" sz="1400" dirty="0">
                <a:solidFill>
                  <a:schemeClr val="bg1"/>
                </a:solidFill>
              </a:rPr>
              <a:t>, S. and </a:t>
            </a:r>
            <a:r>
              <a:rPr lang="en-GB" sz="1400" dirty="0" err="1">
                <a:solidFill>
                  <a:schemeClr val="bg1"/>
                </a:solidFill>
              </a:rPr>
              <a:t>Blau</a:t>
            </a:r>
            <a:r>
              <a:rPr lang="en-GB" sz="1400" dirty="0">
                <a:solidFill>
                  <a:schemeClr val="bg1"/>
                </a:solidFill>
              </a:rPr>
              <a:t>, I. (2014). Scaffolding game-based learning: impact on learning achievements, perceived learning, and game experiences. </a:t>
            </a:r>
            <a:r>
              <a:rPr lang="en-GB" sz="1400" i="1" dirty="0">
                <a:solidFill>
                  <a:schemeClr val="bg1"/>
                </a:solidFill>
              </a:rPr>
              <a:t>Computers and </a:t>
            </a:r>
            <a:r>
              <a:rPr lang="en-GB" sz="1400" i="1" dirty="0" err="1">
                <a:solidFill>
                  <a:schemeClr val="bg1"/>
                </a:solidFill>
              </a:rPr>
              <a:t>Eduaction</a:t>
            </a:r>
            <a:r>
              <a:rPr lang="en-GB" sz="1400" i="1" dirty="0">
                <a:solidFill>
                  <a:schemeClr val="bg1"/>
                </a:solidFill>
              </a:rPr>
              <a:t>, </a:t>
            </a:r>
            <a:r>
              <a:rPr lang="en-GB" sz="1400" dirty="0">
                <a:solidFill>
                  <a:schemeClr val="bg1"/>
                </a:solidFill>
              </a:rPr>
              <a:t>70, pp.65-79.</a:t>
            </a:r>
          </a:p>
          <a:p>
            <a:r>
              <a:rPr lang="en-GB" sz="1400" dirty="0">
                <a:solidFill>
                  <a:schemeClr val="bg1"/>
                </a:solidFill>
              </a:rPr>
              <a:t>Boyle, S.  (2011). Using games creatively to enhance information literacy sessions. </a:t>
            </a:r>
            <a:r>
              <a:rPr lang="en-GB" sz="1400" i="1" dirty="0">
                <a:solidFill>
                  <a:schemeClr val="bg1"/>
                </a:solidFill>
              </a:rPr>
              <a:t>LILAC 2011</a:t>
            </a:r>
            <a:r>
              <a:rPr lang="en-GB" sz="1400" dirty="0">
                <a:solidFill>
                  <a:schemeClr val="bg1"/>
                </a:solidFill>
              </a:rPr>
              <a:t>. London School of Economics, UK. 18-20</a:t>
            </a:r>
            <a:r>
              <a:rPr lang="en-GB" sz="1400" baseline="30000" dirty="0">
                <a:solidFill>
                  <a:schemeClr val="bg1"/>
                </a:solidFill>
              </a:rPr>
              <a:t>th</a:t>
            </a:r>
            <a:r>
              <a:rPr lang="en-GB" sz="1400" dirty="0">
                <a:solidFill>
                  <a:schemeClr val="bg1"/>
                </a:solidFill>
              </a:rPr>
              <a:t> April 2011.  Available at </a:t>
            </a:r>
            <a:r>
              <a:rPr lang="en-GB" sz="1400" u="sng" dirty="0">
                <a:solidFill>
                  <a:schemeClr val="bg1"/>
                </a:solidFill>
                <a:hlinkClick r:id="rId3"/>
              </a:rPr>
              <a:t>http://www.slideshare.net/infolit_group/boyle-using-games-to-enchance-information-literacy</a:t>
            </a:r>
            <a:r>
              <a:rPr lang="en-GB" sz="1400" u="sng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 [Accessed 26</a:t>
            </a:r>
            <a:r>
              <a:rPr lang="en-GB" sz="1400" baseline="30000" dirty="0">
                <a:solidFill>
                  <a:schemeClr val="bg1"/>
                </a:solidFill>
              </a:rPr>
              <a:t>th</a:t>
            </a:r>
            <a:r>
              <a:rPr lang="en-GB" sz="1400" dirty="0">
                <a:solidFill>
                  <a:schemeClr val="bg1"/>
                </a:solidFill>
              </a:rPr>
              <a:t> June 2014]</a:t>
            </a:r>
          </a:p>
          <a:p>
            <a:r>
              <a:rPr lang="en-GB" sz="1400" dirty="0" err="1">
                <a:solidFill>
                  <a:schemeClr val="bg1"/>
                </a:solidFill>
              </a:rPr>
              <a:t>Burgun</a:t>
            </a:r>
            <a:r>
              <a:rPr lang="en-GB" sz="1400" dirty="0">
                <a:solidFill>
                  <a:schemeClr val="bg1"/>
                </a:solidFill>
              </a:rPr>
              <a:t>, K. (2013). </a:t>
            </a:r>
            <a:r>
              <a:rPr lang="en-GB" sz="1400" i="1" dirty="0">
                <a:solidFill>
                  <a:schemeClr val="bg1"/>
                </a:solidFill>
              </a:rPr>
              <a:t>Game design theory: a new philosophy for understanding games.</a:t>
            </a:r>
            <a:r>
              <a:rPr lang="en-GB" sz="1400" dirty="0">
                <a:solidFill>
                  <a:schemeClr val="bg1"/>
                </a:solidFill>
              </a:rPr>
              <a:t> London, CRC Press.</a:t>
            </a:r>
          </a:p>
          <a:p>
            <a:r>
              <a:rPr lang="en-GB" sz="1400" dirty="0" err="1">
                <a:solidFill>
                  <a:schemeClr val="bg1"/>
                </a:solidFill>
              </a:rPr>
              <a:t>Danforth</a:t>
            </a:r>
            <a:r>
              <a:rPr lang="en-GB" sz="1400" dirty="0">
                <a:solidFill>
                  <a:schemeClr val="bg1"/>
                </a:solidFill>
              </a:rPr>
              <a:t>, L. (2011). Why game learning works. </a:t>
            </a:r>
            <a:r>
              <a:rPr lang="en-GB" sz="1400" i="1" dirty="0">
                <a:solidFill>
                  <a:schemeClr val="bg1"/>
                </a:solidFill>
              </a:rPr>
              <a:t>Library Journal,</a:t>
            </a:r>
            <a:r>
              <a:rPr lang="en-GB" sz="1400" dirty="0">
                <a:solidFill>
                  <a:schemeClr val="bg1"/>
                </a:solidFill>
              </a:rPr>
              <a:t> 136 (7), p.67.</a:t>
            </a:r>
          </a:p>
          <a:p>
            <a:r>
              <a:rPr lang="en-GB" sz="1400" dirty="0">
                <a:solidFill>
                  <a:schemeClr val="bg1"/>
                </a:solidFill>
              </a:rPr>
              <a:t>Dempsey, J., Haynes, L., </a:t>
            </a:r>
            <a:r>
              <a:rPr lang="en-GB" sz="1400" dirty="0" err="1">
                <a:solidFill>
                  <a:schemeClr val="bg1"/>
                </a:solidFill>
              </a:rPr>
              <a:t>Lucassen</a:t>
            </a:r>
            <a:r>
              <a:rPr lang="en-GB" sz="1400" dirty="0">
                <a:solidFill>
                  <a:schemeClr val="bg1"/>
                </a:solidFill>
              </a:rPr>
              <a:t>, B. and Casey, M. (2002). Forty simple computer games and what they could mean to educators. </a:t>
            </a:r>
            <a:r>
              <a:rPr lang="en-GB" sz="1400" i="1" dirty="0">
                <a:solidFill>
                  <a:schemeClr val="bg1"/>
                </a:solidFill>
              </a:rPr>
              <a:t>Simulation &amp; Gaming,</a:t>
            </a:r>
            <a:r>
              <a:rPr lang="en-GB" sz="1400" dirty="0">
                <a:solidFill>
                  <a:schemeClr val="bg1"/>
                </a:solidFill>
              </a:rPr>
              <a:t> 33 (2). pp.157-168.</a:t>
            </a:r>
          </a:p>
          <a:p>
            <a:r>
              <a:rPr lang="en-GB" sz="1400" dirty="0">
                <a:solidFill>
                  <a:schemeClr val="bg1"/>
                </a:solidFill>
              </a:rPr>
              <a:t>Edwards, J. A. and Hill, V. (2016). </a:t>
            </a:r>
            <a:r>
              <a:rPr lang="en-GB" sz="1400" i="1" dirty="0">
                <a:solidFill>
                  <a:schemeClr val="bg1"/>
                </a:solidFill>
              </a:rPr>
              <a:t>Demythologising librarianship: future librarians in a changing literacy landscape</a:t>
            </a:r>
            <a:r>
              <a:rPr lang="en-GB" sz="1400" dirty="0">
                <a:solidFill>
                  <a:schemeClr val="bg1"/>
                </a:solidFill>
              </a:rPr>
              <a:t>. </a:t>
            </a:r>
            <a:r>
              <a:rPr lang="en-GB" sz="1400" dirty="0" err="1">
                <a:solidFill>
                  <a:schemeClr val="bg1"/>
                </a:solidFill>
              </a:rPr>
              <a:t>DProf</a:t>
            </a:r>
            <a:r>
              <a:rPr lang="en-GB" sz="1400" dirty="0">
                <a:solidFill>
                  <a:schemeClr val="bg1"/>
                </a:solidFill>
              </a:rPr>
              <a:t>. Middlesex University. Available at </a:t>
            </a:r>
            <a:r>
              <a:rPr lang="en-GB" sz="1400" u="sng" dirty="0">
                <a:hlinkClick r:id="rId4"/>
              </a:rPr>
              <a:t>http://eprints.mdx.ac.uk/18944/</a:t>
            </a:r>
            <a:r>
              <a:rPr lang="en-GB" sz="1400" u="sng" dirty="0"/>
              <a:t> </a:t>
            </a:r>
          </a:p>
          <a:p>
            <a:r>
              <a:rPr lang="en-GB" sz="1400" dirty="0">
                <a:solidFill>
                  <a:schemeClr val="bg1"/>
                </a:solidFill>
              </a:rPr>
              <a:t>Edwards, J. Adam (2017) </a:t>
            </a:r>
            <a:r>
              <a:rPr lang="en-GB" sz="1400" i="1" dirty="0">
                <a:solidFill>
                  <a:schemeClr val="bg1"/>
                </a:solidFill>
                <a:hlinkClick r:id="rId5"/>
              </a:rPr>
              <a:t>Evolving pedagogical practice at Middlesex University: the state of our </a:t>
            </a:r>
            <a:r>
              <a:rPr lang="en-GB" sz="1400" i="1" dirty="0" err="1">
                <a:solidFill>
                  <a:schemeClr val="bg1"/>
                </a:solidFill>
                <a:hlinkClick r:id="rId5"/>
              </a:rPr>
              <a:t>art.</a:t>
            </a:r>
            <a:r>
              <a:rPr lang="en-GB" sz="1400" dirty="0" err="1">
                <a:solidFill>
                  <a:schemeClr val="bg1"/>
                </a:solidFill>
              </a:rPr>
              <a:t>SCONUL</a:t>
            </a:r>
            <a:r>
              <a:rPr lang="en-GB" sz="1400" dirty="0">
                <a:solidFill>
                  <a:schemeClr val="bg1"/>
                </a:solidFill>
              </a:rPr>
              <a:t> Focus (68). pp. 47-57. ISSN 1745-5790</a:t>
            </a:r>
          </a:p>
          <a:p>
            <a:r>
              <a:rPr lang="en-GB" sz="1400" dirty="0" err="1">
                <a:solidFill>
                  <a:schemeClr val="bg1"/>
                </a:solidFill>
              </a:rPr>
              <a:t>Egenfeldt</a:t>
            </a:r>
            <a:r>
              <a:rPr lang="en-GB" sz="1400" dirty="0">
                <a:solidFill>
                  <a:schemeClr val="bg1"/>
                </a:solidFill>
              </a:rPr>
              <a:t>-Nielsen, S. (2011). What makes a good learning game? </a:t>
            </a:r>
            <a:r>
              <a:rPr lang="en-GB" sz="1400" i="1" dirty="0">
                <a:solidFill>
                  <a:schemeClr val="bg1"/>
                </a:solidFill>
              </a:rPr>
              <a:t>E-learn Magazine. </a:t>
            </a:r>
            <a:r>
              <a:rPr lang="en-GB" sz="1400" dirty="0">
                <a:solidFill>
                  <a:schemeClr val="bg1"/>
                </a:solidFill>
              </a:rPr>
              <a:t>Available at </a:t>
            </a:r>
            <a:r>
              <a:rPr lang="en-GB" sz="1400" u="sng" dirty="0">
                <a:solidFill>
                  <a:schemeClr val="bg1"/>
                </a:solidFill>
                <a:hlinkClick r:id="rId6"/>
              </a:rPr>
              <a:t>http://elearnmag.acm.org/archive.cfm?aid=1943210</a:t>
            </a:r>
            <a:r>
              <a:rPr lang="en-GB" sz="1400" dirty="0">
                <a:solidFill>
                  <a:schemeClr val="bg1"/>
                </a:solidFill>
              </a:rPr>
              <a:t> [Accessed 12</a:t>
            </a:r>
            <a:r>
              <a:rPr lang="en-GB" sz="1400" baseline="30000" dirty="0">
                <a:solidFill>
                  <a:schemeClr val="bg1"/>
                </a:solidFill>
              </a:rPr>
              <a:t>th</a:t>
            </a:r>
            <a:r>
              <a:rPr lang="en-GB" sz="1400" dirty="0">
                <a:solidFill>
                  <a:schemeClr val="bg1"/>
                </a:solidFill>
              </a:rPr>
              <a:t> March 2015]</a:t>
            </a:r>
          </a:p>
          <a:p>
            <a:r>
              <a:rPr lang="en-GB" sz="1400" dirty="0" err="1">
                <a:solidFill>
                  <a:schemeClr val="bg1"/>
                </a:solidFill>
              </a:rPr>
              <a:t>Febey</a:t>
            </a:r>
            <a:r>
              <a:rPr lang="en-GB" sz="1400" dirty="0">
                <a:solidFill>
                  <a:schemeClr val="bg1"/>
                </a:solidFill>
              </a:rPr>
              <a:t>, K. and Coyne, M. (2007). Program evaluation: The Board Game- an interactive learning tool for evaluators. </a:t>
            </a:r>
            <a:r>
              <a:rPr lang="en-GB" sz="1400" i="1" dirty="0">
                <a:solidFill>
                  <a:schemeClr val="bg1"/>
                </a:solidFill>
              </a:rPr>
              <a:t>American Journal of Evaluation</a:t>
            </a:r>
            <a:r>
              <a:rPr lang="en-GB" sz="1400" dirty="0">
                <a:solidFill>
                  <a:schemeClr val="bg1"/>
                </a:solidFill>
              </a:rPr>
              <a:t>, 28 (1), pp. 91-101.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18978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3" y="494714"/>
            <a:ext cx="7818502" cy="6184866"/>
          </a:xfrm>
        </p:spPr>
        <p:txBody>
          <a:bodyPr/>
          <a:lstStyle/>
          <a:p>
            <a:r>
              <a:rPr lang="en-GB" sz="1400" dirty="0" err="1">
                <a:solidFill>
                  <a:schemeClr val="bg1"/>
                </a:solidFill>
              </a:rPr>
              <a:t>Filippou</a:t>
            </a:r>
            <a:r>
              <a:rPr lang="en-GB" sz="1400" dirty="0">
                <a:solidFill>
                  <a:schemeClr val="bg1"/>
                </a:solidFill>
              </a:rPr>
              <a:t>, J., Cheong, C., and Cheong, F. (2014). Improving study habits using a behaviour change framework incorporating social motivation and gamification. </a:t>
            </a:r>
            <a:r>
              <a:rPr lang="en-GB" sz="1400" i="1" dirty="0">
                <a:solidFill>
                  <a:schemeClr val="bg1"/>
                </a:solidFill>
              </a:rPr>
              <a:t>PACIS 2014 Proceedings. </a:t>
            </a:r>
            <a:r>
              <a:rPr lang="en-GB" sz="1400" dirty="0">
                <a:solidFill>
                  <a:schemeClr val="bg1"/>
                </a:solidFill>
              </a:rPr>
              <a:t>Paper 264. Available at </a:t>
            </a:r>
            <a:r>
              <a:rPr lang="en-GB" sz="1400" u="sng" dirty="0">
                <a:solidFill>
                  <a:schemeClr val="bg1"/>
                </a:solidFill>
                <a:hlinkClick r:id="rId3"/>
              </a:rPr>
              <a:t>http://aisel.aisnet.org/pacis2014/264</a:t>
            </a:r>
            <a:r>
              <a:rPr lang="en-GB" sz="1400" u="sng" dirty="0">
                <a:solidFill>
                  <a:schemeClr val="bg1"/>
                </a:solidFill>
              </a:rPr>
              <a:t>  </a:t>
            </a:r>
            <a:r>
              <a:rPr lang="en-GB" sz="1400" dirty="0">
                <a:solidFill>
                  <a:schemeClr val="bg1"/>
                </a:solidFill>
              </a:rPr>
              <a:t>[Accessed 13</a:t>
            </a:r>
            <a:r>
              <a:rPr lang="en-GB" sz="1400" baseline="30000" dirty="0">
                <a:solidFill>
                  <a:schemeClr val="bg1"/>
                </a:solidFill>
              </a:rPr>
              <a:t>th</a:t>
            </a:r>
            <a:r>
              <a:rPr lang="en-GB" sz="1400" dirty="0">
                <a:solidFill>
                  <a:schemeClr val="bg1"/>
                </a:solidFill>
              </a:rPr>
              <a:t> March 2015]</a:t>
            </a:r>
          </a:p>
          <a:p>
            <a:r>
              <a:rPr lang="en-GB" sz="1400" dirty="0">
                <a:solidFill>
                  <a:schemeClr val="bg1"/>
                </a:solidFill>
              </a:rPr>
              <a:t>Frazer, A., </a:t>
            </a:r>
            <a:r>
              <a:rPr lang="en-GB" sz="1400" dirty="0" err="1">
                <a:solidFill>
                  <a:schemeClr val="bg1"/>
                </a:solidFill>
              </a:rPr>
              <a:t>Recio</a:t>
            </a:r>
            <a:r>
              <a:rPr lang="en-GB" sz="1400" dirty="0">
                <a:solidFill>
                  <a:schemeClr val="bg1"/>
                </a:solidFill>
              </a:rPr>
              <a:t>-Saucedo, A., Gilbert, L. and Wills, G. (2013). Profiling the educational value of computer games. </a:t>
            </a:r>
            <a:r>
              <a:rPr lang="en-GB" sz="1400" i="1" dirty="0">
                <a:solidFill>
                  <a:schemeClr val="bg1"/>
                </a:solidFill>
              </a:rPr>
              <a:t>Interaction Design and Architecture(s) Journal, </a:t>
            </a:r>
            <a:r>
              <a:rPr lang="en-GB" sz="1400" dirty="0">
                <a:solidFill>
                  <a:schemeClr val="bg1"/>
                </a:solidFill>
              </a:rPr>
              <a:t>19, pp.9-27.</a:t>
            </a:r>
          </a:p>
          <a:p>
            <a:r>
              <a:rPr lang="en-GB" sz="1400" dirty="0">
                <a:solidFill>
                  <a:schemeClr val="bg1"/>
                </a:solidFill>
              </a:rPr>
              <a:t>Gardner, H. (2006). </a:t>
            </a:r>
            <a:r>
              <a:rPr lang="en-GB" sz="1400" i="1" dirty="0">
                <a:solidFill>
                  <a:schemeClr val="bg1"/>
                </a:solidFill>
              </a:rPr>
              <a:t>Multiple intelligences: new horizons.</a:t>
            </a:r>
            <a:r>
              <a:rPr lang="en-GB" sz="1400" dirty="0">
                <a:solidFill>
                  <a:schemeClr val="bg1"/>
                </a:solidFill>
              </a:rPr>
              <a:t> New York, Basic Books.</a:t>
            </a:r>
          </a:p>
          <a:p>
            <a:r>
              <a:rPr lang="en-GB" sz="1400" dirty="0" err="1">
                <a:solidFill>
                  <a:schemeClr val="bg1"/>
                </a:solidFill>
              </a:rPr>
              <a:t>Isbister</a:t>
            </a:r>
            <a:r>
              <a:rPr lang="en-GB" sz="1400" dirty="0">
                <a:solidFill>
                  <a:schemeClr val="bg1"/>
                </a:solidFill>
              </a:rPr>
              <a:t>, K., Flanagan, M. and Hash, C. (2010). Designing games for learning: insights from conversations with designers. </a:t>
            </a:r>
            <a:r>
              <a:rPr lang="en-GB" sz="1400" i="1" dirty="0">
                <a:solidFill>
                  <a:schemeClr val="bg1"/>
                </a:solidFill>
              </a:rPr>
              <a:t>CHI2010: remember and reflect</a:t>
            </a:r>
            <a:r>
              <a:rPr lang="en-GB" sz="1400" dirty="0">
                <a:solidFill>
                  <a:schemeClr val="bg1"/>
                </a:solidFill>
              </a:rPr>
              <a:t>, Atlanta, GA, USA. pp.2041-2044.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Kim</a:t>
            </a:r>
            <a:r>
              <a:rPr lang="en-GB" sz="1400" dirty="0">
                <a:solidFill>
                  <a:schemeClr val="bg1"/>
                </a:solidFill>
              </a:rPr>
              <a:t>, B. (2012). Harnessing the power of game dynamics: why, how to, and how not to gamify the library experience. </a:t>
            </a:r>
            <a:r>
              <a:rPr lang="en-GB" sz="1400" i="1" dirty="0">
                <a:solidFill>
                  <a:schemeClr val="bg1"/>
                </a:solidFill>
              </a:rPr>
              <a:t>College &amp; Research Libraries News </a:t>
            </a:r>
            <a:r>
              <a:rPr lang="en-GB" sz="1400" i="1" dirty="0" err="1">
                <a:solidFill>
                  <a:schemeClr val="bg1"/>
                </a:solidFill>
              </a:rPr>
              <a:t>News</a:t>
            </a:r>
            <a:r>
              <a:rPr lang="en-GB" sz="1400" dirty="0">
                <a:solidFill>
                  <a:schemeClr val="bg1"/>
                </a:solidFill>
              </a:rPr>
              <a:t>, 71 (8), pp.465-469.</a:t>
            </a:r>
          </a:p>
          <a:p>
            <a:r>
              <a:rPr lang="en-GB" sz="1400" dirty="0">
                <a:solidFill>
                  <a:schemeClr val="bg1"/>
                </a:solidFill>
              </a:rPr>
              <a:t>Merriam-Webster Dictionary. (2015). Definition of ‘Game’.  Available at </a:t>
            </a:r>
            <a:r>
              <a:rPr lang="en-GB" sz="1400" u="sng" dirty="0">
                <a:solidFill>
                  <a:schemeClr val="bg1"/>
                </a:solidFill>
                <a:hlinkClick r:id="rId4"/>
              </a:rPr>
              <a:t>http://www.merriam-webster.com/dictionary/game</a:t>
            </a:r>
            <a:r>
              <a:rPr lang="en-GB" sz="1400" dirty="0">
                <a:solidFill>
                  <a:schemeClr val="bg1"/>
                </a:solidFill>
              </a:rPr>
              <a:t>   [Accessed 4th May 2015]</a:t>
            </a:r>
          </a:p>
          <a:p>
            <a:r>
              <a:rPr lang="en-GB" sz="1400" dirty="0" err="1">
                <a:solidFill>
                  <a:schemeClr val="bg1"/>
                </a:solidFill>
              </a:rPr>
              <a:t>Sailer</a:t>
            </a:r>
            <a:r>
              <a:rPr lang="en-GB" sz="1400" dirty="0">
                <a:solidFill>
                  <a:schemeClr val="bg1"/>
                </a:solidFill>
              </a:rPr>
              <a:t>, M., </a:t>
            </a:r>
            <a:r>
              <a:rPr lang="en-GB" sz="1400" dirty="0" err="1">
                <a:solidFill>
                  <a:schemeClr val="bg1"/>
                </a:solidFill>
              </a:rPr>
              <a:t>Hense</a:t>
            </a:r>
            <a:r>
              <a:rPr lang="en-GB" sz="1400" dirty="0">
                <a:solidFill>
                  <a:schemeClr val="bg1"/>
                </a:solidFill>
              </a:rPr>
              <a:t>, J., </a:t>
            </a:r>
            <a:r>
              <a:rPr lang="en-GB" sz="1400" dirty="0" err="1">
                <a:solidFill>
                  <a:schemeClr val="bg1"/>
                </a:solidFill>
              </a:rPr>
              <a:t>Mandl</a:t>
            </a:r>
            <a:r>
              <a:rPr lang="en-GB" sz="1400" dirty="0">
                <a:solidFill>
                  <a:schemeClr val="bg1"/>
                </a:solidFill>
              </a:rPr>
              <a:t>, H. and </a:t>
            </a:r>
            <a:r>
              <a:rPr lang="en-GB" sz="1400" dirty="0" err="1">
                <a:solidFill>
                  <a:schemeClr val="bg1"/>
                </a:solidFill>
              </a:rPr>
              <a:t>Klevers</a:t>
            </a:r>
            <a:r>
              <a:rPr lang="en-GB" sz="1400" dirty="0">
                <a:solidFill>
                  <a:schemeClr val="bg1"/>
                </a:solidFill>
              </a:rPr>
              <a:t>, M. (2013). Psychological perspectives on motivation through gamification. </a:t>
            </a:r>
            <a:r>
              <a:rPr lang="en-GB" sz="1400" i="1" dirty="0">
                <a:solidFill>
                  <a:schemeClr val="bg1"/>
                </a:solidFill>
              </a:rPr>
              <a:t>Interaction Design and Architecture(s) Journal</a:t>
            </a:r>
            <a:r>
              <a:rPr lang="en-GB" sz="1400" dirty="0">
                <a:solidFill>
                  <a:schemeClr val="bg1"/>
                </a:solidFill>
              </a:rPr>
              <a:t>, 19, pp.28-37.</a:t>
            </a:r>
          </a:p>
          <a:p>
            <a:r>
              <a:rPr lang="en-GB" sz="1400" dirty="0">
                <a:solidFill>
                  <a:schemeClr val="bg1"/>
                </a:solidFill>
              </a:rPr>
              <a:t>Walsh, A. (2014). The potential for using gamification in academic libraries in order to increase student engagement and achievement. </a:t>
            </a:r>
            <a:r>
              <a:rPr lang="en-GB" sz="1400" i="1" dirty="0">
                <a:solidFill>
                  <a:schemeClr val="bg1"/>
                </a:solidFill>
              </a:rPr>
              <a:t>Nordic Journal of Information Literacy in Higher Education</a:t>
            </a:r>
            <a:r>
              <a:rPr lang="en-GB" sz="1400" dirty="0">
                <a:solidFill>
                  <a:schemeClr val="bg1"/>
                </a:solidFill>
              </a:rPr>
              <a:t>, 6 (1), pp.39-51.</a:t>
            </a:r>
          </a:p>
          <a:p>
            <a:r>
              <a:rPr lang="en-GB" sz="1400" dirty="0" err="1">
                <a:solidFill>
                  <a:schemeClr val="bg1"/>
                </a:solidFill>
              </a:rPr>
              <a:t>Zagal</a:t>
            </a:r>
            <a:r>
              <a:rPr lang="en-GB" sz="1400" dirty="0">
                <a:solidFill>
                  <a:schemeClr val="bg1"/>
                </a:solidFill>
              </a:rPr>
              <a:t>, J., Rick, J. and His, I. (2006). Collaborative games: Lessons learned from board games. </a:t>
            </a:r>
            <a:r>
              <a:rPr lang="en-GB" sz="1400" i="1" dirty="0">
                <a:solidFill>
                  <a:schemeClr val="bg1"/>
                </a:solidFill>
              </a:rPr>
              <a:t>Simulation &amp; Gaming,</a:t>
            </a:r>
            <a:r>
              <a:rPr lang="en-GB" sz="1400" dirty="0">
                <a:solidFill>
                  <a:schemeClr val="bg1"/>
                </a:solidFill>
              </a:rPr>
              <a:t> 37 (1). pp.24-40.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64118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clipartfest.com/b17088237d66739da4f3e3e3067e38fb_work-on-the-game-plan-not-the-game-plan-clipart_640-4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529"/>
            <a:ext cx="3106615" cy="779463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Game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99" y="6547765"/>
            <a:ext cx="71463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+mn-lt"/>
              </a:rPr>
              <a:t>https://img.clipartfest.com/b17088237d66739da4f3e3e3067e38fb_work-on-the-game-plan-not-the-game-plan-clipart_640-480.png</a:t>
            </a:r>
          </a:p>
        </p:txBody>
      </p:sp>
    </p:spTree>
    <p:extLst>
      <p:ext uri="{BB962C8B-B14F-4D97-AF65-F5344CB8AC3E}">
        <p14:creationId xmlns:p14="http://schemas.microsoft.com/office/powerpoint/2010/main" val="60507311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-1" r="11269" b="284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797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jmrlblog.files.wordpress.com/2014/06/booksonshelves_955847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97" r="23099"/>
          <a:stretch/>
        </p:blipFill>
        <p:spPr bwMode="auto">
          <a:xfrm>
            <a:off x="379832" y="168812"/>
            <a:ext cx="4047483" cy="32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hewordchef.com/wp-content/uploads/2011/08/words-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45" y="182879"/>
            <a:ext cx="4047482" cy="321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152" y="3063862"/>
            <a:ext cx="5261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+mn-lt"/>
              </a:rPr>
              <a:t>https://jmrlblog.files.wordpress.com/2014/06/booksonshelves_95584771.jpg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9"/>
          <a:stretch/>
        </p:blipFill>
        <p:spPr>
          <a:xfrm>
            <a:off x="379833" y="3506994"/>
            <a:ext cx="4047482" cy="3210326"/>
          </a:xfrm>
          <a:prstGeom prst="rect">
            <a:avLst/>
          </a:prstGeom>
        </p:spPr>
      </p:pic>
      <p:pic>
        <p:nvPicPr>
          <p:cNvPr id="8" name="Picture 7" descr="judgement.JPG"/>
          <p:cNvPicPr>
            <a:picLocks noChangeAspect="1"/>
          </p:cNvPicPr>
          <p:nvPr/>
        </p:nvPicPr>
        <p:blipFill rotWithShape="1">
          <a:blip r:embed="rId6" cstate="print"/>
          <a:srcRect l="8952" r="5616"/>
          <a:stretch/>
        </p:blipFill>
        <p:spPr>
          <a:xfrm>
            <a:off x="4754881" y="3506994"/>
            <a:ext cx="4065562" cy="31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771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7179" b="6465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8430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650">
            <a:off x="4336870" y="-696491"/>
            <a:ext cx="6716914" cy="2276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297">
            <a:off x="-1491613" y="2959740"/>
            <a:ext cx="6518038" cy="220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374">
            <a:off x="3982148" y="1544869"/>
            <a:ext cx="6653514" cy="2253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334" y="4810275"/>
            <a:ext cx="6494391" cy="2215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85" y="759656"/>
            <a:ext cx="6540442" cy="2202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391">
            <a:off x="-729187" y="-771763"/>
            <a:ext cx="6596055" cy="2260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764">
            <a:off x="-1123701" y="1605055"/>
            <a:ext cx="6378568" cy="2164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32" y="3496871"/>
            <a:ext cx="6325744" cy="2157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250">
            <a:off x="3479621" y="4990695"/>
            <a:ext cx="6306301" cy="2151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/>
          <a:stretch/>
        </p:blipFill>
        <p:spPr>
          <a:xfrm rot="1552046">
            <a:off x="1917312" y="19391"/>
            <a:ext cx="6474404" cy="2174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8" y="3224859"/>
            <a:ext cx="6494391" cy="22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98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748" y="6464141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http://www.flickr.com/photos/rossjamesparker/89414788/</a:t>
            </a:r>
          </a:p>
        </p:txBody>
      </p:sp>
    </p:spTree>
    <p:extLst>
      <p:ext uri="{BB962C8B-B14F-4D97-AF65-F5344CB8AC3E}">
        <p14:creationId xmlns:p14="http://schemas.microsoft.com/office/powerpoint/2010/main" val="143159935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jmrlblog.files.wordpress.com/2014/06/booksonshelves_955847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" r="17573"/>
          <a:stretch/>
        </p:blipFill>
        <p:spPr bwMode="auto">
          <a:xfrm>
            <a:off x="1" y="0"/>
            <a:ext cx="9256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677" y="6461499"/>
            <a:ext cx="5261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+mn-lt"/>
              </a:rPr>
              <a:t>https://jmrlblog.files.wordpress.com/2014/06/booksonshelves_95584771.jpg</a:t>
            </a:r>
          </a:p>
        </p:txBody>
      </p:sp>
    </p:spTree>
    <p:extLst>
      <p:ext uri="{BB962C8B-B14F-4D97-AF65-F5344CB8AC3E}">
        <p14:creationId xmlns:p14="http://schemas.microsoft.com/office/powerpoint/2010/main" val="3689648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87" t="24053" r="37626" b="5568"/>
          <a:stretch/>
        </p:blipFill>
        <p:spPr>
          <a:xfrm rot="5400000">
            <a:off x="537053" y="-292942"/>
            <a:ext cx="3540094" cy="4445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1225" b="3866"/>
          <a:stretch/>
        </p:blipFill>
        <p:spPr>
          <a:xfrm>
            <a:off x="4626951" y="3193366"/>
            <a:ext cx="4431323" cy="3516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6" b="-1"/>
          <a:stretch/>
        </p:blipFill>
        <p:spPr>
          <a:xfrm>
            <a:off x="70340" y="3826413"/>
            <a:ext cx="4445393" cy="288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r="916" b="16694"/>
          <a:stretch/>
        </p:blipFill>
        <p:spPr>
          <a:xfrm>
            <a:off x="4663022" y="159706"/>
            <a:ext cx="4395252" cy="28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880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formation skills for projects&amp;#x0D;&amp;#x0A;&amp;#x0D;&amp;#x0A;http:// unihub.mdx.ac.uk / study / library&amp;quot;&quot;/&gt;&lt;property id=&quot;20307&quot; value=&quot;399&quot;/&gt;&lt;/object&gt;&lt;object type=&quot;3&quot; unique_id=&quot;14993&quot;&gt;&lt;property id=&quot;20148&quot; value=&quot;5&quot;/&gt;&lt;property id=&quot;20300&quot; value=&quot;Slide 12 - &amp;quot;Library Subject Guides&amp;#x0D;&amp;#x0A;http://libguides.mdx.ac.uk/eis&amp;quot;&quot;/&gt;&lt;property id=&quot;20307&quot; value=&quot;440&quot;/&gt;&lt;/object&gt;&lt;object type=&quot;3&quot; unique_id=&quot;21039&quot;&gt;&lt;property id=&quot;20148&quot; value=&quot;5&quot;/&gt;&lt;property id=&quot;20300&quot; value=&quot;Slide 8&quot;/&gt;&lt;property id=&quot;20307&quot; value=&quot;496&quot;/&gt;&lt;/object&gt;&lt;object type=&quot;3&quot; unique_id=&quot;21564&quot;&gt;&lt;property id=&quot;20148&quot; value=&quot;5&quot;/&gt;&lt;property id=&quot;20300&quot; value=&quot;Slide 2 - &amp;quot;In this workshop we will look at..&amp;quot;&quot;/&gt;&lt;property id=&quot;20307&quot; value=&quot;500&quot;/&gt;&lt;/object&gt;&lt;object type=&quot;3&quot; unique_id=&quot;21565&quot;&gt;&lt;property id=&quot;20148&quot; value=&quot;5&quot;/&gt;&lt;property id=&quot;20300&quot; value=&quot;Slide 3&quot;/&gt;&lt;property id=&quot;20307&quot; value=&quot;512&quot;/&gt;&lt;/object&gt;&lt;object type=&quot;3&quot; unique_id=&quot;21568&quot;&gt;&lt;property id=&quot;20148&quot; value=&quot;5&quot;/&gt;&lt;property id=&quot;20300&quot; value=&quot;Slide 6 - &amp;quot;Accessing resources&amp;#x0D;&amp;#x0A;myUniHub &amp;gt; My Study &amp;gt; My Library &amp;gt; Summon&amp;#x0D;&amp;#x0A;&amp;#x0D;&amp;#x0A;&amp;quot;&quot;/&gt;&lt;property id=&quot;20307&quot; value=&quot;503&quot;/&gt;&lt;/object&gt;&lt;object type=&quot;3&quot; unique_id=&quot;21572&quot;&gt;&lt;property id=&quot;20148&quot; value=&quot;5&quot;/&gt;&lt;property id=&quot;20300&quot; value=&quot;Slide 10 - &amp;quot;But it’s not in the Library!&amp;quot;&quot;/&gt;&lt;property id=&quot;20307&quot; value=&quot;507&quot;/&gt;&lt;/object&gt;&lt;object type=&quot;3&quot; unique_id=&quot;21573&quot;&gt;&lt;property id=&quot;20148&quot; value=&quot;5&quot;/&gt;&lt;property id=&quot;20300&quot; value=&quot;Slide 11 - &amp;quot;Don’t panic!&amp;quot;&quot;/&gt;&lt;property id=&quot;20307&quot; value=&quot;508&quot;/&gt;&lt;/object&gt;&lt;object type=&quot;3&quot; unique_id=&quot;21575&quot;&gt;&lt;property id=&quot;20148&quot; value=&quot;5&quot;/&gt;&lt;property id=&quot;20300&quot; value=&quot;Slide 14 - &amp;quot;Need further help?&amp;quot;&quot;/&gt;&lt;property id=&quot;20307&quot; value=&quot;510&quot;/&gt;&lt;/object&gt;&lt;object type=&quot;3&quot; unique_id=&quot;21607&quot;&gt;&lt;property id=&quot;20148&quot; value=&quot;5&quot;/&gt;&lt;property id=&quot;20300&quot; value=&quot;Slide 5 - &amp;quot;Thinking about keywords for your project&amp;quot;&quot;/&gt;&lt;property id=&quot;20307&quot; value=&quot;514&quot;/&gt;&lt;/object&gt;&lt;object type=&quot;3&quot; unique_id=&quot;21902&quot;&gt;&lt;property id=&quot;20148&quot; value=&quot;5&quot;/&gt;&lt;property id=&quot;20300&quot; value=&quot;Slide 7 - &amp;quot;Finding information for your project&amp;#x0D;&amp;#x0A;myUniHub &amp;gt; My Study &amp;gt; My Library &amp;gt; Summon&amp;#x0D;&amp;#x0A;&amp;#x0D;&amp;#x0A;&amp;quot;&quot;/&gt;&lt;property id=&quot;20307&quot; value=&quot;515&quot;/&gt;&lt;/object&gt;&lt;object type=&quot;3&quot; unique_id=&quot;21920&quot;&gt;&lt;property id=&quot;20148&quot; value=&quot;5&quot;/&gt;&lt;property id=&quot;20300&quot; value=&quot;Slide 9 - &amp;quot;Coursework Marking Criteria&amp;quot;&quot;/&gt;&lt;property id=&quot;20307&quot; value=&quot;516&quot;/&gt;&lt;/object&gt;&lt;object type=&quot;3&quot; unique_id=&quot;21970&quot;&gt;&lt;property id=&quot;20148&quot; value=&quot;5&quot;/&gt;&lt;property id=&quot;20300&quot; value=&quot;Slide 4 - &amp;quot;Coursework Marking Criteria&amp;quot;&quot;/&gt;&lt;property id=&quot;20307&quot; value=&quot;517&quot;/&gt;&lt;/object&gt;&lt;object type=&quot;3&quot; unique_id=&quot;21971&quot;&gt;&lt;property id=&quot;20148&quot; value=&quot;5&quot;/&gt;&lt;property id=&quot;20300&quot; value=&quot;Slide 13 - &amp;quot;Keeping in touch&amp;quot;&quot;/&gt;&lt;property id=&quot;20307&quot; value=&quot;518&quot;/&gt;&lt;/object&gt;&lt;/object&gt;&lt;object type=&quot;8&quot; unique_id=&quot;10038&quot;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2">
      <a:dk1>
        <a:srgbClr val="00CC99"/>
      </a:dk1>
      <a:lt1>
        <a:srgbClr val="FFFFFF"/>
      </a:lt1>
      <a:dk2>
        <a:srgbClr val="6282BF"/>
      </a:dk2>
      <a:lt2>
        <a:srgbClr val="000000"/>
      </a:lt2>
      <a:accent1>
        <a:srgbClr val="0099CC"/>
      </a:accent1>
      <a:accent2>
        <a:srgbClr val="A9AB87"/>
      </a:accent2>
      <a:accent3>
        <a:srgbClr val="B7C1DC"/>
      </a:accent3>
      <a:accent4>
        <a:srgbClr val="DADADA"/>
      </a:accent4>
      <a:accent5>
        <a:srgbClr val="AACAE2"/>
      </a:accent5>
      <a:accent6>
        <a:srgbClr val="999B7A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23862</TotalTime>
  <Words>2141</Words>
  <Application>Microsoft Office PowerPoint</Application>
  <PresentationFormat>On-screen Show (4:3)</PresentationFormat>
  <Paragraphs>245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Game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http://libguides.mdx.ac.uk/MDXGames</vt:lpstr>
      <vt:lpstr>PowerPoint Presentation</vt:lpstr>
      <vt:lpstr>PowerPoint Presentation</vt:lpstr>
      <vt:lpstr>References</vt:lpstr>
      <vt:lpstr>PowerPoint Presentation</vt:lpstr>
    </vt:vector>
  </TitlesOfParts>
  <Company>mecompany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Middlesex presentation</dc:title>
  <dc:creator>Lara</dc:creator>
  <cp:lastModifiedBy>Adam Edwards</cp:lastModifiedBy>
  <cp:revision>1335</cp:revision>
  <cp:lastPrinted>2017-12-13T14:21:56Z</cp:lastPrinted>
  <dcterms:created xsi:type="dcterms:W3CDTF">2002-08-07T09:08:31Z</dcterms:created>
  <dcterms:modified xsi:type="dcterms:W3CDTF">2018-01-04T11:29:35Z</dcterms:modified>
</cp:coreProperties>
</file>